
<file path=[Content_Types].xml><?xml version="1.0" encoding="utf-8"?>
<Types xmlns="http://schemas.openxmlformats.org/package/2006/content-types">
  <Default Extension="xml" ContentType="application/vnd.openxmlformats-package.core-properties+xml"/>
  <Default Extension="emf" ContentType="image/x-emf"/>
  <Default Extension="jpeg" ContentType="image/jpe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22ab6cff2e0c4d28" /><Relationship Type="http://schemas.openxmlformats.org/officeDocument/2006/relationships/extended-properties" Target="/docProps/app.xml" Id="R1f1a4f765e4d4cdb" /><Relationship Type="http://schemas.openxmlformats.org/officeDocument/2006/relationships/officeDocument" Target="/ppt/presentation.xml" Id="Rcbf09d6dd5c1427f" /></Relationships>
</file>

<file path=ppt/presentation.xml><?xml version="1.0" encoding="utf-8"?>
<p:presentation xmlns:p="http://schemas.openxmlformats.org/presentationml/2006/main">
  <p:sldMasterIdLst>
    <p:sldMasterId xmlns:r="http://schemas.openxmlformats.org/officeDocument/2006/relationships" id="2147483648" r:id="R8b052f9331304d0e"/>
  </p:sldMasterIdLst>
  <p:notesMasterIdLst>
    <p:notesMasterId xmlns:r="http://schemas.openxmlformats.org/officeDocument/2006/relationships" r:id="Rc97a1ca9be544465"/>
  </p:notesMasterIdLst>
  <p:sldIdLst>
    <p:sldId xmlns:r="http://schemas.openxmlformats.org/officeDocument/2006/relationships" id="256" r:id="Rb2797234287a453f"/>
    <p:sldId xmlns:r="http://schemas.openxmlformats.org/officeDocument/2006/relationships" id="257" r:id="R23e993b7082343fb"/>
    <p:sldId xmlns:r="http://schemas.openxmlformats.org/officeDocument/2006/relationships" id="258" r:id="R25fbfdfc0bf1426e"/>
    <p:sldId xmlns:r="http://schemas.openxmlformats.org/officeDocument/2006/relationships" id="259" r:id="R500105e7268c45b5"/>
    <p:sldId xmlns:r="http://schemas.openxmlformats.org/officeDocument/2006/relationships" id="260" r:id="Rb801cd6d90cf477a"/>
    <p:sldId xmlns:r="http://schemas.openxmlformats.org/officeDocument/2006/relationships" id="261" r:id="Re7de1adc4d744525"/>
    <p:sldId xmlns:r="http://schemas.openxmlformats.org/officeDocument/2006/relationships" id="262" r:id="R7c453af08d474226"/>
    <p:sldId xmlns:r="http://schemas.openxmlformats.org/officeDocument/2006/relationships" id="263" r:id="R9f13063a0e1d494a"/>
    <p:sldId xmlns:r="http://schemas.openxmlformats.org/officeDocument/2006/relationships" id="264" r:id="R5cfa87322b8d4350"/>
    <p:sldId xmlns:r="http://schemas.openxmlformats.org/officeDocument/2006/relationships" id="265" r:id="R57f570d23d2e4aa5"/>
    <p:sldId xmlns:r="http://schemas.openxmlformats.org/officeDocument/2006/relationships" id="266" r:id="R7f71727331ac4753"/>
    <p:sldId xmlns:r="http://schemas.openxmlformats.org/officeDocument/2006/relationships" id="267" r:id="R51b73e1fb79f433a"/>
    <p:sldId xmlns:r="http://schemas.openxmlformats.org/officeDocument/2006/relationships" id="268" r:id="R56135077bb8d4602"/>
    <p:sldId xmlns:r="http://schemas.openxmlformats.org/officeDocument/2006/relationships" id="269" r:id="R4d85f98d96064b24"/>
    <p:sldId xmlns:r="http://schemas.openxmlformats.org/officeDocument/2006/relationships" id="270" r:id="Rd623aaed87af46aa"/>
    <p:sldId xmlns:r="http://schemas.openxmlformats.org/officeDocument/2006/relationships" id="271" r:id="R4a572574826a43a6"/>
    <p:sldId xmlns:r="http://schemas.openxmlformats.org/officeDocument/2006/relationships" id="272" r:id="R7eafa35a50fe4deb"/>
    <p:sldId xmlns:r="http://schemas.openxmlformats.org/officeDocument/2006/relationships" id="273" r:id="R6ae044ac71224bfc"/>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bc9ad1f7984b4901" /><Relationship Type="http://schemas.openxmlformats.org/officeDocument/2006/relationships/slideMaster" Target="/ppt/slideMasters/slideMaster1.xml" Id="R8b052f9331304d0e" /><Relationship Type="http://schemas.openxmlformats.org/officeDocument/2006/relationships/notesMaster" Target="/ppt/notesMasters/notesMaster1.xml" Id="Rc97a1ca9be544465" /><Relationship Type="http://schemas.openxmlformats.org/officeDocument/2006/relationships/presProps" Target="/ppt/presProps.xml" Id="Rd4aba433c8844f6e" /><Relationship Type="http://schemas.openxmlformats.org/officeDocument/2006/relationships/tableStyles" Target="/ppt/tableStyles.xml" Id="Ra9c9cdb51c1541c0" /><Relationship Type="http://schemas.openxmlformats.org/officeDocument/2006/relationships/slide" Target="/ppt/slides/slide1.xml" Id="Rb2797234287a453f" /><Relationship Type="http://schemas.openxmlformats.org/officeDocument/2006/relationships/slide" Target="/ppt/slides/slide2.xml" Id="R23e993b7082343fb" /><Relationship Type="http://schemas.openxmlformats.org/officeDocument/2006/relationships/slide" Target="/ppt/slides/slide3.xml" Id="R25fbfdfc0bf1426e" /><Relationship Type="http://schemas.openxmlformats.org/officeDocument/2006/relationships/slide" Target="/ppt/slides/slide4.xml" Id="R500105e7268c45b5" /><Relationship Type="http://schemas.openxmlformats.org/officeDocument/2006/relationships/slide" Target="/ppt/slides/slide5.xml" Id="Rb801cd6d90cf477a" /><Relationship Type="http://schemas.openxmlformats.org/officeDocument/2006/relationships/slide" Target="/ppt/slides/slide6.xml" Id="Re7de1adc4d744525" /><Relationship Type="http://schemas.openxmlformats.org/officeDocument/2006/relationships/slide" Target="/ppt/slides/slide7.xml" Id="R7c453af08d474226" /><Relationship Type="http://schemas.openxmlformats.org/officeDocument/2006/relationships/slide" Target="/ppt/slides/slide8.xml" Id="R9f13063a0e1d494a" /><Relationship Type="http://schemas.openxmlformats.org/officeDocument/2006/relationships/slide" Target="/ppt/slides/slide9.xml" Id="R5cfa87322b8d4350" /><Relationship Type="http://schemas.openxmlformats.org/officeDocument/2006/relationships/slide" Target="/ppt/slides/slide10.xml" Id="R57f570d23d2e4aa5" /><Relationship Type="http://schemas.openxmlformats.org/officeDocument/2006/relationships/slide" Target="/ppt/slides/slide11.xml" Id="R7f71727331ac4753" /><Relationship Type="http://schemas.openxmlformats.org/officeDocument/2006/relationships/slide" Target="/ppt/slides/slide12.xml" Id="R51b73e1fb79f433a" /><Relationship Type="http://schemas.openxmlformats.org/officeDocument/2006/relationships/slide" Target="/ppt/slides/slide13.xml" Id="R56135077bb8d4602" /><Relationship Type="http://schemas.openxmlformats.org/officeDocument/2006/relationships/slide" Target="/ppt/slides/slide14.xml" Id="R4d85f98d96064b24" /><Relationship Type="http://schemas.openxmlformats.org/officeDocument/2006/relationships/slide" Target="/ppt/slides/slide15.xml" Id="Rd623aaed87af46aa" /><Relationship Type="http://schemas.openxmlformats.org/officeDocument/2006/relationships/slide" Target="/ppt/slides/slide16.xml" Id="R4a572574826a43a6" /><Relationship Type="http://schemas.openxmlformats.org/officeDocument/2006/relationships/slide" Target="/ppt/slides/slide17.xml" Id="R7eafa35a50fe4deb" /><Relationship Type="http://schemas.openxmlformats.org/officeDocument/2006/relationships/slide" Target="/ppt/slides/slide18.xml" Id="R6ae044ac71224bfc"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acc4daaad08841ae"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eef4d9e64fad46a2" /><Relationship Type="http://schemas.openxmlformats.org/officeDocument/2006/relationships/notesMaster" Target="/ppt/notesMasters/notesMaster1.xml" Id="R44885a6c2eab410c"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5d16e62a079d49a0" /><Relationship Type="http://schemas.openxmlformats.org/officeDocument/2006/relationships/notesMaster" Target="/ppt/notesMasters/notesMaster1.xml" Id="R2ee59de29b3443f4"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dc56b17940914b8e" /><Relationship Type="http://schemas.openxmlformats.org/officeDocument/2006/relationships/notesMaster" Target="/ppt/notesMasters/notesMaster1.xml" Id="Radfc2cfcc0484747"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53ffec19ece0461a" /><Relationship Type="http://schemas.openxmlformats.org/officeDocument/2006/relationships/notesMaster" Target="/ppt/notesMasters/notesMaster1.xml" Id="Rb7d193e1214d4874"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e98ae195f1a54825" /><Relationship Type="http://schemas.openxmlformats.org/officeDocument/2006/relationships/notesMaster" Target="/ppt/notesMasters/notesMaster1.xml" Id="R7676b51853774965"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c7201b8e2b05444f" /><Relationship Type="http://schemas.openxmlformats.org/officeDocument/2006/relationships/notesMaster" Target="/ppt/notesMasters/notesMaster1.xml" Id="R29376b10b4bb4d7e"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b6bb6b0c22114544" /><Relationship Type="http://schemas.openxmlformats.org/officeDocument/2006/relationships/notesMaster" Target="/ppt/notesMasters/notesMaster1.xml" Id="R18ae502197f44bdc"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067d4ed9259448ca" /><Relationship Type="http://schemas.openxmlformats.org/officeDocument/2006/relationships/notesMaster" Target="/ppt/notesMasters/notesMaster1.xml" Id="R910b7a6147064cdf"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eafa12e125f2426d" /><Relationship Type="http://schemas.openxmlformats.org/officeDocument/2006/relationships/notesMaster" Target="/ppt/notesMasters/notesMaster1.xml" Id="Re7c990a120f14ab1" /></Relationships>
</file>

<file path=ppt/notesSlides/_rels/notesSlide18.xml.rels>&#65279;<?xml version="1.0" encoding="utf-8"?><Relationships xmlns="http://schemas.openxmlformats.org/package/2006/relationships"><Relationship Type="http://schemas.openxmlformats.org/officeDocument/2006/relationships/slide" Target="/ppt/slides/slide18.xml" Id="R48cacbdaba8046c0" /><Relationship Type="http://schemas.openxmlformats.org/officeDocument/2006/relationships/notesMaster" Target="/ppt/notesMasters/notesMaster1.xml" Id="R2c3b6c9161f841b4" /></Relationships>
</file>

<file path=ppt/notesSlides/_rels/notesSlide2.xml.rels>&#65279;<?xml version="1.0" encoding="utf-8"?><Relationships xmlns="http://schemas.openxmlformats.org/package/2006/relationships"><Relationship Type="http://schemas.openxmlformats.org/officeDocument/2006/relationships/slide" Target="/ppt/slides/slide2.xml" Id="R0adbe65f17564226" /><Relationship Type="http://schemas.openxmlformats.org/officeDocument/2006/relationships/notesMaster" Target="/ppt/notesMasters/notesMaster1.xml" Id="R6b57af71abdc4342" /></Relationships>
</file>

<file path=ppt/notesSlides/_rels/notesSlide3.xml.rels>&#65279;<?xml version="1.0" encoding="utf-8"?><Relationships xmlns="http://schemas.openxmlformats.org/package/2006/relationships"><Relationship Type="http://schemas.openxmlformats.org/officeDocument/2006/relationships/slide" Target="/ppt/slides/slide3.xml" Id="Rac549ace2cf24343" /><Relationship Type="http://schemas.openxmlformats.org/officeDocument/2006/relationships/notesMaster" Target="/ppt/notesMasters/notesMaster1.xml" Id="Re5961364f3ef4fea" /></Relationships>
</file>

<file path=ppt/notesSlides/_rels/notesSlide4.xml.rels>&#65279;<?xml version="1.0" encoding="utf-8"?><Relationships xmlns="http://schemas.openxmlformats.org/package/2006/relationships"><Relationship Type="http://schemas.openxmlformats.org/officeDocument/2006/relationships/slide" Target="/ppt/slides/slide4.xml" Id="Rd68b6b87bff5442e" /><Relationship Type="http://schemas.openxmlformats.org/officeDocument/2006/relationships/notesMaster" Target="/ppt/notesMasters/notesMaster1.xml" Id="R0b01b6f8f207418e" /></Relationships>
</file>

<file path=ppt/notesSlides/_rels/notesSlide5.xml.rels>&#65279;<?xml version="1.0" encoding="utf-8"?><Relationships xmlns="http://schemas.openxmlformats.org/package/2006/relationships"><Relationship Type="http://schemas.openxmlformats.org/officeDocument/2006/relationships/slide" Target="/ppt/slides/slide5.xml" Id="R47bdc76b10604a85" /><Relationship Type="http://schemas.openxmlformats.org/officeDocument/2006/relationships/notesMaster" Target="/ppt/notesMasters/notesMaster1.xml" Id="Rc657a998f3fa4277" /></Relationships>
</file>

<file path=ppt/notesSlides/_rels/notesSlide6.xml.rels>&#65279;<?xml version="1.0" encoding="utf-8"?><Relationships xmlns="http://schemas.openxmlformats.org/package/2006/relationships"><Relationship Type="http://schemas.openxmlformats.org/officeDocument/2006/relationships/slide" Target="/ppt/slides/slide6.xml" Id="Re2fce48b683c4abe" /><Relationship Type="http://schemas.openxmlformats.org/officeDocument/2006/relationships/notesMaster" Target="/ppt/notesMasters/notesMaster1.xml" Id="R6931f5a9e6f447d1" /></Relationships>
</file>

<file path=ppt/notesSlides/_rels/notesSlide7.xml.rels>&#65279;<?xml version="1.0" encoding="utf-8"?><Relationships xmlns="http://schemas.openxmlformats.org/package/2006/relationships"><Relationship Type="http://schemas.openxmlformats.org/officeDocument/2006/relationships/slide" Target="/ppt/slides/slide7.xml" Id="R89661c42d414497c" /><Relationship Type="http://schemas.openxmlformats.org/officeDocument/2006/relationships/notesMaster" Target="/ppt/notesMasters/notesMaster1.xml" Id="Rcfaf2464e29e4c3a" /></Relationships>
</file>

<file path=ppt/notesSlides/_rels/notesSlide8.xml.rels>&#65279;<?xml version="1.0" encoding="utf-8"?><Relationships xmlns="http://schemas.openxmlformats.org/package/2006/relationships"><Relationship Type="http://schemas.openxmlformats.org/officeDocument/2006/relationships/slide" Target="/ppt/slides/slide8.xml" Id="Rdb7520308fb64087" /><Relationship Type="http://schemas.openxmlformats.org/officeDocument/2006/relationships/notesMaster" Target="/ppt/notesMasters/notesMaster1.xml" Id="Rfb562835d9574d30" /></Relationships>
</file>

<file path=ppt/notesSlides/_rels/notesSlide9.xml.rels>&#65279;<?xml version="1.0" encoding="utf-8"?><Relationships xmlns="http://schemas.openxmlformats.org/package/2006/relationships"><Relationship Type="http://schemas.openxmlformats.org/officeDocument/2006/relationships/slide" Target="/ppt/slides/slide9.xml" Id="Rce206b608d284766" /><Relationship Type="http://schemas.openxmlformats.org/officeDocument/2006/relationships/notesMaster" Target="/ppt/notesMasters/notesMaster1.xml" Id="R195a84c06f64400b"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Formation, Maintenance, and Persistence of Local Populations and Assemblages</a:t>
            </a:r>
          </a:p>
          <a:p xmlns:a="http://schemas.openxmlformats.org/drawingml/2006/main">
            <a:r>
              <a:t>Visible text:</a:t>
            </a:r>
          </a:p>
          <a:p xmlns:a="http://schemas.openxmlformats.org/drawingml/2006/main">
            <a:r>
              <a:t>Formation, Maintenance, and Persistence of Local Populations and Assemblages</a:t>
            </a:r>
          </a:p>
          <a:p xmlns:a="http://schemas.openxmlformats.org/drawingml/2006/main">
            <a:r>
              <a:t>Part Two</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Disturbance and assemblage traits</a:t>
            </a:r>
          </a:p>
          <a:p xmlns:a="http://schemas.openxmlformats.org/drawingml/2006/main">
            <a:r>
              <a:t>Figure description:</a:t>
            </a:r>
          </a:p>
          <a:p xmlns:a="http://schemas.openxmlformats.org/drawingml/2006/main">
            <a:r>
              <a:t>Conceptual graph relating disturbance frequency and predictability to community traits. Stable conditions favor specialized species and tightly structured assemblages; increasingly variable conditions favor generalists, rapid life histories, and looser assemblage structure.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Landscape Filters</a:t>
            </a:r>
          </a:p>
          <a:p xmlns:a="http://schemas.openxmlformats.org/drawingml/2006/main">
            <a:r>
              <a:t>Visible text:</a:t>
            </a:r>
          </a:p>
          <a:p xmlns:a="http://schemas.openxmlformats.org/drawingml/2006/main">
            <a:r>
              <a:t>Landscape Filters This theory proposes that functional attributes of species in assemblages are shaped by a hierarchical series of landscape filters that include both physicochemical and biotic factors. A particular community thus comprises species possessing the appropriate ecological “shapes” to have passed through the filters. Key elements in the operation of landscape filters are categorical niches, or discrete levels of species requirements along a given resource axis, and categorical filters, or the strength or resistance of a filter in allowing species to pass through it; the combination of categorical filter strength with the categorical niche determines the probabilities for a species to pass through a given filter. To expand the landscape model to real-life situations would require fairly extensive ecological information on the fish species potentially available at the basin-level species pool, along with knowledge of what filters are likely operating at each level of the hierarchy and their respective strengths. Although more research is needed to understand species susceptibility to various filters, for many regions of North America there is likely sufficient information to assess the relative resistance of species to various environmental filters as well as filters that are likely important at the different hierarchical levels. The information on composition of local assemblages that is provided by the mechanistic approach of landscape models is thus qualitative rather than quantitative.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Intentionally blank slide</a:t>
            </a:r>
          </a:p>
          <a:p xmlns:a="http://schemas.openxmlformats.org/drawingml/2006/main">
            <a:r>
              <a:t>Figure description:</a:t>
            </a:r>
          </a:p>
          <a:p xmlns:a="http://schemas.openxmlformats.org/drawingml/2006/main">
            <a:r>
              <a:t>The source image is blank and contains no visible instructional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River Continuum Concept (RCC)</a:t>
            </a:r>
          </a:p>
          <a:p xmlns:a="http://schemas.openxmlformats.org/drawingml/2006/main">
            <a:r>
              <a:t>Visible text:</a:t>
            </a:r>
          </a:p>
          <a:p xmlns:a="http://schemas.openxmlformats.org/drawingml/2006/main">
            <a:r>
              <a:t>River Continuum Concept (RCC) This model emphasizes continuity with gradual changes in species occurrences and functional groups from headwaters to downstream reaches. It was conceived as an extension of the physical, geomorphic changes that occur longitudinally in rivers, with the idea that “over extended river reaches, biological communities should become established which approach equilibrium with the dynamic physical conditions of the channel.” Headwater streams (stream orders 1–3) are strongly influenced by the presence or absence of riparian vegetation; medium-sized streams (orders 4–6) tend to be more open, have increased autochthonous production, and have greater diversity of insect functional groups; and large streams (order 6 and greater) continue this general trend, except that increased turbidity can reduce light penetration and thus reduce photosynthesis. Predictions of RCC about fish assemblage composition is at best limited to trophic groups and is based on food resources available in low-order, medium-order, and high-order streams. As stream order increases, there is a general trend for both trophic groups and species richness to increase, although species richness may plateau or even decline in large streams (stream orders &gt; 5). Changes in fauna are generally gradual and do not closely correspond with changes in stream order. The RCC predictions of changes in functional groups, such as fewer insect predators and more planktivores and detritivores with increasing stream size, are generally supported. Although the RCC continues to be an important heuristic tool in understanding stream ecosystems, it falls short in not treating a stream or river as a landscape such that the great variety and complexity of aquatic habitats was largely ignored.</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River continuum concept</a:t>
            </a:r>
          </a:p>
          <a:p xmlns:a="http://schemas.openxmlformats.org/drawingml/2006/main">
            <a:r>
              <a:t>Figure description:</a:t>
            </a:r>
          </a:p>
          <a:p xmlns:a="http://schemas.openxmlformats.org/drawingml/2006/main">
            <a:r>
              <a:t>River continuum concept diagram. A headwater-to-large-river profile aligns stream order, channel form, riparian vegetation, energy sources, and changing proportions of shredders, collectors, grazers, and predators.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 Posteriori Models</a:t>
            </a:r>
          </a:p>
          <a:p xmlns:a="http://schemas.openxmlformats.org/drawingml/2006/main">
            <a:r>
              <a:t>Visible text:</a:t>
            </a:r>
          </a:p>
          <a:p xmlns:a="http://schemas.openxmlformats.org/drawingml/2006/main">
            <a:r>
              <a:t>A Posteriori Models</a:t>
            </a:r>
          </a:p>
          <a:p xmlns:a="http://schemas.openxmlformats.org/drawingml/2006/main">
            <a:r>
              <a:t>Models that use large data sets on fish occurrence and environmental characteristics of lakes and streams in an attempt to find predictive suites of physical characters, or to identify fish assemblages characteristic of locations or environmental conditions, typify a posteriori approaches. Such studies depend on some form of multivariate statistical analysis so that their popular use has paralleled that of modern, high-speed computers, and especially the powerful personal computers that are now common.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Multivariate Statistics and Fish Assemblages</a:t>
            </a:r>
          </a:p>
          <a:p xmlns:a="http://schemas.openxmlformats.org/drawingml/2006/main">
            <a:r>
              <a:t>Visible text:</a:t>
            </a:r>
          </a:p>
          <a:p xmlns:a="http://schemas.openxmlformats.org/drawingml/2006/main">
            <a:r>
              <a:t>Multivariate Statistics and Fish Assemblages Pioneering multivariate studies relating habitat characteristics and fishes by Smith and Fisher (1970) and Stevenson et al. (1974) were based on factor analysis, which treats the variation and covariation of the original variables as a linear combination of underlying factors, with the number of factors usually being less than the original number of variables. Factor analysis thus is a means of reducing the number of variables and in identifying possible causal factors that are behind the original correlations in the data set. As with current applications of multivariate techniques, the outcomes depend on appropriate sampling designs, choosing appropriate spatial and temporal scales for analyses, and meeting any assumptions (e.g., normality) of the statistical tests. A new class of multivariate models, “niche models,” uses museum collections of fishes in concert with independently collected digitized environmental data sets suitable for GIS (geographic information systems) programs. Niche models generally incorporate more environmental data (often 30 or more data layers), focusing especially on topographic and climate data that can be placed in a GIS mapping system; such studies also are generally done remotely, without actual fieldwork other than the initial fish collections. While errors in niche modeling include overprediction (including habitats where the species does not occur) and omission (not including known habitats), they have generally proven quite successful in predicting species occurrences for North American birds, marine fishes, Mexican freshwater fishes, and Kansas freshwater fishes. They are also useful in the context of predicting ranges, or locations for refugia, of rare, threatened, or endangered species, as well as determining the probability of invasions by alien species. Presently, the field of niche modeling is extremely active and includes development and application of new algorithms.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One or Several Models?</a:t>
            </a:r>
          </a:p>
          <a:p xmlns:a="http://schemas.openxmlformats.org/drawingml/2006/main">
            <a:r>
              <a:t>Visible text:</a:t>
            </a:r>
          </a:p>
          <a:p xmlns:a="http://schemas.openxmlformats.org/drawingml/2006/main">
            <a:r>
              <a:t>One or Several Models?</a:t>
            </a:r>
          </a:p>
          <a:p xmlns:a="http://schemas.openxmlformats.org/drawingml/2006/main">
            <a:r>
              <a:t>Because the various models all have different strengths and weaknesses, the use of several models is often appropriate, with the choice based on the research questions and the nature of the data. A priori models are useful because of their generality; they provide an opportunity to infer what functional groups or species traits are likely to occur in an area and are particularly powerful in efforts to understand how faunas might changes as a consequence of anthropogenic factors such as eutrophication, desertification, construction of impoundments, increasing aridity, or elevated temperatures. A posteriori models, meanwhile, are able to relate the occurrence of particular species, or suites of species, to particular physical factors and to provide an objective means of defining recurring groups of species (i.e., fish assemblages).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Local vs. Regional Effects on Assemblages</a:t>
            </a:r>
          </a:p>
          <a:p xmlns:a="http://schemas.openxmlformats.org/drawingml/2006/main">
            <a:r>
              <a:t>Visible text:</a:t>
            </a:r>
          </a:p>
          <a:p xmlns:a="http://schemas.openxmlformats.org/drawingml/2006/main">
            <a:r>
              <a:t>Local vs. Regional Effects on Assemblages</a:t>
            </a:r>
          </a:p>
          <a:p xmlns:a="http://schemas.openxmlformats.org/drawingml/2006/main">
            <a:r>
              <a:t>Any fish assemblage is the outcome of a myriad of factors operating over a broad range of spatial and temporal scales, and some assemblages are determined more by local temporal or spatial effects, whereas others are determined more by historical or broadscale factors. Studies of both lentic and lotic fish assemblages suggest that the relative influence of local vs. regional factors varies, although there is support for the influence of regional factors in both, as well as the importance of local factors, including the presence or absence of predators and habitat complexity. Focusing on spatial dimensions, one recent approach compares the relative importance of local effects (including the nature of the local habitat) to regional effects (including the regional species pool, as well as landscape features such as climate, elevation, and geographic location). In the study of local vs. regional factors, a primary issue is the relationship of the species richness of the local fauna to that of the regional fauna: are local faunas saturated with species and thus resistant to the addition of new elements, or will local faunas increase in species richness as a function of regional species richness? Asymptotic relationships between local and regional species diversity (i.e., saturated) suggest the primacy of local control over assemblages; in contrast, if the relationship remains linear (i.e., unsaturated), then local processes would be subordinate to the effect of the regional species pool.</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Responses of Populations and Assemblages to Biotic and Physical Factors</a:t>
            </a:r>
          </a:p>
          <a:p xmlns:a="http://schemas.openxmlformats.org/drawingml/2006/main">
            <a:r>
              <a:t>Visible text:</a:t>
            </a:r>
          </a:p>
          <a:p xmlns:a="http://schemas.openxmlformats.org/drawingml/2006/main">
            <a:r>
              <a:t>Responses of Populations and Assemblages to Biotic and Physical Factors</a:t>
            </a:r>
          </a:p>
          <a:p xmlns:a="http://schemas.openxmlformats.org/drawingml/2006/main">
            <a:r>
              <a:t>Four</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Fishes are confronted by an environment that is complex and heterogeneous, wi...</a:t>
            </a:r>
          </a:p>
          <a:p xmlns:a="http://schemas.openxmlformats.org/drawingml/2006/main">
            <a:r>
              <a:t>Visible text:</a:t>
            </a:r>
          </a:p>
          <a:p xmlns:a="http://schemas.openxmlformats.org/drawingml/2006/main">
            <a:r>
              <a:t>Fishes are confronted by an environment that is complex and heterogeneous, with components of their habitat changing on multiple temporal and spatial scales. For instance, water temperature or turbidity might change on an hourly or daily frequency, while substrata might change over a longer time period, and basic structures, such as shoreline characteristics in lakes or riffle-pool sequences in streams, might vary on a scale of many months to tens or hundreds of years. A useful approach to understanding the freshwater habitat mosaic is to view it holistically as an environment possessing both dynamic (short-term physical and biotic variability, prey fields, and predator occurrence) and static (long-term structural variability, sediment type, and shoreline context) components, each having its own influence on fishes.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Landscape Ecology</a:t>
            </a:r>
          </a:p>
          <a:p xmlns:a="http://schemas.openxmlformats.org/drawingml/2006/main">
            <a:r>
              <a:t>Visible text:</a:t>
            </a:r>
          </a:p>
          <a:p xmlns:a="http://schemas.openxmlformats.org/drawingml/2006/main">
            <a:r>
              <a:t>Landscape Ecology</a:t>
            </a:r>
          </a:p>
          <a:p xmlns:a="http://schemas.openxmlformats.org/drawingml/2006/main">
            <a:r>
              <a:t>The field of landscape ecology deals with spatial patterns, the effect of temporal and spatial scales on how organisms perceive and respond to patchiness within the environment, and linkages among the elements within the pattern. The development of the River Continuum Model incorporated the role of spatial patterns in watersheds on processes occurring at different points of patches in the watershed, such as changes in energy sources and functional groups of organisms, and thus represents the incorporation of a maturing view of landscape ecology. Aquatic landscapes, like terrestrial landscapes, are usually defined by the most obvious geomorphic, hydrologic, vegetational, or land-use features, and boundaries between adjacent landscapes are defined by distinct changes in spatial elements, such as a change from a riverine landscape to a riparian landscape to a drier upland one. Landscapes are, however, interrelated, so that impacts in upland and/or riparian landscapes can affect aquatic landscapes. A region may contain several to many landscapes, and elements within landscapes include a background matrix, patches, and corridor, all of potentially varying shapes and sizes. In small headwater streams (and other freshwater habitats, with relatively minor modifications), three important landscape attributes are: Interactions at the interface between terrestrial and aquatic habitats; How habitats are related spatially on a large scale; and How refuges that provide relief from harsh environmental conditions are spread across the landscape.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Patches</a:t>
            </a:r>
          </a:p>
          <a:p xmlns:a="http://schemas.openxmlformats.org/drawingml/2006/main">
            <a:r>
              <a:t>Visible text:</a:t>
            </a:r>
          </a:p>
          <a:p xmlns:a="http://schemas.openxmlformats.org/drawingml/2006/main">
            <a:r>
              <a:t>Patches</a:t>
            </a:r>
          </a:p>
          <a:p xmlns:a="http://schemas.openxmlformats.org/drawingml/2006/main">
            <a:r>
              <a:t>Landscapes are mosaics of patches, which are spatial units that differ from other such units in terms of function or appearance. How fishes perceive patches is controlled to a large extent by their size and life-history stage. The smallest scale at which an organism responds to patch structure is referred to as “grain,” and the largest scale, equivalent to its lifetime home range, is referred to as “extent.” The distribution of patches in an organism’s environment can be hierarchically nested between its grain and extent; the known range defines the maximum extent, even though actual extent on an individual basis is probably less.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Metapopulations</a:t>
            </a:r>
          </a:p>
          <a:p xmlns:a="http://schemas.openxmlformats.org/drawingml/2006/main">
            <a:r>
              <a:t>Visible text:</a:t>
            </a:r>
          </a:p>
          <a:p xmlns:a="http://schemas.openxmlformats.org/drawingml/2006/main">
            <a:r>
              <a:t>Metapopulations</a:t>
            </a:r>
          </a:p>
          <a:p xmlns:a="http://schemas.openxmlformats.org/drawingml/2006/main">
            <a:r>
              <a:t>Aquatic populations tend not to be distributed uniformly across the aquatic landscape but instead tend to be aggregated in areas offering the most suitable habitat components. This view of how populations are distributed in space has been formalized as the metapopulation concept—where a metapopulation is defined as “any assemblage of discrete local populations with migration among them.” Each local population or deme is subject to forces of local selection, including extinction, emigration, and immigration of individuals from other local populations, and the balance of these forces determines the fate of local populations, the extent of sites occupied, and the overall size and genetic diversity of the metapopulation. The landscape concepts of patches and corridors and the ability of organisms to move between them are thus central to the metapopulation concept. Many fish populations likely comprise linear or dendritic metapopulations, although rigorous tests of metapopulation structure of North American freshwater fishes are extremely uncommon and one of the most rigorous supports an island-mainland metapopulation model.</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Metapopulation models</a:t>
            </a:r>
          </a:p>
          <a:p xmlns:a="http://schemas.openxmlformats.org/drawingml/2006/main">
            <a:r>
              <a:t>Figure description:</a:t>
            </a:r>
          </a:p>
          <a:p xmlns:a="http://schemas.openxmlformats.org/drawingml/2006/main">
            <a:r>
              <a:t>Four conceptual diagrams of metapopulations. Circles represent habitat patches and connecting lines represent dispersal; panels contrast classical, mainland-island, patchy, and nonequilibrium arrangements.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Relating Assemblages to the Environment: Conceptual and Statistical Models</a:t>
            </a:r>
          </a:p>
          <a:p xmlns:a="http://schemas.openxmlformats.org/drawingml/2006/main">
            <a:r>
              <a:t>Visible text:</a:t>
            </a:r>
          </a:p>
          <a:p xmlns:a="http://schemas.openxmlformats.org/drawingml/2006/main">
            <a:r>
              <a:t>Relating Assemblages to the Environment: Conceptual and Statistical Models</a:t>
            </a:r>
          </a:p>
          <a:p xmlns:a="http://schemas.openxmlformats.org/drawingml/2006/main">
            <a:r>
              <a:t>Statistical models relating fish species and assemblages to environmental factors are increasingly widespread and generally fall into two groups: Conceptually based a priori approaches, which attempt to predict assemblage characteristics and, less often, species occurrence from general environmental features; and Data-based a posteriori approaches, which use multivariate statistical techniques to find suites of environmental variables (both physical and biotic) that best predict the occurrence or abundance of species, assemblages, or functional groups.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 Priori Models</a:t>
            </a:r>
          </a:p>
          <a:p xmlns:a="http://schemas.openxmlformats.org/drawingml/2006/main">
            <a:r>
              <a:t>Visible text:</a:t>
            </a:r>
          </a:p>
          <a:p xmlns:a="http://schemas.openxmlformats.org/drawingml/2006/main">
            <a:r>
              <a:t>A Priori Models</a:t>
            </a:r>
          </a:p>
          <a:p xmlns:a="http://schemas.openxmlformats.org/drawingml/2006/main">
            <a:r>
              <a:t>Habitat Template This theory holds that the habitat is a template providing a predictive pattern for the evolutionary assembly of communities and life-history traits thereof, much like the periodic table of elements in chemistry. A key presumption is that the present-day ecological traits of the organisms will match the current ecological conditions, which, as previous chapters have suggested, is not always the case. Tests of this model by Townsend and Hildrew (1994) and others in the Rhone River drainage, France, have been equivocal, but studies of northern US Midwestern streams, and comparisons of functional convergence between European and eastern North American fish assemblages, offer somewhat stronger support for the habitat template model—at least in terms of assemblage predictions.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e182bd439ee14397" /></Relationships>
</file>

<file path=ppt/slideLayouts/slideLayout1.xml><?xml version="1.0" encoding="utf-8"?>
<p:sldLayout xmlns:p="http://schemas.openxmlformats.org/presentationml/2006/main" type="blank" preserve="1">
  <p:cSld name="Default">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F2F8C898-FB67-4E21-8D0C-A850D76EA23A}"/>
              </a:ext>
            </a:extLst>
          </p:cNvPr>
          <p:cNvSpPr>
            <a:spLocks xmlns:a="http://schemas.openxmlformats.org/drawingml/2006/main" noGrp="1"/>
          </p:cNvSpPr>
          <p:nvPr>
            <p:ph type="ftr" idx="2"/>
          </p:nvPr>
        </p:nvSpPr>
        <p:spPr/>
        <p:txBody>
          <a:bodyPr xmlns:a="http://schemas.openxmlformats.org/drawingml/2006/main"/>
          <a:lstStyle xmlns:a="http://schemas.openxmlformats.org/drawingml/2006/main"/>
          <a:p xmlns:a="http://schemas.openxmlformats.org/drawingml/2006/main">
            <a:r>
              <a:t>Footer</a:t>
            </a:r>
          </a:p>
        </p:txBody>
      </p:sp>
      <p:sp>
        <p:nvSpPr>
          <p:cNvPr id="3" name="PlaceHolder 2">
            <a:extLst xmlns:a="http://schemas.openxmlformats.org/drawingml/2006/main">
              <a:ext uri="{FF2B5EF4-FFF2-40B4-BE49-F238E27FC236}">
                <a16:creationId xmlns:a16="http://schemas.microsoft.com/office/drawing/2014/main" id="{1094A697-1C16-4C99-B62D-5395E309C4C3}"/>
              </a:ext>
            </a:extLst>
          </p:cNvPr>
          <p:cNvSpPr>
            <a:spLocks xmlns:a="http://schemas.openxmlformats.org/drawingml/2006/main" noGrp="1"/>
          </p:cNvSpPr>
          <p:nvPr>
            <p:ph type="sldNum" idx="3"/>
          </p:nvPr>
        </p:nvSpPr>
        <p:spPr/>
        <p:txBody>
          <a:bodyPr xmlns:a="http://schemas.openxmlformats.org/drawingml/2006/main"/>
          <a:lstStyle xmlns:a="http://schemas.openxmlformats.org/drawingml/2006/main"/>
          <a:p xmlns:a="http://schemas.openxmlformats.org/drawingml/2006/main">
            <a:fld id="{DB0ACD45-09D6-4112-8847-BF5779B9894F}" type="slidenum">
              <a:t>&lt;#&gt;</a:t>
            </a:fld>
          </a:p>
        </p:txBody>
      </p:sp>
      <p:sp>
        <p:nvSpPr>
          <p:cNvPr id="4" name="PlaceHolder 3">
            <a:extLst xmlns:a="http://schemas.openxmlformats.org/drawingml/2006/main">
              <a:ext uri="{FF2B5EF4-FFF2-40B4-BE49-F238E27FC236}">
                <a16:creationId xmlns:a16="http://schemas.microsoft.com/office/drawing/2014/main" id="{AA4ACB0A-D2F2-4EE1-B64E-A05D243543D3}"/>
              </a:ext>
            </a:extLst>
          </p:cNvPr>
          <p:cNvSpPr>
            <a:spLocks xmlns:a="http://schemas.openxmlformats.org/drawingml/2006/main" noGrp="1"/>
          </p:cNvSpPr>
          <p:nvPr>
            <p:ph type="dt" idx="1"/>
          </p:nvPr>
        </p:nvSpPr>
        <p:spPr/>
        <p:txBody>
          <a:bodyPr xmlns:a="http://schemas.openxmlformats.org/drawingml/2006/main"/>
          <a:lstStyle xmlns:a="http://schemas.openxmlformats.org/drawingml/2006/main"/>
          <a:p xmlns:a="http://schemas.openxmlformats.org/drawingml/2006/main">
            <a:r>
              <a:t/>
            </a:r>
          </a:p>
        </p:txBody>
      </p:sp>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0170b378120c47ed" /><Relationship Type="http://schemas.openxmlformats.org/officeDocument/2006/relationships/slideLayout" Target="/ppt/slideLayouts/slideLayout1.xml" Id="Rfdf1b8d093e34f84" /></Relationships>
</file>

<file path=ppt/slideMasters/slideMaster1.xml><?xml version="1.0" encoding="utf-8"?>
<p:sldMaster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5CBC40A5-980D-488B-96FA-FF2B509ED487}"/>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4400" b="0" u="none">
                <a:solidFill>
                  <a:srgbClr val="000000"/>
                </a:solidFill>
                <a:latin typeface="Calibri"/>
                <a:ea typeface="Calibri"/>
                <a:cs typeface="Calibri"/>
              </a:defRPr>
            </a:lvl1pPr>
          </a:lstStyle>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4400" b="0" u="none">
                <a:solidFill>
                  <a:srgbClr val="000000"/>
                </a:solidFill>
                <a:latin typeface="Calibri"/>
                <a:ea typeface="Calibri"/>
                <a:cs typeface="Calibri"/>
              </a:rPr>
              <a:t>Click to edit the title text format</a:t>
            </a:r>
            <a:endParaRPr sz="4400" b="0" u="none">
              <a:solidFill>
                <a:srgbClr val="000000"/>
              </a:solidFill>
              <a:latin typeface="Calibri"/>
              <a:ea typeface="Calibri"/>
              <a:cs typeface="Calibri"/>
            </a:endParaRPr>
          </a:p>
        </p:txBody>
      </p:sp>
      <p:sp>
        <p:nvSpPr>
          <p:cNvPr id="3" name="PlaceHolder 2">
            <a:extLst xmlns:a="http://schemas.openxmlformats.org/drawingml/2006/main">
              <a:ext uri="{FF2B5EF4-FFF2-40B4-BE49-F238E27FC236}">
                <a16:creationId xmlns:a16="http://schemas.microsoft.com/office/drawing/2014/main" id="{69E57B69-0F63-4A16-BC63-479AC99A2A88}"/>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1pPr>
            <a:lvl2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2pPr>
            <a:lvl3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3pPr>
            <a:lvl4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4pPr>
            <a:lvl5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5pPr>
            <a:lvl6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6pPr>
            <a:lvl7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7pPr>
          </a:lstStyle>
          <a:p xmlns:a="http://schemas.openxmlformats.org/drawingml/2006/main">
            <a:pPr marL="343080" indent="-34308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Click to edit the outline text format</a:t>
            </a:r>
            <a:endParaRPr sz="3200" b="0" u="none">
              <a:solidFill>
                <a:srgbClr val="000000"/>
              </a:solidFill>
              <a:latin typeface="Calibri"/>
              <a:ea typeface="Calibri"/>
              <a:cs typeface="Calibri"/>
            </a:endParaRPr>
          </a:p>
          <a:p xmlns:a="http://schemas.openxmlformats.org/drawingml/2006/main">
            <a:pPr marL="743040" lvl="1" indent="-28584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Second Outline Level</a:t>
            </a:r>
            <a:endParaRPr sz="3200" b="0" u="none">
              <a:solidFill>
                <a:srgbClr val="000000"/>
              </a:solidFill>
              <a:latin typeface="Calibri"/>
              <a:ea typeface="Calibri"/>
              <a:cs typeface="Calibri"/>
            </a:endParaRPr>
          </a:p>
          <a:p xmlns:a="http://schemas.openxmlformats.org/drawingml/2006/main">
            <a:pPr marL="1143000" lvl="2"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Third Outline Level</a:t>
            </a:r>
            <a:endParaRPr sz="3200" b="0" u="none">
              <a:solidFill>
                <a:srgbClr val="000000"/>
              </a:solidFill>
              <a:latin typeface="Calibri"/>
              <a:ea typeface="Calibri"/>
              <a:cs typeface="Calibri"/>
            </a:endParaRPr>
          </a:p>
          <a:p xmlns:a="http://schemas.openxmlformats.org/drawingml/2006/main">
            <a:pPr marL="1600200" lvl="3"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Fourth Outline Level</a:t>
            </a:r>
            <a:endParaRPr sz="3200" b="0" u="none">
              <a:solidFill>
                <a:srgbClr val="000000"/>
              </a:solidFill>
              <a:latin typeface="Calibri"/>
              <a:ea typeface="Calibri"/>
              <a:cs typeface="Calibri"/>
            </a:endParaRPr>
          </a:p>
          <a:p xmlns:a="http://schemas.openxmlformats.org/drawingml/2006/main">
            <a:pPr marL="2057400" lvl="4"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Fifth Outline Level</a:t>
            </a:r>
            <a:endParaRPr sz="3200" b="0" u="none">
              <a:solidFill>
                <a:srgbClr val="000000"/>
              </a:solidFill>
              <a:latin typeface="Calibri"/>
              <a:ea typeface="Calibri"/>
              <a:cs typeface="Calibri"/>
            </a:endParaRPr>
          </a:p>
          <a:p xmlns:a="http://schemas.openxmlformats.org/drawingml/2006/main">
            <a:pPr marL="2057400" lvl="5"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Sixth Outline Level</a:t>
            </a:r>
            <a:endParaRPr sz="3200" b="0" u="none">
              <a:solidFill>
                <a:srgbClr val="000000"/>
              </a:solidFill>
              <a:latin typeface="Calibri"/>
              <a:ea typeface="Calibri"/>
              <a:cs typeface="Calibri"/>
            </a:endParaRPr>
          </a:p>
          <a:p xmlns:a="http://schemas.openxmlformats.org/drawingml/2006/main">
            <a:pPr marL="2057400" lvl="6"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Seventh Outline Level</a:t>
            </a:r>
            <a:endParaRPr sz="3200" b="0" u="none">
              <a:solidFill>
                <a:srgbClr val="000000"/>
              </a:solidFill>
              <a:latin typeface="Calibri"/>
              <a:ea typeface="Calibri"/>
              <a:cs typeface="Calibri"/>
            </a:endParaRPr>
          </a:p>
        </p:txBody>
      </p:sp>
      <p:sp>
        <p:nvSpPr>
          <p:cNvPr id="4" name="PlaceHolder 3">
            <a:extLst xmlns:a="http://schemas.openxmlformats.org/drawingml/2006/main">
              <a:ext uri="{FF2B5EF4-FFF2-40B4-BE49-F238E27FC236}">
                <a16:creationId xmlns:a16="http://schemas.microsoft.com/office/drawing/2014/main" id="{F0D39E44-50D9-450E-858E-D271C011E18A}"/>
              </a:ext>
            </a:extLst>
          </p:cNvPr>
          <p:cNvSpPr>
            <a:spLocks xmlns:a="http://schemas.openxmlformats.org/drawingml/2006/main" noGrp="1"/>
          </p:cNvSpPr>
          <p:nvPr>
            <p:ph type="dt" idx="1"/>
          </p:nvPr>
        </p:nvSpPr>
        <p:spPr>
          <a:xfrm xmlns:a="http://schemas.openxmlformats.org/drawingml/2006/main">
            <a:off x="457200" y="6356160"/>
            <a:ext cx="213336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b="0" u="none">
                <a:solidFill>
                  <a:srgbClr val="898989"/>
                </a:solidFill>
                <a:latin typeface="Calibri"/>
                <a:ea typeface="Calibri"/>
                <a:cs typeface="Calibri"/>
              </a:defRPr>
            </a:lvl1pPr>
          </a:lstStyle>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898989"/>
                </a:solidFill>
                <a:latin typeface="Calibri"/>
                <a:ea typeface="Calibri"/>
                <a:cs typeface="Calibri"/>
              </a:rPr>
              <a:t>&lt;date/time&gt;</a:t>
            </a:r>
            <a:endParaRPr sz="1200" b="0" u="none">
              <a:solidFill>
                <a:srgbClr val="000000"/>
              </a:solidFill>
              <a:latin typeface="Calibri"/>
              <a:ea typeface="Calibri"/>
              <a:cs typeface="Calibri"/>
            </a:endParaRPr>
          </a:p>
        </p:txBody>
      </p:sp>
      <p:sp>
        <p:nvSpPr>
          <p:cNvPr id="5" name="PlaceHolder 4">
            <a:extLst xmlns:a="http://schemas.openxmlformats.org/drawingml/2006/main">
              <a:ext uri="{FF2B5EF4-FFF2-40B4-BE49-F238E27FC236}">
                <a16:creationId xmlns:a16="http://schemas.microsoft.com/office/drawing/2014/main" id="{A73957AA-2346-4410-A0AA-60EB0CFA6637}"/>
              </a:ext>
            </a:extLst>
          </p:cNvPr>
          <p:cNvSpPr>
            <a:spLocks xmlns:a="http://schemas.openxmlformats.org/drawingml/2006/main" noGrp="1"/>
          </p:cNvSpPr>
          <p:nvPr>
            <p:ph type="ftr" idx="2"/>
          </p:nvPr>
        </p:nvSpPr>
        <p:spPr>
          <a:xfrm xmlns:a="http://schemas.openxmlformats.org/drawingml/2006/main">
            <a:off x="3123720" y="6356160"/>
            <a:ext cx="289548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
        <p:nvSpPr>
          <p:cNvPr id="6" name="PlaceHolder 5">
            <a:extLst xmlns:a="http://schemas.openxmlformats.org/drawingml/2006/main">
              <a:ext uri="{FF2B5EF4-FFF2-40B4-BE49-F238E27FC236}">
                <a16:creationId xmlns:a16="http://schemas.microsoft.com/office/drawing/2014/main" id="{C975BC82-4055-4618-83E4-15FE43EE34CB}"/>
              </a:ext>
            </a:extLst>
          </p:cNvPr>
          <p:cNvSpPr>
            <a:spLocks xmlns:a="http://schemas.openxmlformats.org/drawingml/2006/main" noGrp="1"/>
          </p:cNvSpPr>
          <p:nvPr>
            <p:ph type="sldNum" idx="3"/>
          </p:nvPr>
        </p:nvSpPr>
        <p:spPr>
          <a:xfrm xmlns:a="http://schemas.openxmlformats.org/drawingml/2006/main">
            <a:off x="6552720" y="6356160"/>
            <a:ext cx="213372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b="0" u="none">
                <a:solidFill>
                  <a:srgbClr val="898989"/>
                </a:solidFill>
                <a:latin typeface="Calibri"/>
                <a:ea typeface="Calibri"/>
                <a:cs typeface="Calibri"/>
              </a:defRPr>
            </a:lvl1pPr>
          </a:lstStyle>
          <a:p xmlns:a="http://schemas.openxmlformats.org/drawingml/2006/main">
            <a:pPr indent="0" algn="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B90D6761-7143-4A78-AF85-CAB413F323B9}" type="slidenum">
              <a:rPr sz="1200" b="0" u="none">
                <a:solidFill>
                  <a:srgbClr val="898989"/>
                </a:solidFill>
                <a:latin typeface="Calibri"/>
                <a:ea typeface="Calibri"/>
                <a:cs typeface="Calibri"/>
              </a:rPr>
              <a:t>&lt;number&gt;</a:t>
            </a:fld>
            <a:endParaRPr sz="1200" b="0" u="none">
              <a:solidFill>
                <a:srgbClr val="000000"/>
              </a:solidFill>
              <a:latin typeface="Calibri"/>
              <a:ea typeface="Calibri"/>
              <a:cs typeface="Calibri"/>
            </a:endParaRPr>
          </a:p>
        </p:txBody>
      </p:sp>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fdf1b8d093e34f84"/>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db8e3778a796435a" /><Relationship Type="http://schemas.openxmlformats.org/officeDocument/2006/relationships/notesSlide" Target="/ppt/notesSlides/notesSlide1.xml" Id="R19108f525b584234"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755568ab7e114f6b" /><Relationship Type="http://schemas.openxmlformats.org/officeDocument/2006/relationships/image" Target="/ppt/media/image.jpeg" Id="R4e691331a8fd452d" /><Relationship Type="http://schemas.openxmlformats.org/officeDocument/2006/relationships/notesSlide" Target="/ppt/notesSlides/notesSlide10.xml" Id="R3e093f5831f14a6b"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c5b3a4e24ddf464c" /><Relationship Type="http://schemas.openxmlformats.org/officeDocument/2006/relationships/notesSlide" Target="/ppt/notesSlides/notesSlide11.xml" Id="R7421ed1208fe427f"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b24d2111cbdd473b" /><Relationship Type="http://schemas.openxmlformats.org/officeDocument/2006/relationships/image" Target="/ppt/media/image2.emf" Id="Rd9de9efb70824ced" /><Relationship Type="http://schemas.openxmlformats.org/officeDocument/2006/relationships/notesSlide" Target="/ppt/notesSlides/notesSlide12.xml" Id="Rc48b6401cb314707"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b1726ad528614f82" /><Relationship Type="http://schemas.openxmlformats.org/officeDocument/2006/relationships/notesSlide" Target="/ppt/notesSlides/notesSlide13.xml" Id="R7663c61133bd454c"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4825aff6d5c241db" /><Relationship Type="http://schemas.openxmlformats.org/officeDocument/2006/relationships/image" Target="/ppt/media/image2.jpeg" Id="R361ceb58b2a64a32" /><Relationship Type="http://schemas.openxmlformats.org/officeDocument/2006/relationships/notesSlide" Target="/ppt/notesSlides/notesSlide14.xml" Id="Rc3e047453cc0411f"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3ca062535c664895" /><Relationship Type="http://schemas.openxmlformats.org/officeDocument/2006/relationships/notesSlide" Target="/ppt/notesSlides/notesSlide15.xml" Id="R4a6676a0b7c24abb"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2c813ef6d8764427" /><Relationship Type="http://schemas.openxmlformats.org/officeDocument/2006/relationships/notesSlide" Target="/ppt/notesSlides/notesSlide16.xml" Id="R78693f9058c44347"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5403e944b7fa425f" /><Relationship Type="http://schemas.openxmlformats.org/officeDocument/2006/relationships/notesSlide" Target="/ppt/notesSlides/notesSlide17.xml" Id="Rbe746ce438e24138" /></Relationships>
</file>

<file path=ppt/slides/_rels/slide18.xml.rels>&#65279;<?xml version="1.0" encoding="utf-8"?><Relationships xmlns="http://schemas.openxmlformats.org/package/2006/relationships"><Relationship Type="http://schemas.openxmlformats.org/officeDocument/2006/relationships/slideLayout" Target="/ppt/slideLayouts/slideLayout1.xml" Id="Rfff01874d3534d9f" /><Relationship Type="http://schemas.openxmlformats.org/officeDocument/2006/relationships/notesSlide" Target="/ppt/notesSlides/notesSlide18.xml" Id="R1e4fdee278a048a4"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2603895a97da4b90" /><Relationship Type="http://schemas.openxmlformats.org/officeDocument/2006/relationships/notesSlide" Target="/ppt/notesSlides/notesSlide2.xml" Id="R4e34ad1fbb8c4f05"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e82fd559c46f4b8f" /><Relationship Type="http://schemas.openxmlformats.org/officeDocument/2006/relationships/notesSlide" Target="/ppt/notesSlides/notesSlide3.xml" Id="Ra1340566c627402f"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cccd9d3a718d473f" /><Relationship Type="http://schemas.openxmlformats.org/officeDocument/2006/relationships/notesSlide" Target="/ppt/notesSlides/notesSlide4.xml" Id="R1e2f0f73fead432a"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50561f6c053c44e2" /><Relationship Type="http://schemas.openxmlformats.org/officeDocument/2006/relationships/notesSlide" Target="/ppt/notesSlides/notesSlide5.xml" Id="R70af820353d5423c"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b8375642989e4eb0" /><Relationship Type="http://schemas.openxmlformats.org/officeDocument/2006/relationships/notesSlide" Target="/ppt/notesSlides/notesSlide6.xml" Id="Rbb6c481e95ba4863"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b0cfa3ae152d4f2d" /><Relationship Type="http://schemas.openxmlformats.org/officeDocument/2006/relationships/image" Target="/ppt/media/image.emf" Id="Rcc77859dc4a24112" /><Relationship Type="http://schemas.openxmlformats.org/officeDocument/2006/relationships/notesSlide" Target="/ppt/notesSlides/notesSlide7.xml" Id="Rf6c1c8368a9b4609"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8f2212ee2e5e4ef2" /><Relationship Type="http://schemas.openxmlformats.org/officeDocument/2006/relationships/notesSlide" Target="/ppt/notesSlides/notesSlide8.xml" Id="R4fbb917af2a64dc2"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541923e8cc204370" /><Relationship Type="http://schemas.openxmlformats.org/officeDocument/2006/relationships/notesSlide" Target="/ppt/notesSlides/notesSlide9.xml" Id="Rcc3d7ca8f26d4158"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7" name="PlaceHolder 1">
            <a:extLst xmlns:a="http://schemas.openxmlformats.org/drawingml/2006/main">
              <a:ext uri="{FF2B5EF4-FFF2-40B4-BE49-F238E27FC236}">
                <a16:creationId xmlns:a16="http://schemas.microsoft.com/office/drawing/2014/main" id="{1FB1F7BC-8C2D-49B8-8791-938293BD26B6}"/>
              </a:ext>
            </a:extLst>
          </p:cNvPr>
          <p:cNvSpPr>
            <a:spLocks xmlns:a="http://schemas.openxmlformats.org/drawingml/2006/main" noGrp="1"/>
          </p:cNvSpPr>
          <p:nvPr>
            <p:ph type="title" idx="0"/>
          </p:nvPr>
        </p:nvSpPr>
        <p:spPr>
          <a:xfrm xmlns:a="http://schemas.openxmlformats.org/drawingml/2006/main">
            <a:off x="722160" y="3069720"/>
            <a:ext cx="7772400" cy="1361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600" b="1" u="none">
                <a:solidFill>
                  <a:srgbClr val="C0584B"/>
                </a:solidFill>
                <a:latin typeface="Calibri"/>
                <a:ea typeface="Calibri"/>
                <a:cs typeface="Calibri"/>
              </a:rPr>
              <a:t>Formation, Maintenance, and Persistence of Local Populations and Assemblages</a:t>
            </a:r>
            <a:endParaRPr sz="3600" b="0" u="none">
              <a:solidFill>
                <a:srgbClr val="000000"/>
              </a:solidFill>
              <a:latin typeface="Calibri"/>
              <a:ea typeface="Calibri"/>
              <a:cs typeface="Calibri"/>
            </a:endParaRPr>
          </a:p>
        </p:txBody>
      </p:sp>
      <p:sp>
        <p:nvSpPr>
          <p:cNvPr id="8" name="PlaceHolder 2">
            <a:extLst xmlns:a="http://schemas.openxmlformats.org/drawingml/2006/main">
              <a:ext uri="{FF2B5EF4-FFF2-40B4-BE49-F238E27FC236}">
                <a16:creationId xmlns:a16="http://schemas.microsoft.com/office/drawing/2014/main" id="{578657FA-4CC8-479A-AEC4-ED84117C87D7}"/>
              </a:ext>
            </a:extLst>
          </p:cNvPr>
          <p:cNvSpPr>
            <a:spLocks xmlns:a="http://schemas.openxmlformats.org/drawingml/2006/main" noGrp="1"/>
          </p:cNvSpPr>
          <p:nvPr>
            <p:ph idx="0"/>
          </p:nvPr>
        </p:nvSpPr>
        <p:spPr>
          <a:xfrm xmlns:a="http://schemas.openxmlformats.org/drawingml/2006/main">
            <a:off x="722160" y="1385280"/>
            <a:ext cx="7772400" cy="1500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ctr">
              <a:spcBef>
                <a:spcPts val="7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95959"/>
                </a:solidFill>
                <a:latin typeface="Calibri"/>
                <a:ea typeface="Calibri"/>
                <a:cs typeface="Calibri"/>
              </a:rPr>
              <a:t>Part Two</a:t>
            </a:r>
            <a:endParaRPr sz="2800" b="0" u="none">
              <a:solidFill>
                <a:srgbClr val="000000"/>
              </a:solidFill>
              <a:latin typeface="Calibri"/>
              <a:ea typeface="Calibri"/>
              <a:cs typeface="Calibri"/>
            </a:endParaRPr>
          </a:p>
        </p:txBody>
      </p:sp>
    </p:spTree>
    <p:extLst>
      <p:ext uri="{BB962C8B-B14F-4D97-AF65-F5344CB8AC3E}">
        <p14:creationId xmlns:p14="http://schemas.microsoft.com/office/powerpoint/2010/main" val="662983392"/>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pic>
        <p:nvPicPr>
          <p:cNvPr id="3" name="Figure: Disturbance and assemblage traits"/>
          <p:cNvPicPr>
            <a:picLocks xmlns:a="http://schemas.openxmlformats.org/drawingml/2006/main" noChangeAspect="1"/>
          </p:cNvPicPr>
          <p:nvPr/>
        </p:nvPicPr>
        <p:blipFill>
          <a:blip xmlns:r="http://schemas.openxmlformats.org/officeDocument/2006/relationships" xmlns:a="http://schemas.openxmlformats.org/drawingml/2006/main" r:embed="R4e691331a8fd452d"/>
          <a:stretch xmlns:a="http://schemas.openxmlformats.org/drawingml/2006/main"/>
        </p:blipFill>
        <p:spPr>
          <a:xfrm xmlns:a="http://schemas.openxmlformats.org/drawingml/2006/main">
            <a:off x="1153800" y="228600"/>
            <a:ext cx="6836040" cy="6400800"/>
          </a:xfrm>
          <a:prstGeom xmlns:a="http://schemas.openxmlformats.org/drawingml/2006/main" prst="rect">
            <a:avLst/>
          </a:prstGeom>
          <a:ln xmlns:a="http://schemas.openxmlformats.org/drawingml/2006/main" w="38160">
            <a:noFill/>
          </a:ln>
        </p:spPr>
      </p:pic>
      <p:sp>
        <p:nvSpPr>
          <p:cNvPr id="2" name="Slide title: Disturbance and assemblage traits">
            <a:extLst xmlns:a="http://schemas.openxmlformats.org/drawingml/2006/main">
              <a:ext uri="{FF2B5EF4-FFF2-40B4-BE49-F238E27FC236}">
                <a16:creationId xmlns:a16="http://schemas.microsoft.com/office/drawing/2014/main" id="{69C59FE2-E23E-47C0-8413-636ED557B756}"/>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Disturbance and assemblage traits</a:t>
            </a:r>
          </a:p>
        </p:txBody>
      </p:sp>
    </p:spTree>
    <p:extLst>
      <p:ext uri="{BB962C8B-B14F-4D97-AF65-F5344CB8AC3E}">
        <p14:creationId xmlns:p14="http://schemas.microsoft.com/office/powerpoint/2010/main" val="1260545302"/>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24" name="Slide text 1">
            <a:extLst xmlns:a="http://schemas.openxmlformats.org/drawingml/2006/main">
              <a:ext uri="{FF2B5EF4-FFF2-40B4-BE49-F238E27FC236}">
                <a16:creationId xmlns:a16="http://schemas.microsoft.com/office/drawing/2014/main" id="{CDE3771B-4490-4942-858B-0BFC771E3331}"/>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lnSpc>
                <a:spcPct val="120000"/>
              </a:lnSpc>
              <a:spcBef>
                <a:spcPts val="374"/>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i="1" u="none">
                <a:solidFill>
                  <a:srgbClr val="595959"/>
                </a:solidFill>
                <a:latin typeface="Calibri"/>
                <a:ea typeface="Calibri"/>
                <a:cs typeface="Calibri"/>
              </a:rPr>
              <a:t>Landscape Filters</a:t>
            </a:r>
            <a:endParaRPr sz="1500" b="0" u="none">
              <a:solidFill>
                <a:srgbClr val="000000"/>
              </a:solidFill>
              <a:latin typeface="Calibri"/>
              <a:ea typeface="Calibri"/>
              <a:cs typeface="Calibri"/>
            </a:endParaRPr>
          </a:p>
          <a:p xmlns:a="http://schemas.openxmlformats.org/drawingml/2006/main">
            <a:pPr marL="342720" indent="-28548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This theory proposes that functional attributes of species in assemblages are shaped by a hierarchical series of landscape filters that include both physicochemical and biotic factors.</a:t>
            </a:r>
            <a:endParaRPr sz="1500" b="0" u="none">
              <a:solidFill>
                <a:srgbClr val="000000"/>
              </a:solidFill>
              <a:latin typeface="Calibri"/>
              <a:ea typeface="Calibri"/>
              <a:cs typeface="Calibri"/>
            </a:endParaRPr>
          </a:p>
          <a:p xmlns:a="http://schemas.openxmlformats.org/drawingml/2006/main">
            <a:pPr marL="342720" indent="-28548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 particular community thus comprises species possessing the appropriate ecological “shapes” to have passed through the filters.</a:t>
            </a:r>
            <a:endParaRPr sz="1500" b="0" u="none">
              <a:solidFill>
                <a:srgbClr val="000000"/>
              </a:solidFill>
              <a:latin typeface="Calibri"/>
              <a:ea typeface="Calibri"/>
              <a:cs typeface="Calibri"/>
            </a:endParaRPr>
          </a:p>
          <a:p xmlns:a="http://schemas.openxmlformats.org/drawingml/2006/main">
            <a:pPr marL="342720" indent="-28548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Key elements in the operation of landscape filters are categorical niches, or discrete levels of species requirements along a given resource axis, and categorical filters, or the strength or resistance of a filter in allowing species to pass through it; the combination of categorical filter strength with the categorical niche determines the probabilities for a species to pass through a given filter.</a:t>
            </a:r>
            <a:endParaRPr sz="1500" b="0" u="none">
              <a:solidFill>
                <a:srgbClr val="000000"/>
              </a:solidFill>
              <a:latin typeface="Calibri"/>
              <a:ea typeface="Calibri"/>
              <a:cs typeface="Calibri"/>
            </a:endParaRPr>
          </a:p>
          <a:p xmlns:a="http://schemas.openxmlformats.org/drawingml/2006/main">
            <a:pPr marL="342720" indent="-28548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To expand the landscape model to real-life situations would require fairly extensive ecological information on the fish species potentially available at the basin-level species pool, along with knowledge of what filters are likely operating at each level of the hierarchy and their respective strengths.</a:t>
            </a:r>
            <a:endParaRPr sz="1500" b="0" u="none">
              <a:solidFill>
                <a:srgbClr val="000000"/>
              </a:solidFill>
              <a:latin typeface="Calibri"/>
              <a:ea typeface="Calibri"/>
              <a:cs typeface="Calibri"/>
            </a:endParaRPr>
          </a:p>
          <a:p xmlns:a="http://schemas.openxmlformats.org/drawingml/2006/main">
            <a:pPr marL="342720" indent="-28548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Although more research is needed to understand species susceptibility to various filters, for many regions of North America there is likely sufficient information to assess the relative resistance of species to various environmental filters as well as filters that are likely important at the different hierarchical levels.</a:t>
            </a:r>
            <a:endParaRPr sz="1500" b="0" u="none">
              <a:solidFill>
                <a:srgbClr val="000000"/>
              </a:solidFill>
              <a:latin typeface="Calibri"/>
              <a:ea typeface="Calibri"/>
              <a:cs typeface="Calibri"/>
            </a:endParaRPr>
          </a:p>
          <a:p xmlns:a="http://schemas.openxmlformats.org/drawingml/2006/main">
            <a:pPr marL="342720" indent="-28548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information on composition of local assemblages that is provided by the mechanistic approach of landscape models is thus qualitative rather than quantitative.</a:t>
            </a: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25" name="Slide title: Landscape Filters">
            <a:extLst xmlns:a="http://schemas.openxmlformats.org/drawingml/2006/main">
              <a:ext uri="{FF2B5EF4-FFF2-40B4-BE49-F238E27FC236}">
                <a16:creationId xmlns:a16="http://schemas.microsoft.com/office/drawing/2014/main" id="{CA7764C7-C2A1-4F68-AF07-E36C0DF64530}"/>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Landscape Filters</a:t>
            </a:r>
          </a:p>
        </p:txBody>
      </p:sp>
    </p:spTree>
    <p:extLst>
      <p:ext uri="{BB962C8B-B14F-4D97-AF65-F5344CB8AC3E}">
        <p14:creationId xmlns:p14="http://schemas.microsoft.com/office/powerpoint/2010/main" val="2028125887"/>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pic>
        <p:nvPicPr>
          <p:cNvPr id="3" name="Decorative blank source image"/>
          <p:cNvPicPr>
            <a:picLocks xmlns:a="http://schemas.openxmlformats.org/drawingml/2006/main" noChangeAspect="1"/>
          </p:cNvPicPr>
          <p:nvPr/>
        </p:nvPicPr>
        <p:blipFill>
          <a:blip xmlns:r="http://schemas.openxmlformats.org/officeDocument/2006/relationships" xmlns:a="http://schemas.openxmlformats.org/drawingml/2006/main" r:embed="Rd9de9efb70824ced"/>
          <a:stretch xmlns:a="http://schemas.openxmlformats.org/drawingml/2006/main"/>
        </p:blipFill>
        <p:spPr>
          <a:xfrm xmlns:a="http://schemas.openxmlformats.org/drawingml/2006/main">
            <a:off x="576000" y="228600"/>
            <a:ext cx="7991640" cy="6400800"/>
          </a:xfrm>
          <a:prstGeom xmlns:a="http://schemas.openxmlformats.org/drawingml/2006/main" prst="rect">
            <a:avLst/>
          </a:prstGeom>
          <a:ln xmlns:a="http://schemas.openxmlformats.org/drawingml/2006/main" w="38160">
            <a:noFill/>
          </a:ln>
        </p:spPr>
      </p:pic>
      <p:sp>
        <p:nvSpPr>
          <p:cNvPr id="2" name="Slide title: Intentionally blank slide">
            <a:extLst xmlns:a="http://schemas.openxmlformats.org/drawingml/2006/main">
              <a:ext uri="{FF2B5EF4-FFF2-40B4-BE49-F238E27FC236}">
                <a16:creationId xmlns:a16="http://schemas.microsoft.com/office/drawing/2014/main" id="{E38794B3-8F27-4569-9419-03E19F6284B7}"/>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Intentionally blank slide</a:t>
            </a:r>
          </a:p>
        </p:txBody>
      </p:sp>
    </p:spTree>
    <p:extLst>
      <p:ext uri="{BB962C8B-B14F-4D97-AF65-F5344CB8AC3E}">
        <p14:creationId xmlns:p14="http://schemas.microsoft.com/office/powerpoint/2010/main" val="199071856"/>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26" name="Slide text 1">
            <a:extLst xmlns:a="http://schemas.openxmlformats.org/drawingml/2006/main">
              <a:ext uri="{FF2B5EF4-FFF2-40B4-BE49-F238E27FC236}">
                <a16:creationId xmlns:a16="http://schemas.microsoft.com/office/drawing/2014/main" id="{6C21EC51-348E-4607-8630-FAD1AA59587F}"/>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lnSpc>
                <a:spcPct val="120000"/>
              </a:lnSpc>
              <a:spcBef>
                <a:spcPts val="34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i="1" u="none">
                <a:solidFill>
                  <a:srgbClr val="595959"/>
                </a:solidFill>
                <a:latin typeface="Calibri"/>
                <a:ea typeface="Calibri"/>
                <a:cs typeface="Calibri"/>
              </a:rPr>
              <a:t>River Continuum Concept (RCC)</a:t>
            </a:r>
            <a:endParaRPr sz="1400" b="0" u="none">
              <a:solidFill>
                <a:srgbClr val="000000"/>
              </a:solidFill>
              <a:latin typeface="Calibri"/>
              <a:ea typeface="Calibri"/>
              <a:cs typeface="Calibri"/>
            </a:endParaRPr>
          </a:p>
          <a:p xmlns:a="http://schemas.openxmlformats.org/drawingml/2006/main">
            <a:pPr marL="342720" indent="-2854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This model emphasizes continuity with gradual changes in species occurrences and functional groups from headwaters to downstream reaches.</a:t>
            </a:r>
            <a:endParaRPr sz="1400" b="0" u="none">
              <a:solidFill>
                <a:srgbClr val="000000"/>
              </a:solidFill>
              <a:latin typeface="Calibri"/>
              <a:ea typeface="Calibri"/>
              <a:cs typeface="Calibri"/>
            </a:endParaRPr>
          </a:p>
          <a:p xmlns:a="http://schemas.openxmlformats.org/drawingml/2006/main">
            <a:pPr marL="342720" indent="-2854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It was conceived as an extension of the physical, geomorphic changes that occur longitudinally in rivers, with the idea that “over extended river reaches, biological communities should become established which approach equilibrium with the dynamic physical conditions of the channel.”</a:t>
            </a:r>
            <a:endParaRPr sz="1400" b="0" u="none">
              <a:solidFill>
                <a:srgbClr val="000000"/>
              </a:solidFill>
              <a:latin typeface="Calibri"/>
              <a:ea typeface="Calibri"/>
              <a:cs typeface="Calibri"/>
            </a:endParaRPr>
          </a:p>
          <a:p xmlns:a="http://schemas.openxmlformats.org/drawingml/2006/main">
            <a:pPr marL="342720" indent="-2854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Headwater streams (stream orders 1–3) are strongly influenced by the presence or absence of riparian vegetation; medium-sized streams (orders 4–6) tend to be more open, have increased autochthonous production, and have greater diversity of insect functional groups; and large streams (order 6 and greater) continue this general trend, except that increased turbidity can reduce light penetration and thus reduce photosynthesis.</a:t>
            </a:r>
            <a:endParaRPr sz="1400" b="0" u="none">
              <a:solidFill>
                <a:srgbClr val="000000"/>
              </a:solidFill>
              <a:latin typeface="Calibri"/>
              <a:ea typeface="Calibri"/>
              <a:cs typeface="Calibri"/>
            </a:endParaRPr>
          </a:p>
          <a:p xmlns:a="http://schemas.openxmlformats.org/drawingml/2006/main">
            <a:pPr marL="342720" indent="-2854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Predictions of RCC about fish assemblage composition is at best limited to trophic groups and is based on food resources available in low-order, medium-order, and high-order streams.</a:t>
            </a:r>
            <a:endParaRPr sz="1400" b="0" u="none">
              <a:solidFill>
                <a:srgbClr val="000000"/>
              </a:solidFill>
              <a:latin typeface="Calibri"/>
              <a:ea typeface="Calibri"/>
              <a:cs typeface="Calibri"/>
            </a:endParaRPr>
          </a:p>
          <a:p xmlns:a="http://schemas.openxmlformats.org/drawingml/2006/main">
            <a:pPr marL="342720" indent="-2854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As stream order increases, there is a general trend for both trophic groups and species richness to increase, although species richness may plateau or even decline in large streams (stream orders &gt; 5).</a:t>
            </a:r>
            <a:endParaRPr sz="1400" b="0" u="none">
              <a:solidFill>
                <a:srgbClr val="000000"/>
              </a:solidFill>
              <a:latin typeface="Calibri"/>
              <a:ea typeface="Calibri"/>
              <a:cs typeface="Calibri"/>
            </a:endParaRPr>
          </a:p>
          <a:p xmlns:a="http://schemas.openxmlformats.org/drawingml/2006/main">
            <a:pPr marL="342720" indent="-2854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Changes in fauna are generally gradual and do not closely correspond with changes in stream order.</a:t>
            </a:r>
            <a:endParaRPr sz="1400" b="0" u="none">
              <a:solidFill>
                <a:srgbClr val="000000"/>
              </a:solidFill>
              <a:latin typeface="Calibri"/>
              <a:ea typeface="Calibri"/>
              <a:cs typeface="Calibri"/>
            </a:endParaRPr>
          </a:p>
          <a:p xmlns:a="http://schemas.openxmlformats.org/drawingml/2006/main">
            <a:pPr marL="342720" indent="-2854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RCC predictions of changes in functional groups, such as fewer insect predators and more planktivores and detritivores with increasing stream size, are generally supported.</a:t>
            </a:r>
            <a:endParaRPr sz="1400" b="0" u="none">
              <a:solidFill>
                <a:srgbClr val="000000"/>
              </a:solidFill>
              <a:latin typeface="Calibri"/>
              <a:ea typeface="Calibri"/>
              <a:cs typeface="Calibri"/>
            </a:endParaRPr>
          </a:p>
          <a:p xmlns:a="http://schemas.openxmlformats.org/drawingml/2006/main">
            <a:pPr marL="342720" indent="-2854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Although the RCC continues to be an important heuristic tool in understanding stream ecosystems, it falls short in not treating a stream or river as a landscape such that the great variety and complexity of aquatic habitats was largely ignored.</a:t>
            </a:r>
            <a:endParaRPr sz="1400" b="0" u="none">
              <a:solidFill>
                <a:srgbClr val="000000"/>
              </a:solidFill>
              <a:latin typeface="Calibri"/>
              <a:ea typeface="Calibri"/>
              <a:cs typeface="Calibri"/>
            </a:endParaRPr>
          </a:p>
          <a:p xmlns:a="http://schemas.openxmlformats.org/drawingml/2006/main">
            <a:pPr marL="342720" indent="-28548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lnSpc>
                <a:spcPct val="120000"/>
              </a:lnSpc>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4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27" name="Slide title: River Continuum Concept (RCC)">
            <a:extLst xmlns:a="http://schemas.openxmlformats.org/drawingml/2006/main">
              <a:ext uri="{FF2B5EF4-FFF2-40B4-BE49-F238E27FC236}">
                <a16:creationId xmlns:a16="http://schemas.microsoft.com/office/drawing/2014/main" id="{41607691-72FB-452E-9317-A49977D23232}"/>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River Continuum Concept (RCC)</a:t>
            </a:r>
          </a:p>
        </p:txBody>
      </p:sp>
    </p:spTree>
    <p:extLst>
      <p:ext uri="{BB962C8B-B14F-4D97-AF65-F5344CB8AC3E}">
        <p14:creationId xmlns:p14="http://schemas.microsoft.com/office/powerpoint/2010/main" val="1780389937"/>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pic>
        <p:nvPicPr>
          <p:cNvPr id="3" name="Figure: River continuum concept"/>
          <p:cNvPicPr>
            <a:picLocks xmlns:a="http://schemas.openxmlformats.org/drawingml/2006/main" noChangeAspect="1"/>
          </p:cNvPicPr>
          <p:nvPr/>
        </p:nvPicPr>
        <p:blipFill>
          <a:blip xmlns:r="http://schemas.openxmlformats.org/officeDocument/2006/relationships" xmlns:a="http://schemas.openxmlformats.org/drawingml/2006/main" r:embed="R361ceb58b2a64a32"/>
          <a:stretch xmlns:a="http://schemas.openxmlformats.org/drawingml/2006/main"/>
        </p:blipFill>
        <p:spPr>
          <a:xfrm xmlns:a="http://schemas.openxmlformats.org/drawingml/2006/main">
            <a:off x="0" y="457200"/>
            <a:ext cx="9339120" cy="5943600"/>
          </a:xfrm>
          <a:prstGeom xmlns:a="http://schemas.openxmlformats.org/drawingml/2006/main" prst="rect">
            <a:avLst/>
          </a:prstGeom>
          <a:ln xmlns:a="http://schemas.openxmlformats.org/drawingml/2006/main" w="38160">
            <a:noFill/>
          </a:ln>
        </p:spPr>
      </p:pic>
      <p:sp>
        <p:nvSpPr>
          <p:cNvPr id="2" name="Slide title: River continuum concept">
            <a:extLst xmlns:a="http://schemas.openxmlformats.org/drawingml/2006/main">
              <a:ext uri="{FF2B5EF4-FFF2-40B4-BE49-F238E27FC236}">
                <a16:creationId xmlns:a16="http://schemas.microsoft.com/office/drawing/2014/main" id="{34A962A0-5D00-412D-9515-6D55F845F947}"/>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River continuum concept</a:t>
            </a:r>
          </a:p>
        </p:txBody>
      </p:sp>
    </p:spTree>
    <p:extLst>
      <p:ext uri="{BB962C8B-B14F-4D97-AF65-F5344CB8AC3E}">
        <p14:creationId xmlns:p14="http://schemas.microsoft.com/office/powerpoint/2010/main" val="832557216"/>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sp>
        <p:nvSpPr>
          <p:cNvPr id="28" name="PlaceHolder 1">
            <a:extLst xmlns:a="http://schemas.openxmlformats.org/drawingml/2006/main">
              <a:ext uri="{FF2B5EF4-FFF2-40B4-BE49-F238E27FC236}">
                <a16:creationId xmlns:a16="http://schemas.microsoft.com/office/drawing/2014/main" id="{05283B16-0936-47E7-BAD0-AB3CAEC6072F}"/>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i="1" u="none">
                <a:solidFill>
                  <a:srgbClr val="C0584B"/>
                </a:solidFill>
                <a:latin typeface="Calibri"/>
                <a:ea typeface="Calibri"/>
                <a:cs typeface="Calibri"/>
              </a:rPr>
              <a:t>A Posteriori </a:t>
            </a:r>
            <a:r>
              <a:rPr sz="2800" b="0" u="none">
                <a:solidFill>
                  <a:srgbClr val="C0584B"/>
                </a:solidFill>
                <a:latin typeface="Calibri"/>
                <a:ea typeface="Calibri"/>
                <a:cs typeface="Calibri"/>
              </a:rPr>
              <a:t>Models</a:t>
            </a:r>
            <a:endParaRPr sz="2800" b="0" u="none">
              <a:solidFill>
                <a:srgbClr val="000000"/>
              </a:solidFill>
              <a:latin typeface="Calibri"/>
              <a:ea typeface="Calibri"/>
              <a:cs typeface="Calibri"/>
            </a:endParaRPr>
          </a:p>
        </p:txBody>
      </p:sp>
      <p:sp>
        <p:nvSpPr>
          <p:cNvPr id="29" name="Slide text 2">
            <a:extLst xmlns:a="http://schemas.openxmlformats.org/drawingml/2006/main">
              <a:ext uri="{FF2B5EF4-FFF2-40B4-BE49-F238E27FC236}">
                <a16:creationId xmlns:a16="http://schemas.microsoft.com/office/drawing/2014/main" id="{7EAF5257-C351-46D3-94FE-C495AA700BA0}"/>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Models that use large data sets on fish occurrence and environmental characteristics of lakes and streams in an attempt to find predictive suites of physical characters, or to identify fish assemblages characteristic of locations or environmental conditions, typify </a:t>
            </a:r>
            <a:r>
              <a:rPr sz="1900" b="0" i="1" u="none">
                <a:solidFill>
                  <a:srgbClr val="595959"/>
                </a:solidFill>
                <a:latin typeface="Calibri"/>
                <a:ea typeface="Calibri"/>
                <a:cs typeface="Calibri"/>
              </a:rPr>
              <a:t>a posteriori</a:t>
            </a:r>
            <a:r>
              <a:rPr sz="1900" b="0" u="none">
                <a:solidFill>
                  <a:srgbClr val="595959"/>
                </a:solidFill>
                <a:latin typeface="Calibri"/>
                <a:ea typeface="Calibri"/>
                <a:cs typeface="Calibri"/>
              </a:rPr>
              <a:t> approaches.</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Such studies depend on some form of multivariate statistical analysis so that their popular use has paralleled that of modern, high-speed computers, and especially the powerful personal computers that are now common.</a:t>
            </a: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946507719"/>
      </p:ext>
    </p:extLst>
  </p:cSld>
</p:sld>
</file>

<file path=ppt/slides/slide16.xml><?xml version="1.0" encoding="utf-8"?>
<p:sld xmlns:p="http://schemas.openxmlformats.org/presentationml/2006/main">
  <p:cSld>
    <p:spTree>
      <p:nvGrpSpPr>
        <p:cNvPr id="1" name=""/>
        <p:cNvGrpSpPr/>
        <p:nvPr/>
      </p:nvGrpSpPr>
      <p:grpSpPr>
        <a:xfrm xmlns:a="http://schemas.openxmlformats.org/drawingml/2006/main"/>
      </p:grpSpPr>
      <p:sp>
        <p:nvSpPr>
          <p:cNvPr id="30" name="Slide text 1">
            <a:extLst xmlns:a="http://schemas.openxmlformats.org/drawingml/2006/main">
              <a:ext uri="{FF2B5EF4-FFF2-40B4-BE49-F238E27FC236}">
                <a16:creationId xmlns:a16="http://schemas.microsoft.com/office/drawing/2014/main" id="{0B1B08F0-6895-4E2C-AAA4-5C5DD6DEC147}"/>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lnSpc>
                <a:spcPct val="110000"/>
              </a:lnSpc>
              <a:spcBef>
                <a:spcPts val="34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i="1" u="none">
                <a:solidFill>
                  <a:srgbClr val="595959"/>
                </a:solidFill>
                <a:latin typeface="Calibri"/>
                <a:ea typeface="Calibri"/>
                <a:cs typeface="Calibri"/>
              </a:rPr>
              <a:t>Multivariate Statistics and Fish Assemblages</a:t>
            </a:r>
            <a:endParaRPr sz="1400" b="0" u="none">
              <a:solidFill>
                <a:srgbClr val="000000"/>
              </a:solidFill>
              <a:latin typeface="Calibri"/>
              <a:ea typeface="Calibri"/>
              <a:cs typeface="Calibri"/>
            </a:endParaRPr>
          </a:p>
          <a:p xmlns:a="http://schemas.openxmlformats.org/drawingml/2006/main">
            <a:pPr marL="342720" indent="-28548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Pioneering multivariate studies relating habitat characteristics and fishes by Smith and Fisher (1970) and Stevenson et al. (1974) were based on factor analysis, which treats the variation and covariation of the original variables as a linear combination of underlying factors, with the number of factors usually being less than the original number of variables.</a:t>
            </a:r>
            <a:endParaRPr sz="1400" b="0" u="none">
              <a:solidFill>
                <a:srgbClr val="000000"/>
              </a:solidFill>
              <a:latin typeface="Calibri"/>
              <a:ea typeface="Calibri"/>
              <a:cs typeface="Calibri"/>
            </a:endParaRPr>
          </a:p>
          <a:p xmlns:a="http://schemas.openxmlformats.org/drawingml/2006/main">
            <a:pPr marL="342720" indent="-28548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Factor analysis thus is a means of reducing the number of variables and in identifying possible causal factors that are behind the original correlations in the data set.</a:t>
            </a:r>
            <a:endParaRPr sz="1400" b="0" u="none">
              <a:solidFill>
                <a:srgbClr val="000000"/>
              </a:solidFill>
              <a:latin typeface="Calibri"/>
              <a:ea typeface="Calibri"/>
              <a:cs typeface="Calibri"/>
            </a:endParaRPr>
          </a:p>
          <a:p xmlns:a="http://schemas.openxmlformats.org/drawingml/2006/main">
            <a:pPr marL="342720" indent="-28548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As with current applications of multivariate techniques, the outcomes depend on appropriate sampling designs, choosing appropriate spatial and temporal scales for analyses, and meeting any assumptions (e.g., normality) of the statistical tests.</a:t>
            </a:r>
            <a:endParaRPr sz="1400" b="0" u="none">
              <a:solidFill>
                <a:srgbClr val="000000"/>
              </a:solidFill>
              <a:latin typeface="Calibri"/>
              <a:ea typeface="Calibri"/>
              <a:cs typeface="Calibri"/>
            </a:endParaRPr>
          </a:p>
          <a:p xmlns:a="http://schemas.openxmlformats.org/drawingml/2006/main">
            <a:pPr marL="342720" indent="-28548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 new class of multivariate models, “niche models,” uses museum collections of fishes in concert with independently collected digitized environmental data sets suitable for GIS (geographic information systems) programs.</a:t>
            </a:r>
            <a:endParaRPr sz="1400" b="0" u="none">
              <a:solidFill>
                <a:srgbClr val="000000"/>
              </a:solidFill>
              <a:latin typeface="Calibri"/>
              <a:ea typeface="Calibri"/>
              <a:cs typeface="Calibri"/>
            </a:endParaRPr>
          </a:p>
          <a:p xmlns:a="http://schemas.openxmlformats.org/drawingml/2006/main">
            <a:pPr marL="342720" indent="-28548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Niche models generally incorporate more environmental data (often 30 or more data layers), focusing especially on topographic and climate data that can be placed in a GIS mapping system; such studies also are generally done remotely, without actual fieldwork other than the initial fish collections.</a:t>
            </a:r>
            <a:endParaRPr sz="1400" b="0" u="none">
              <a:solidFill>
                <a:srgbClr val="000000"/>
              </a:solidFill>
              <a:latin typeface="Calibri"/>
              <a:ea typeface="Calibri"/>
              <a:cs typeface="Calibri"/>
            </a:endParaRPr>
          </a:p>
          <a:p xmlns:a="http://schemas.openxmlformats.org/drawingml/2006/main">
            <a:pPr marL="342720" indent="-28548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While errors in niche modeling include overprediction (including habitats where the species does not occur) and omission (not including known habitats), they have generally proven quite successful in predicting species occurrences for North American birds, marine fishes, Mexican freshwater fishes, and Kansas freshwater fishes.</a:t>
            </a:r>
            <a:endParaRPr sz="1400" b="0" u="none">
              <a:solidFill>
                <a:srgbClr val="000000"/>
              </a:solidFill>
              <a:latin typeface="Calibri"/>
              <a:ea typeface="Calibri"/>
              <a:cs typeface="Calibri"/>
            </a:endParaRPr>
          </a:p>
          <a:p xmlns:a="http://schemas.openxmlformats.org/drawingml/2006/main">
            <a:pPr marL="342720" indent="-28548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They are also useful in the context of predicting ranges, or locations for refugia, of rare, threatened, or endangered species, as well as determining the probability of invasions by alien species.</a:t>
            </a:r>
            <a:endParaRPr sz="1400" b="0" u="none">
              <a:solidFill>
                <a:srgbClr val="000000"/>
              </a:solidFill>
              <a:latin typeface="Calibri"/>
              <a:ea typeface="Calibri"/>
              <a:cs typeface="Calibri"/>
            </a:endParaRPr>
          </a:p>
          <a:p xmlns:a="http://schemas.openxmlformats.org/drawingml/2006/main">
            <a:pPr marL="342720" indent="-28548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Presently, the field of niche modeling is extremely active and includes development and application of new algorithms.</a:t>
            </a: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lnSpc>
                <a:spcPct val="110000"/>
              </a:lnSpc>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3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9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31" name="Slide title: Multivariate Statistics and Fish Assemblages">
            <a:extLst xmlns:a="http://schemas.openxmlformats.org/drawingml/2006/main">
              <a:ext uri="{FF2B5EF4-FFF2-40B4-BE49-F238E27FC236}">
                <a16:creationId xmlns:a16="http://schemas.microsoft.com/office/drawing/2014/main" id="{0898D45F-D595-4C0E-9D8B-8E357ABB2708}"/>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Multivariate Statistics and Fish Assemblages</a:t>
            </a:r>
          </a:p>
        </p:txBody>
      </p:sp>
    </p:spTree>
    <p:extLst>
      <p:ext uri="{BB962C8B-B14F-4D97-AF65-F5344CB8AC3E}">
        <p14:creationId xmlns:p14="http://schemas.microsoft.com/office/powerpoint/2010/main" val="1310740387"/>
      </p:ext>
    </p:extLst>
  </p:cSld>
</p:sld>
</file>

<file path=ppt/slides/slide17.xml><?xml version="1.0" encoding="utf-8"?>
<p:sld xmlns:p="http://schemas.openxmlformats.org/presentationml/2006/main">
  <p:cSld>
    <p:spTree>
      <p:nvGrpSpPr>
        <p:cNvPr id="1" name=""/>
        <p:cNvGrpSpPr/>
        <p:nvPr/>
      </p:nvGrpSpPr>
      <p:grpSpPr>
        <a:xfrm xmlns:a="http://schemas.openxmlformats.org/drawingml/2006/main"/>
      </p:grpSpPr>
      <p:sp>
        <p:nvSpPr>
          <p:cNvPr id="31" name="PlaceHolder 1">
            <a:extLst xmlns:a="http://schemas.openxmlformats.org/drawingml/2006/main">
              <a:ext uri="{FF2B5EF4-FFF2-40B4-BE49-F238E27FC236}">
                <a16:creationId xmlns:a16="http://schemas.microsoft.com/office/drawing/2014/main" id="{C286FCBF-973F-43B3-BD4D-9778517A500A}"/>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One or Several Models?</a:t>
            </a:r>
            <a:endParaRPr sz="2800" b="0" u="none">
              <a:solidFill>
                <a:srgbClr val="000000"/>
              </a:solidFill>
              <a:latin typeface="Calibri"/>
              <a:ea typeface="Calibri"/>
              <a:cs typeface="Calibri"/>
            </a:endParaRPr>
          </a:p>
        </p:txBody>
      </p:sp>
      <p:sp>
        <p:nvSpPr>
          <p:cNvPr id="32" name="Slide text 2">
            <a:extLst xmlns:a="http://schemas.openxmlformats.org/drawingml/2006/main">
              <a:ext uri="{FF2B5EF4-FFF2-40B4-BE49-F238E27FC236}">
                <a16:creationId xmlns:a16="http://schemas.microsoft.com/office/drawing/2014/main" id="{B3587421-7A79-476D-A772-8DCF02255CC5}"/>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Because the various models all have different strengths and weaknesses, the use of several models is often appropriate, with the choice based on the research questions and the nature of the data.</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i="1" u="none">
                <a:solidFill>
                  <a:srgbClr val="595959"/>
                </a:solidFill>
                <a:latin typeface="Calibri"/>
                <a:ea typeface="Calibri"/>
                <a:cs typeface="Calibri"/>
              </a:rPr>
              <a:t>A priori</a:t>
            </a:r>
            <a:r>
              <a:rPr sz="1900" b="0" u="none">
                <a:solidFill>
                  <a:srgbClr val="595959"/>
                </a:solidFill>
                <a:latin typeface="Calibri"/>
                <a:ea typeface="Calibri"/>
                <a:cs typeface="Calibri"/>
              </a:rPr>
              <a:t> models are useful because of their generality; they provide an opportunity to infer what functional groups or species traits are likely to occur in an area and are particularly powerful in efforts to understand how faunas might changes as a consequence of anthropogenic factors such as eutrophication, desertification, construction of impoundments, increasing aridity, or elevated temperatures.</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i="1" u="none">
                <a:solidFill>
                  <a:srgbClr val="595959"/>
                </a:solidFill>
                <a:latin typeface="Calibri"/>
                <a:ea typeface="Calibri"/>
                <a:cs typeface="Calibri"/>
              </a:rPr>
              <a:t>A posteriori </a:t>
            </a:r>
            <a:r>
              <a:rPr sz="1900" b="0" u="none">
                <a:solidFill>
                  <a:srgbClr val="595959"/>
                </a:solidFill>
                <a:latin typeface="Calibri"/>
                <a:ea typeface="Calibri"/>
                <a:cs typeface="Calibri"/>
              </a:rPr>
              <a:t>models,</a:t>
            </a:r>
            <a:r>
              <a:rPr sz="1900" b="0" i="1" u="none">
                <a:solidFill>
                  <a:srgbClr val="595959"/>
                </a:solidFill>
                <a:latin typeface="Calibri"/>
                <a:ea typeface="Calibri"/>
                <a:cs typeface="Calibri"/>
              </a:rPr>
              <a:t> </a:t>
            </a:r>
            <a:r>
              <a:rPr sz="1900" b="0" u="none">
                <a:solidFill>
                  <a:srgbClr val="595959"/>
                </a:solidFill>
                <a:latin typeface="Calibri"/>
                <a:ea typeface="Calibri"/>
                <a:cs typeface="Calibri"/>
              </a:rPr>
              <a:t>meanwhile, are able to relate the occurrence of particular species, or suites of species, to particular physical factors and to provide an objective means of defining recurring groups of species (i.e., fish assemblages). </a:t>
            </a:r>
            <a:endParaRPr sz="19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1013034408"/>
      </p:ext>
    </p:extLst>
  </p:cSld>
</p:sld>
</file>

<file path=ppt/slides/slide18.xml><?xml version="1.0" encoding="utf-8"?>
<p:sld xmlns:p="http://schemas.openxmlformats.org/presentationml/2006/main">
  <p:cSld>
    <p:spTree>
      <p:nvGrpSpPr>
        <p:cNvPr id="1" name=""/>
        <p:cNvGrpSpPr/>
        <p:nvPr/>
      </p:nvGrpSpPr>
      <p:grpSpPr>
        <a:xfrm xmlns:a="http://schemas.openxmlformats.org/drawingml/2006/main"/>
      </p:grpSpPr>
      <p:sp>
        <p:nvSpPr>
          <p:cNvPr id="33" name="PlaceHolder 1">
            <a:extLst xmlns:a="http://schemas.openxmlformats.org/drawingml/2006/main">
              <a:ext uri="{FF2B5EF4-FFF2-40B4-BE49-F238E27FC236}">
                <a16:creationId xmlns:a16="http://schemas.microsoft.com/office/drawing/2014/main" id="{717B0C51-FBB8-4E80-9B41-391E4AA27868}"/>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C0584B"/>
                </a:solidFill>
                <a:latin typeface="Calibri"/>
                <a:ea typeface="Calibri"/>
                <a:cs typeface="Calibri"/>
              </a:rPr>
              <a:t>Local vs. Regional Effects on Assemblages</a:t>
            </a:r>
            <a:endParaRPr sz="3200" b="0" u="none">
              <a:solidFill>
                <a:srgbClr val="000000"/>
              </a:solidFill>
              <a:latin typeface="Calibri"/>
              <a:ea typeface="Calibri"/>
              <a:cs typeface="Calibri"/>
            </a:endParaRPr>
          </a:p>
        </p:txBody>
      </p:sp>
      <p:sp>
        <p:nvSpPr>
          <p:cNvPr id="34" name="Slide text 2">
            <a:extLst xmlns:a="http://schemas.openxmlformats.org/drawingml/2006/main">
              <a:ext uri="{FF2B5EF4-FFF2-40B4-BE49-F238E27FC236}">
                <a16:creationId xmlns:a16="http://schemas.microsoft.com/office/drawing/2014/main" id="{1B9B2F6F-A78E-4D06-ADA3-89B8D45AB2C7}"/>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Any fish assemblage is the outcome of a myriad of factors operating over a broad range of spatial and temporal scales, and some assemblages are determined more by local temporal or spatial effects, whereas others are determined more by historical or broadscale factors.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Studies of both lentic and lotic fish assemblages suggest that the relative influence of local vs. regional factors varies, although there is support for the influence of regional factors in both, as well as the importance of local factors, including the presence or absence of predators and habitat complexity.</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Focusing on spatial dimensions, one recent approach compares the relative importance of local effects (including the nature of the local habitat) to regional effects (including the regional species pool, as well as landscape features such as climate, elevation, and geographic location).</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the study of local vs. regional factors, a primary issue is the relationship of the species richness of the local fauna to that of the regional fauna: are local faunas saturated with species and thus resistant to the addition of new elements, or will local faunas increase in species richness as a function of regional species richness?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Asymptotic relationships between local and regional species diversity (i.e., saturated) suggest the primacy of local control over assemblages; in contrast, if the relationship remains linear (i.e., unsaturated), then local processes would be subordinate to the effect of the regional species pool.</a:t>
            </a:r>
            <a:endParaRPr sz="16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8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Tree>
    <p:extLst>
      <p:ext uri="{BB962C8B-B14F-4D97-AF65-F5344CB8AC3E}">
        <p14:creationId xmlns:p14="http://schemas.microsoft.com/office/powerpoint/2010/main" val="898503823"/>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9" name="PlaceHolder 1">
            <a:extLst xmlns:a="http://schemas.openxmlformats.org/drawingml/2006/main">
              <a:ext uri="{FF2B5EF4-FFF2-40B4-BE49-F238E27FC236}">
                <a16:creationId xmlns:a16="http://schemas.microsoft.com/office/drawing/2014/main" id="{A876058E-2A91-4A27-969A-EFE0D43AA164}"/>
              </a:ext>
            </a:extLst>
          </p:cNvPr>
          <p:cNvSpPr>
            <a:spLocks xmlns:a="http://schemas.openxmlformats.org/drawingml/2006/main" noGrp="1"/>
          </p:cNvSpPr>
          <p:nvPr>
            <p:ph type="title" idx="0"/>
          </p:nvPr>
        </p:nvSpPr>
        <p:spPr>
          <a:xfrm xmlns:a="http://schemas.openxmlformats.org/drawingml/2006/main">
            <a:off x="722160" y="4406400"/>
            <a:ext cx="7772400" cy="1361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1" u="none">
                <a:solidFill>
                  <a:srgbClr val="C0584B"/>
                </a:solidFill>
                <a:latin typeface="Calibri"/>
                <a:ea typeface="Calibri"/>
                <a:cs typeface="Calibri"/>
              </a:rPr>
              <a:t>Responses of Populations and Assemblages to Biotic and Physical Factors</a:t>
            </a:r>
            <a:endParaRPr sz="2800" b="0" u="none">
              <a:solidFill>
                <a:srgbClr val="000000"/>
              </a:solidFill>
              <a:latin typeface="Calibri"/>
              <a:ea typeface="Calibri"/>
              <a:cs typeface="Calibri"/>
            </a:endParaRPr>
          </a:p>
        </p:txBody>
      </p:sp>
      <p:sp>
        <p:nvSpPr>
          <p:cNvPr id="10" name="PlaceHolder 2">
            <a:extLst xmlns:a="http://schemas.openxmlformats.org/drawingml/2006/main">
              <a:ext uri="{FF2B5EF4-FFF2-40B4-BE49-F238E27FC236}">
                <a16:creationId xmlns:a16="http://schemas.microsoft.com/office/drawing/2014/main" id="{963F3261-A69B-4FAA-86D2-45928F41C806}"/>
              </a:ext>
            </a:extLst>
          </p:cNvPr>
          <p:cNvSpPr>
            <a:spLocks xmlns:a="http://schemas.openxmlformats.org/drawingml/2006/main" noGrp="1"/>
          </p:cNvSpPr>
          <p:nvPr>
            <p:ph idx="0"/>
          </p:nvPr>
        </p:nvSpPr>
        <p:spPr>
          <a:xfrm xmlns:a="http://schemas.openxmlformats.org/drawingml/2006/main">
            <a:off x="722160" y="2906280"/>
            <a:ext cx="7772400" cy="1500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l">
              <a:spcBef>
                <a:spcPts val="4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7F7F7F"/>
                </a:solidFill>
                <a:latin typeface="Calibri"/>
                <a:ea typeface="Calibri"/>
                <a:cs typeface="Calibri"/>
              </a:rPr>
              <a:t>Four</a:t>
            </a:r>
            <a:endParaRPr sz="2000" b="0" u="none">
              <a:solidFill>
                <a:srgbClr val="000000"/>
              </a:solidFill>
              <a:latin typeface="Calibri"/>
              <a:ea typeface="Calibri"/>
              <a:cs typeface="Calibri"/>
            </a:endParaRPr>
          </a:p>
        </p:txBody>
      </p:sp>
    </p:spTree>
    <p:extLst>
      <p:ext uri="{BB962C8B-B14F-4D97-AF65-F5344CB8AC3E}">
        <p14:creationId xmlns:p14="http://schemas.microsoft.com/office/powerpoint/2010/main" val="382835316"/>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11" name="Slide text 1">
            <a:extLst xmlns:a="http://schemas.openxmlformats.org/drawingml/2006/main">
              <a:ext uri="{FF2B5EF4-FFF2-40B4-BE49-F238E27FC236}">
                <a16:creationId xmlns:a16="http://schemas.microsoft.com/office/drawing/2014/main" id="{34277680-D2A5-4A3E-8D11-1D24A60B1239}"/>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9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595959"/>
                </a:solidFill>
                <a:latin typeface="Calibri"/>
                <a:ea typeface="Calibri"/>
                <a:cs typeface="Calibri"/>
              </a:rPr>
              <a:t>Fishes are confronted by an environment that is complex and heterogeneous, with components of their habitat changing on multiple temporal and spatial scales. </a:t>
            </a:r>
            <a:endParaRPr sz="2000" b="0" u="none">
              <a:solidFill>
                <a:srgbClr val="000000"/>
              </a:solidFill>
              <a:latin typeface="Calibri"/>
              <a:ea typeface="Calibri"/>
              <a:cs typeface="Calibri"/>
            </a:endParaRPr>
          </a:p>
          <a:p xmlns:a="http://schemas.openxmlformats.org/drawingml/2006/main">
            <a:pPr marL="342720" indent="-342720">
              <a:lnSpc>
                <a:spcPct val="120000"/>
              </a:lnSpc>
              <a:spcBef>
                <a:spcPts val="49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595959"/>
                </a:solidFill>
                <a:latin typeface="Calibri"/>
                <a:ea typeface="Calibri"/>
                <a:cs typeface="Calibri"/>
              </a:rPr>
              <a:t>For instance, water temperature or turbidity might change on an hourly or daily frequency, while substrata might change over a longer time period, and basic structures, such as shoreline characteristics in lakes or riffle-pool sequences in streams, might vary on a scale of many months to tens or hundreds of years.</a:t>
            </a:r>
            <a:endParaRPr sz="2000" b="0" u="none">
              <a:solidFill>
                <a:srgbClr val="000000"/>
              </a:solidFill>
              <a:latin typeface="Calibri"/>
              <a:ea typeface="Calibri"/>
              <a:cs typeface="Calibri"/>
            </a:endParaRPr>
          </a:p>
          <a:p xmlns:a="http://schemas.openxmlformats.org/drawingml/2006/main">
            <a:pPr marL="342720" indent="-342720">
              <a:lnSpc>
                <a:spcPct val="120000"/>
              </a:lnSpc>
              <a:spcBef>
                <a:spcPts val="49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595959"/>
                </a:solidFill>
                <a:latin typeface="Calibri"/>
                <a:ea typeface="Calibri"/>
                <a:cs typeface="Calibri"/>
              </a:rPr>
              <a:t>A useful approach to understanding the freshwater habitat mosaic is to view it holistically as an environment possessing both dynamic (short-term physical and biotic variability, prey fields, and predator occurrence) and static (long-term structural variability, sediment type, and shoreline context) components, each having its own influence on fishes.</a:t>
            </a:r>
            <a:endParaRPr sz="20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12" name="Slide title: Fishes are confronted by an environment that is complex and heterogeneous, wi...">
            <a:extLst xmlns:a="http://schemas.openxmlformats.org/drawingml/2006/main">
              <a:ext uri="{FF2B5EF4-FFF2-40B4-BE49-F238E27FC236}">
                <a16:creationId xmlns:a16="http://schemas.microsoft.com/office/drawing/2014/main" id="{5B105060-0BB2-4B19-B064-090451F9E414}"/>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Fishes are confronted by an environment that is complex and heterogeneous, wi...</a:t>
            </a:r>
          </a:p>
        </p:txBody>
      </p:sp>
    </p:spTree>
    <p:extLst>
      <p:ext uri="{BB962C8B-B14F-4D97-AF65-F5344CB8AC3E}">
        <p14:creationId xmlns:p14="http://schemas.microsoft.com/office/powerpoint/2010/main" val="106788462"/>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12" name="PlaceHolder 1">
            <a:extLst xmlns:a="http://schemas.openxmlformats.org/drawingml/2006/main">
              <a:ext uri="{FF2B5EF4-FFF2-40B4-BE49-F238E27FC236}">
                <a16:creationId xmlns:a16="http://schemas.microsoft.com/office/drawing/2014/main" id="{6838B5DD-3DD0-43C3-B435-8F7A5CB10396}"/>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C0584B"/>
                </a:solidFill>
                <a:latin typeface="Calibri"/>
                <a:ea typeface="Calibri"/>
                <a:cs typeface="Calibri"/>
              </a:rPr>
              <a:t>Landscape Ecology</a:t>
            </a:r>
            <a:endParaRPr sz="3200" b="0" u="none">
              <a:solidFill>
                <a:srgbClr val="000000"/>
              </a:solidFill>
              <a:latin typeface="Calibri"/>
              <a:ea typeface="Calibri"/>
              <a:cs typeface="Calibri"/>
            </a:endParaRPr>
          </a:p>
        </p:txBody>
      </p:sp>
      <p:sp>
        <p:nvSpPr>
          <p:cNvPr id="13" name="Slide text 2">
            <a:extLst xmlns:a="http://schemas.openxmlformats.org/drawingml/2006/main">
              <a:ext uri="{FF2B5EF4-FFF2-40B4-BE49-F238E27FC236}">
                <a16:creationId xmlns:a16="http://schemas.microsoft.com/office/drawing/2014/main" id="{00D01B41-CBCD-4264-9A3E-F4C06A4629A3}"/>
              </a:ext>
            </a:extLst>
          </p:cNvPr>
          <p:cNvSpPr>
            <a:spLocks xmlns:a="http://schemas.openxmlformats.org/drawingml/2006/main" noGrp="1"/>
          </p:cNvSpPr>
          <p:nvPr/>
        </p:nvSpPr>
        <p:spPr>
          <a:xfrm xmlns:a="http://schemas.openxmlformats.org/drawingml/2006/main">
            <a:off x="457200" y="1069920"/>
            <a:ext cx="8229600" cy="5207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field of landscape ecology deals with spatial patterns, the effect of temporal and spatial scales on how organisms perceive and respond to patchiness within the environment, and linkages among the elements within the pattern.</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development of the River Continuum Model incorporated the role of spatial patterns in watersheds on processes occurring at different points of patches in the watershed, such as changes in energy sources and functional groups of organisms, and thus represents the incorporation of a maturing view of landscape ecology.</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Aquatic landscapes, like terrestrial landscapes, are usually defined by the most obvious geomorphic, hydrologic, vegetational, or land-use features, and boundaries between adjacent landscapes are defined by distinct changes in spatial elements, such as a change from a riverine landscape to a riparian landscape to a drier upland one.</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Landscapes are, however, interrelated, so that impacts in upland and/or riparian landscapes can affect aquatic landscapes.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 region may contain several to many landscapes, and elements within landscapes include a background matrix, patches, and corridor, all of potentially varying shapes and sizes.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In small headwater streams (and other freshwater habitats, with relatively minor modifications), three important landscape attributes are: </a:t>
            </a:r>
            <a:endParaRPr sz="1500" b="0" u="none">
              <a:solidFill>
                <a:srgbClr val="000000"/>
              </a:solidFill>
              <a:latin typeface="Calibri"/>
              <a:ea typeface="Calibri"/>
              <a:cs typeface="Calibri"/>
            </a:endParaRPr>
          </a:p>
          <a:p xmlns:a="http://schemas.openxmlformats.org/drawingml/2006/main">
            <a:pPr marL="799920" lvl="1" indent="-342720">
              <a:spcBef>
                <a:spcPts val="326"/>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Interactions at the interface between terrestrial and aquatic habitats;</a:t>
            </a:r>
            <a:endParaRPr sz="1300" b="0" u="none">
              <a:solidFill>
                <a:srgbClr val="000000"/>
              </a:solidFill>
              <a:latin typeface="Calibri"/>
              <a:ea typeface="Calibri"/>
              <a:cs typeface="Calibri"/>
            </a:endParaRPr>
          </a:p>
          <a:p xmlns:a="http://schemas.openxmlformats.org/drawingml/2006/main">
            <a:pPr marL="799920" lvl="1" indent="-342720">
              <a:spcBef>
                <a:spcPts val="326"/>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How habitats are related spatially on a large scale; and </a:t>
            </a:r>
            <a:endParaRPr sz="1300" b="0" u="none">
              <a:solidFill>
                <a:srgbClr val="000000"/>
              </a:solidFill>
              <a:latin typeface="Calibri"/>
              <a:ea typeface="Calibri"/>
              <a:cs typeface="Calibri"/>
            </a:endParaRPr>
          </a:p>
          <a:p xmlns:a="http://schemas.openxmlformats.org/drawingml/2006/main">
            <a:pPr marL="799920" lvl="1" indent="-342720">
              <a:spcBef>
                <a:spcPts val="326"/>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How refuges that provide relief from harsh environmental conditions are spread across the landscape.</a:t>
            </a:r>
            <a:endParaRPr sz="13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8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5886753"/>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14" name="PlaceHolder 1">
            <a:extLst xmlns:a="http://schemas.openxmlformats.org/drawingml/2006/main">
              <a:ext uri="{FF2B5EF4-FFF2-40B4-BE49-F238E27FC236}">
                <a16:creationId xmlns:a16="http://schemas.microsoft.com/office/drawing/2014/main" id="{0BA7F0DB-6718-4650-BD75-70B5D5F1B0BF}"/>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Patches</a:t>
            </a:r>
            <a:endParaRPr sz="2800" b="0" u="none">
              <a:solidFill>
                <a:srgbClr val="000000"/>
              </a:solidFill>
              <a:latin typeface="Calibri"/>
              <a:ea typeface="Calibri"/>
              <a:cs typeface="Calibri"/>
            </a:endParaRPr>
          </a:p>
        </p:txBody>
      </p:sp>
      <p:sp>
        <p:nvSpPr>
          <p:cNvPr id="15" name="Slide text 2">
            <a:extLst xmlns:a="http://schemas.openxmlformats.org/drawingml/2006/main">
              <a:ext uri="{FF2B5EF4-FFF2-40B4-BE49-F238E27FC236}">
                <a16:creationId xmlns:a16="http://schemas.microsoft.com/office/drawing/2014/main" id="{021B2B53-0161-42F2-ACDE-959961ED25EC}"/>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Landscapes are mosaics of patches, which are spatial units that differ from other such units in terms of function or appearance.</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How fishes perceive patches is controlled to a large extent by their size and life-history stage.</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The smallest scale at which an organism responds to patch structure is referred to as “grain,” and the largest scale, equivalent to its lifetime home range, is referred to as “extent.”</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The distribution of patches in an organism’s environment can be hierarchically nested between its grain and extent; the known range defines the maximum extent, even though actual extent on an individual basis is probably less.</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960216702"/>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16" name="PlaceHolder 1">
            <a:extLst xmlns:a="http://schemas.openxmlformats.org/drawingml/2006/main">
              <a:ext uri="{FF2B5EF4-FFF2-40B4-BE49-F238E27FC236}">
                <a16:creationId xmlns:a16="http://schemas.microsoft.com/office/drawing/2014/main" id="{95DDB992-A1AD-4B16-ACD4-BF0316F5226F}"/>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Metapopulations</a:t>
            </a:r>
            <a:endParaRPr sz="2800" b="0" u="none">
              <a:solidFill>
                <a:srgbClr val="000000"/>
              </a:solidFill>
              <a:latin typeface="Calibri"/>
              <a:ea typeface="Calibri"/>
              <a:cs typeface="Calibri"/>
            </a:endParaRPr>
          </a:p>
        </p:txBody>
      </p:sp>
      <p:sp>
        <p:nvSpPr>
          <p:cNvPr id="17" name="Slide text 2">
            <a:extLst xmlns:a="http://schemas.openxmlformats.org/drawingml/2006/main">
              <a:ext uri="{FF2B5EF4-FFF2-40B4-BE49-F238E27FC236}">
                <a16:creationId xmlns:a16="http://schemas.microsoft.com/office/drawing/2014/main" id="{86471FFB-5C69-40D8-8711-6F7046E52F62}"/>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Aquatic populations tend not to be distributed uniformly across the aquatic landscape but instead tend to be aggregated in areas offering the most suitable habitat components.</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This view of how populations are distributed in space has been formalized as the metapopulation concept—where a metapopulation is defined as “any assemblage of discrete local populations with migration among them.”</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Each local population or deme is subject to forces of local selection, including extinction, emigration, and immigration of individuals from other local populations, and the balance of these forces determines the fate of local populations, the extent of sites occupied, and the overall size and genetic diversity of the metapopulation.</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landscape concepts of patches and corridors and the ability of organisms to move between them are thus central to the metapopulation concept.</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Many fish populations likely comprise linear or dendritic metapopulations, although rigorous tests of metapopulation structure of North American freshwater fishes are extremely uncommon and one of the most rigorous supports an island-mainland metapopulation model.</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8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Tree>
    <p:extLst>
      <p:ext uri="{BB962C8B-B14F-4D97-AF65-F5344CB8AC3E}">
        <p14:creationId xmlns:p14="http://schemas.microsoft.com/office/powerpoint/2010/main" val="493859143"/>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pic>
        <p:nvPicPr>
          <p:cNvPr id="3" name="Figure: Metapopulation models"/>
          <p:cNvPicPr>
            <a:picLocks xmlns:a="http://schemas.openxmlformats.org/drawingml/2006/main" noChangeAspect="1"/>
          </p:cNvPicPr>
          <p:nvPr/>
        </p:nvPicPr>
        <p:blipFill>
          <a:blip xmlns:r="http://schemas.openxmlformats.org/officeDocument/2006/relationships" xmlns:a="http://schemas.openxmlformats.org/drawingml/2006/main" r:embed="Rcc77859dc4a24112"/>
          <a:stretch xmlns:a="http://schemas.openxmlformats.org/drawingml/2006/main"/>
        </p:blipFill>
        <p:spPr>
          <a:xfrm xmlns:a="http://schemas.openxmlformats.org/drawingml/2006/main">
            <a:off x="2293920" y="228600"/>
            <a:ext cx="4555800" cy="6400800"/>
          </a:xfrm>
          <a:prstGeom xmlns:a="http://schemas.openxmlformats.org/drawingml/2006/main" prst="rect">
            <a:avLst/>
          </a:prstGeom>
          <a:ln xmlns:a="http://schemas.openxmlformats.org/drawingml/2006/main" w="38160">
            <a:noFill/>
          </a:ln>
        </p:spPr>
      </p:pic>
      <p:sp>
        <p:nvSpPr>
          <p:cNvPr id="2" name="Slide title: Metapopulation models">
            <a:extLst xmlns:a="http://schemas.openxmlformats.org/drawingml/2006/main">
              <a:ext uri="{FF2B5EF4-FFF2-40B4-BE49-F238E27FC236}">
                <a16:creationId xmlns:a16="http://schemas.microsoft.com/office/drawing/2014/main" id="{6F758329-DBBD-4571-87E8-A4EB903EED92}"/>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Metapopulation models</a:t>
            </a:r>
          </a:p>
        </p:txBody>
      </p:sp>
    </p:spTree>
    <p:extLst>
      <p:ext uri="{BB962C8B-B14F-4D97-AF65-F5344CB8AC3E}">
        <p14:creationId xmlns:p14="http://schemas.microsoft.com/office/powerpoint/2010/main" val="382408037"/>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19" name="PlaceHolder 1">
            <a:extLst xmlns:a="http://schemas.openxmlformats.org/drawingml/2006/main">
              <a:ext uri="{FF2B5EF4-FFF2-40B4-BE49-F238E27FC236}">
                <a16:creationId xmlns:a16="http://schemas.microsoft.com/office/drawing/2014/main" id="{12C74A20-25E7-476E-B602-153AB13EE362}"/>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900" b="0" u="none">
                <a:solidFill>
                  <a:srgbClr val="C0584B"/>
                </a:solidFill>
                <a:latin typeface="Calibri"/>
                <a:ea typeface="Calibri"/>
                <a:cs typeface="Calibri"/>
              </a:rPr>
              <a:t>Relating Assemblages to the Environment: Conceptual and Statistical Models</a:t>
            </a:r>
            <a:endParaRPr sz="2900" b="0" u="none">
              <a:solidFill>
                <a:srgbClr val="000000"/>
              </a:solidFill>
              <a:latin typeface="Calibri"/>
              <a:ea typeface="Calibri"/>
              <a:cs typeface="Calibri"/>
            </a:endParaRPr>
          </a:p>
        </p:txBody>
      </p:sp>
      <p:sp>
        <p:nvSpPr>
          <p:cNvPr id="20" name="Slide text 2">
            <a:extLst xmlns:a="http://schemas.openxmlformats.org/drawingml/2006/main">
              <a:ext uri="{FF2B5EF4-FFF2-40B4-BE49-F238E27FC236}">
                <a16:creationId xmlns:a16="http://schemas.microsoft.com/office/drawing/2014/main" id="{0E784AFD-CE49-4116-A7EC-734514C97FD0}"/>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Statistical models relating fish species and assemblages to environmental factors are increasingly widespread and generally fall into two groups:</a:t>
            </a:r>
            <a:endParaRPr sz="1900" b="0" u="none">
              <a:solidFill>
                <a:srgbClr val="000000"/>
              </a:solidFill>
              <a:latin typeface="Calibri"/>
              <a:ea typeface="Calibri"/>
              <a:cs typeface="Calibri"/>
            </a:endParaRPr>
          </a:p>
          <a:p xmlns:a="http://schemas.openxmlformats.org/drawingml/2006/main">
            <a:pPr marL="742680" lvl="1" indent="-285480">
              <a:lnSpc>
                <a:spcPct val="120000"/>
              </a:lnSpc>
              <a:spcBef>
                <a:spcPts val="4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Conceptually based </a:t>
            </a:r>
            <a:r>
              <a:rPr sz="1600" b="0" i="1" u="none">
                <a:solidFill>
                  <a:srgbClr val="595959"/>
                </a:solidFill>
                <a:latin typeface="Calibri"/>
                <a:ea typeface="Calibri"/>
                <a:cs typeface="Calibri"/>
              </a:rPr>
              <a:t>a priori </a:t>
            </a:r>
            <a:r>
              <a:rPr sz="1600" b="0" u="none">
                <a:solidFill>
                  <a:srgbClr val="595959"/>
                </a:solidFill>
                <a:latin typeface="Calibri"/>
                <a:ea typeface="Calibri"/>
                <a:cs typeface="Calibri"/>
              </a:rPr>
              <a:t>approaches, which attempt to predict assemblage characteristics and, less often, species occurrence from general environmental features; and </a:t>
            </a:r>
            <a:endParaRPr sz="1600" b="0" u="none">
              <a:solidFill>
                <a:srgbClr val="000000"/>
              </a:solidFill>
              <a:latin typeface="Calibri"/>
              <a:ea typeface="Calibri"/>
              <a:cs typeface="Calibri"/>
            </a:endParaRPr>
          </a:p>
          <a:p xmlns:a="http://schemas.openxmlformats.org/drawingml/2006/main">
            <a:pPr marL="742680" lvl="1" indent="-285480">
              <a:lnSpc>
                <a:spcPct val="120000"/>
              </a:lnSpc>
              <a:spcBef>
                <a:spcPts val="4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Data-based </a:t>
            </a:r>
            <a:r>
              <a:rPr sz="1600" b="0" i="1" u="none">
                <a:solidFill>
                  <a:srgbClr val="595959"/>
                </a:solidFill>
                <a:latin typeface="Calibri"/>
                <a:ea typeface="Calibri"/>
                <a:cs typeface="Calibri"/>
              </a:rPr>
              <a:t>a posteriori</a:t>
            </a:r>
            <a:r>
              <a:rPr sz="1600" b="0" u="none">
                <a:solidFill>
                  <a:srgbClr val="595959"/>
                </a:solidFill>
                <a:latin typeface="Calibri"/>
                <a:ea typeface="Calibri"/>
                <a:cs typeface="Calibri"/>
              </a:rPr>
              <a:t> approaches, which use multivariate statistical techniques to find suites of environmental variables (both physical and biotic) that best predict the occurrence or abundance of species, assemblages, or functional groups.</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322581809"/>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21" name="PlaceHolder 1">
            <a:extLst xmlns:a="http://schemas.openxmlformats.org/drawingml/2006/main">
              <a:ext uri="{FF2B5EF4-FFF2-40B4-BE49-F238E27FC236}">
                <a16:creationId xmlns:a16="http://schemas.microsoft.com/office/drawing/2014/main" id="{1AC52BE8-D7D2-403F-B0F5-FF0F6FEA1755}"/>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i="1" u="none">
                <a:solidFill>
                  <a:srgbClr val="C0584B"/>
                </a:solidFill>
                <a:latin typeface="Calibri"/>
                <a:ea typeface="Calibri"/>
                <a:cs typeface="Calibri"/>
              </a:rPr>
              <a:t>A Priori</a:t>
            </a:r>
            <a:r>
              <a:rPr sz="2800" b="0" u="none">
                <a:solidFill>
                  <a:srgbClr val="C0584B"/>
                </a:solidFill>
                <a:latin typeface="Calibri"/>
                <a:ea typeface="Calibri"/>
                <a:cs typeface="Calibri"/>
              </a:rPr>
              <a:t> Models</a:t>
            </a:r>
            <a:endParaRPr sz="2800" b="0" u="none">
              <a:solidFill>
                <a:srgbClr val="000000"/>
              </a:solidFill>
              <a:latin typeface="Calibri"/>
              <a:ea typeface="Calibri"/>
              <a:cs typeface="Calibri"/>
            </a:endParaRPr>
          </a:p>
        </p:txBody>
      </p:sp>
      <p:sp>
        <p:nvSpPr>
          <p:cNvPr id="22" name="Slide text 2">
            <a:extLst xmlns:a="http://schemas.openxmlformats.org/drawingml/2006/main">
              <a:ext uri="{FF2B5EF4-FFF2-40B4-BE49-F238E27FC236}">
                <a16:creationId xmlns:a16="http://schemas.microsoft.com/office/drawing/2014/main" id="{56E0F924-8D7A-4A30-BB6F-99A8378B2D83}"/>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20000"/>
              </a:lnSpc>
              <a:spcBef>
                <a:spcPts val="47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i="1" u="none">
                <a:solidFill>
                  <a:srgbClr val="595959"/>
                </a:solidFill>
                <a:latin typeface="Calibri"/>
                <a:ea typeface="Calibri"/>
                <a:cs typeface="Calibri"/>
              </a:rPr>
              <a:t>Habitat Template</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This theory holds that the habitat is a template providing a predictive pattern for the evolutionary assembly of communities and life-history traits thereof, much like the periodic table of elements in chemistry.</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A key presumption is that the present-day ecological traits of the organisms will match the current ecological conditions, which, as previous chapters have suggested, is not always the case.</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Tests of this model by Townsend and Hildrew (1994) and others in the Rhone River drainage, France, have been equivocal, but studies of northern US Midwestern streams, and comparisons of functional convergence between European and eastern North American fish assemblages, offer somewhat stronger support for the habitat template model—at least in terms of assemblage predictions.</a:t>
            </a: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1403695788"/>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2026-08-27T23:09:18.3870000Z</dcterms:created>
  <dcterms:modified xsi:type="dcterms:W3CDTF">2026-08-27T23:09:18.3870000Z</dcterms:modified>
</coreProperties>
</file>