
<file path=[Content_Types].xml><?xml version="1.0" encoding="utf-8"?>
<Types xmlns="http://schemas.openxmlformats.org/package/2006/content-types">
  <Default Extension="xml" ContentType="application/vnd.openxmlformats-package.core-properties+xml"/>
  <Default Extension="png" ContentType="image/png"/>
  <Default Extension="jpeg" ContentType="image/jpeg"/>
  <Default Extension="emf" ContentType="image/x-emf"/>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8706b447232a4893" /><Relationship Type="http://schemas.openxmlformats.org/officeDocument/2006/relationships/extended-properties" Target="/docProps/app.xml" Id="Rdd7311e5c0b84ef2" /><Relationship Type="http://schemas.openxmlformats.org/officeDocument/2006/relationships/officeDocument" Target="/ppt/presentation.xml" Id="R30f9f25113ac4898" /></Relationships>
</file>

<file path=ppt/presentation.xml><?xml version="1.0" encoding="utf-8"?>
<p:presentation xmlns:p="http://schemas.openxmlformats.org/presentationml/2006/main">
  <p:sldMasterIdLst>
    <p:sldMasterId xmlns:r="http://schemas.openxmlformats.org/officeDocument/2006/relationships" id="2147483648" r:id="R7b1785f6305f449e"/>
  </p:sldMasterIdLst>
  <p:notesMasterIdLst>
    <p:notesMasterId xmlns:r="http://schemas.openxmlformats.org/officeDocument/2006/relationships" r:id="R8a502ad51eab4f76"/>
  </p:notesMasterIdLst>
  <p:sldIdLst>
    <p:sldId xmlns:r="http://schemas.openxmlformats.org/officeDocument/2006/relationships" id="256" r:id="R8f5df78d3ccd4721"/>
    <p:sldId xmlns:r="http://schemas.openxmlformats.org/officeDocument/2006/relationships" id="257" r:id="R99e8aef253a14138"/>
    <p:sldId xmlns:r="http://schemas.openxmlformats.org/officeDocument/2006/relationships" id="258" r:id="R3c421a86facf415c"/>
    <p:sldId xmlns:r="http://schemas.openxmlformats.org/officeDocument/2006/relationships" id="259" r:id="R0f10e4a0162a404f"/>
    <p:sldId xmlns:r="http://schemas.openxmlformats.org/officeDocument/2006/relationships" id="260" r:id="R05bbd81a96fa41ab"/>
    <p:sldId xmlns:r="http://schemas.openxmlformats.org/officeDocument/2006/relationships" id="261" r:id="R1186dd7f14744d3c"/>
    <p:sldId xmlns:r="http://schemas.openxmlformats.org/officeDocument/2006/relationships" id="262" r:id="R78f5937b29164b3c"/>
    <p:sldId xmlns:r="http://schemas.openxmlformats.org/officeDocument/2006/relationships" id="263" r:id="R3870e91ca6634564"/>
    <p:sldId xmlns:r="http://schemas.openxmlformats.org/officeDocument/2006/relationships" id="264" r:id="Rbb5f45d0a4cc4701"/>
    <p:sldId xmlns:r="http://schemas.openxmlformats.org/officeDocument/2006/relationships" id="265" r:id="R97d3e5e144974d7c"/>
    <p:sldId xmlns:r="http://schemas.openxmlformats.org/officeDocument/2006/relationships" id="266" r:id="Rb22adaf267774583"/>
    <p:sldId xmlns:r="http://schemas.openxmlformats.org/officeDocument/2006/relationships" id="267" r:id="R2502024942504cb0"/>
    <p:sldId xmlns:r="http://schemas.openxmlformats.org/officeDocument/2006/relationships" id="268" r:id="R7f682687115b4fd5"/>
    <p:sldId xmlns:r="http://schemas.openxmlformats.org/officeDocument/2006/relationships" id="269" r:id="R45dc056b93af4c84"/>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1dd4840e68ed4a9d" /><Relationship Type="http://schemas.openxmlformats.org/officeDocument/2006/relationships/slideMaster" Target="/ppt/slideMasters/slideMaster1.xml" Id="R7b1785f6305f449e" /><Relationship Type="http://schemas.openxmlformats.org/officeDocument/2006/relationships/notesMaster" Target="/ppt/notesMasters/notesMaster1.xml" Id="R8a502ad51eab4f76" /><Relationship Type="http://schemas.openxmlformats.org/officeDocument/2006/relationships/presProps" Target="/ppt/presProps.xml" Id="R9c3e0fd256bd44ed" /><Relationship Type="http://schemas.openxmlformats.org/officeDocument/2006/relationships/tableStyles" Target="/ppt/tableStyles.xml" Id="Re22c6ec77e294f5c" /><Relationship Type="http://schemas.openxmlformats.org/officeDocument/2006/relationships/slide" Target="/ppt/slides/slide1.xml" Id="R8f5df78d3ccd4721" /><Relationship Type="http://schemas.openxmlformats.org/officeDocument/2006/relationships/slide" Target="/ppt/slides/slide2.xml" Id="R99e8aef253a14138" /><Relationship Type="http://schemas.openxmlformats.org/officeDocument/2006/relationships/slide" Target="/ppt/slides/slide3.xml" Id="R3c421a86facf415c" /><Relationship Type="http://schemas.openxmlformats.org/officeDocument/2006/relationships/slide" Target="/ppt/slides/slide4.xml" Id="R0f10e4a0162a404f" /><Relationship Type="http://schemas.openxmlformats.org/officeDocument/2006/relationships/slide" Target="/ppt/slides/slide5.xml" Id="R05bbd81a96fa41ab" /><Relationship Type="http://schemas.openxmlformats.org/officeDocument/2006/relationships/slide" Target="/ppt/slides/slide6.xml" Id="R1186dd7f14744d3c" /><Relationship Type="http://schemas.openxmlformats.org/officeDocument/2006/relationships/slide" Target="/ppt/slides/slide7.xml" Id="R78f5937b29164b3c" /><Relationship Type="http://schemas.openxmlformats.org/officeDocument/2006/relationships/slide" Target="/ppt/slides/slide8.xml" Id="R3870e91ca6634564" /><Relationship Type="http://schemas.openxmlformats.org/officeDocument/2006/relationships/slide" Target="/ppt/slides/slide9.xml" Id="Rbb5f45d0a4cc4701" /><Relationship Type="http://schemas.openxmlformats.org/officeDocument/2006/relationships/slide" Target="/ppt/slides/slide10.xml" Id="R97d3e5e144974d7c" /><Relationship Type="http://schemas.openxmlformats.org/officeDocument/2006/relationships/slide" Target="/ppt/slides/slide11.xml" Id="Rb22adaf267774583" /><Relationship Type="http://schemas.openxmlformats.org/officeDocument/2006/relationships/slide" Target="/ppt/slides/slide12.xml" Id="R2502024942504cb0" /><Relationship Type="http://schemas.openxmlformats.org/officeDocument/2006/relationships/slide" Target="/ppt/slides/slide13.xml" Id="R7f682687115b4fd5" /><Relationship Type="http://schemas.openxmlformats.org/officeDocument/2006/relationships/slide" Target="/ppt/slides/slide14.xml" Id="R45dc056b93af4c84"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833ff1e979d6495d"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facfb983fcf545e9" /><Relationship Type="http://schemas.openxmlformats.org/officeDocument/2006/relationships/notesMaster" Target="/ppt/notesMasters/notesMaster1.xml" Id="R12313d12735145d4"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5b47bec5212f4f6f" /><Relationship Type="http://schemas.openxmlformats.org/officeDocument/2006/relationships/notesMaster" Target="/ppt/notesMasters/notesMaster1.xml" Id="R004fee7ec1fe4365"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3217d5852f934ea7" /><Relationship Type="http://schemas.openxmlformats.org/officeDocument/2006/relationships/notesMaster" Target="/ppt/notesMasters/notesMaster1.xml" Id="R0bb8234d62bd4810"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6fc1f7c500054550" /><Relationship Type="http://schemas.openxmlformats.org/officeDocument/2006/relationships/notesMaster" Target="/ppt/notesMasters/notesMaster1.xml" Id="R39e234a5255b4c52"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e55b0194ae294deb" /><Relationship Type="http://schemas.openxmlformats.org/officeDocument/2006/relationships/notesMaster" Target="/ppt/notesMasters/notesMaster1.xml" Id="Rdd42a649a3d049fe"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676a0631df5e4f6d" /><Relationship Type="http://schemas.openxmlformats.org/officeDocument/2006/relationships/notesMaster" Target="/ppt/notesMasters/notesMaster1.xml" Id="R2ff095c918ed44a5" /></Relationships>
</file>

<file path=ppt/notesSlides/_rels/notesSlide2.xml.rels>&#65279;<?xml version="1.0" encoding="utf-8"?><Relationships xmlns="http://schemas.openxmlformats.org/package/2006/relationships"><Relationship Type="http://schemas.openxmlformats.org/officeDocument/2006/relationships/slide" Target="/ppt/slides/slide2.xml" Id="R9f35850e229b4664" /><Relationship Type="http://schemas.openxmlformats.org/officeDocument/2006/relationships/notesMaster" Target="/ppt/notesMasters/notesMaster1.xml" Id="Rac7a238a0ecc4c9f" /></Relationships>
</file>

<file path=ppt/notesSlides/_rels/notesSlide3.xml.rels>&#65279;<?xml version="1.0" encoding="utf-8"?><Relationships xmlns="http://schemas.openxmlformats.org/package/2006/relationships"><Relationship Type="http://schemas.openxmlformats.org/officeDocument/2006/relationships/slide" Target="/ppt/slides/slide3.xml" Id="R7403b617ba7f436d" /><Relationship Type="http://schemas.openxmlformats.org/officeDocument/2006/relationships/notesMaster" Target="/ppt/notesMasters/notesMaster1.xml" Id="Re994c5fa96b9480b" /></Relationships>
</file>

<file path=ppt/notesSlides/_rels/notesSlide4.xml.rels>&#65279;<?xml version="1.0" encoding="utf-8"?><Relationships xmlns="http://schemas.openxmlformats.org/package/2006/relationships"><Relationship Type="http://schemas.openxmlformats.org/officeDocument/2006/relationships/slide" Target="/ppt/slides/slide4.xml" Id="Rccf5f385dd314df4" /><Relationship Type="http://schemas.openxmlformats.org/officeDocument/2006/relationships/notesMaster" Target="/ppt/notesMasters/notesMaster1.xml" Id="R3e1c4d34781641ab" /></Relationships>
</file>

<file path=ppt/notesSlides/_rels/notesSlide5.xml.rels>&#65279;<?xml version="1.0" encoding="utf-8"?><Relationships xmlns="http://schemas.openxmlformats.org/package/2006/relationships"><Relationship Type="http://schemas.openxmlformats.org/officeDocument/2006/relationships/slide" Target="/ppt/slides/slide5.xml" Id="Rac098e5f860342ce" /><Relationship Type="http://schemas.openxmlformats.org/officeDocument/2006/relationships/notesMaster" Target="/ppt/notesMasters/notesMaster1.xml" Id="R83b074c8f369426b" /></Relationships>
</file>

<file path=ppt/notesSlides/_rels/notesSlide6.xml.rels>&#65279;<?xml version="1.0" encoding="utf-8"?><Relationships xmlns="http://schemas.openxmlformats.org/package/2006/relationships"><Relationship Type="http://schemas.openxmlformats.org/officeDocument/2006/relationships/slide" Target="/ppt/slides/slide6.xml" Id="Rb6805ff05ce44ec4" /><Relationship Type="http://schemas.openxmlformats.org/officeDocument/2006/relationships/notesMaster" Target="/ppt/notesMasters/notesMaster1.xml" Id="R50cfdf340dd24859" /></Relationships>
</file>

<file path=ppt/notesSlides/_rels/notesSlide7.xml.rels>&#65279;<?xml version="1.0" encoding="utf-8"?><Relationships xmlns="http://schemas.openxmlformats.org/package/2006/relationships"><Relationship Type="http://schemas.openxmlformats.org/officeDocument/2006/relationships/slide" Target="/ppt/slides/slide7.xml" Id="R6e7435810bae47cf" /><Relationship Type="http://schemas.openxmlformats.org/officeDocument/2006/relationships/notesMaster" Target="/ppt/notesMasters/notesMaster1.xml" Id="R97d1fe1b2a9449b9" /></Relationships>
</file>

<file path=ppt/notesSlides/_rels/notesSlide8.xml.rels>&#65279;<?xml version="1.0" encoding="utf-8"?><Relationships xmlns="http://schemas.openxmlformats.org/package/2006/relationships"><Relationship Type="http://schemas.openxmlformats.org/officeDocument/2006/relationships/slide" Target="/ppt/slides/slide8.xml" Id="R0a43006af27348c4" /><Relationship Type="http://schemas.openxmlformats.org/officeDocument/2006/relationships/notesMaster" Target="/ppt/notesMasters/notesMaster1.xml" Id="Rcabaf1ea0f504495" /></Relationships>
</file>

<file path=ppt/notesSlides/_rels/notesSlide9.xml.rels>&#65279;<?xml version="1.0" encoding="utf-8"?><Relationships xmlns="http://schemas.openxmlformats.org/package/2006/relationships"><Relationship Type="http://schemas.openxmlformats.org/officeDocument/2006/relationships/slide" Target="/ppt/slides/slide9.xml" Id="Re2721b413cf9421a" /><Relationship Type="http://schemas.openxmlformats.org/officeDocument/2006/relationships/notesMaster" Target="/ppt/notesMasters/notesMaster1.xml" Id="Rb281749c64e94cc3"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Reshaping North American Fish Faunas</a:t>
            </a:r>
          </a:p>
          <a:p xmlns:a="http://schemas.openxmlformats.org/drawingml/2006/main">
            <a:r>
              <a:t>Visible text:</a:t>
            </a:r>
          </a:p>
          <a:p xmlns:a="http://schemas.openxmlformats.org/drawingml/2006/main">
            <a:r>
              <a:t>Reshaping North American Fish Faunas</a:t>
            </a:r>
          </a:p>
          <a:p xmlns:a="http://schemas.openxmlformats.org/drawingml/2006/main">
            <a:r>
              <a:t>Three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Eastern drainage changes</a:t>
            </a:r>
          </a:p>
          <a:p xmlns:a="http://schemas.openxmlformats.org/drawingml/2006/main">
            <a:r>
              <a:t>Figure description:</a:t>
            </a:r>
          </a:p>
          <a:p xmlns:a="http://schemas.openxmlformats.org/drawingml/2006/main">
            <a:r>
              <a:t>Two maps of the United States comparing historical drainage patterns and stream connections in eastern North America, emphasizing how river relationships changed through time.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Changes in Drainage Patterns and Stream Connections in Northern and Northwest...</a:t>
            </a:r>
          </a:p>
          <a:p xmlns:a="http://schemas.openxmlformats.org/drawingml/2006/main">
            <a:r>
              <a:t>Visible text:</a:t>
            </a:r>
          </a:p>
          <a:p xmlns:a="http://schemas.openxmlformats.org/drawingml/2006/main">
            <a:r>
              <a:t>Changes in Drainage Patterns and Stream Connections in Northern and Northwestern North America Farther north and west, portions of the Missouri River originally flowed northward into Hudson Bay, and the Bonneville Basin was also likely once part of the Hudson Bay drainage during the late Miocene through connections via the Snake River. These past connections are reflected in the current fish faunas; for instance, the Bonneville Basin contains faunal elements from the north and northeast, such as whitefishes, Prosopium spp.; suckers, Catostomus spp.; and the minnows Richardsonius and Rhinichthys. Southward Displacement Beyond the area of direct glacial impact, cooling associated with the Pleistocene resulted in a general southward displacement of terrestrial plants and animals. In river systems that were oriented in a primarily north–south direction, such as the Mississippi River, fishes also responded to glacial advances and dropping temperatures by a general southward displacement.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After the Ice</a:t>
            </a:r>
          </a:p>
          <a:p xmlns:a="http://schemas.openxmlformats.org/drawingml/2006/main">
            <a:r>
              <a:t>Visible text:</a:t>
            </a:r>
          </a:p>
          <a:p xmlns:a="http://schemas.openxmlformats.org/drawingml/2006/main">
            <a:r>
              <a:t>After the Ice</a:t>
            </a:r>
          </a:p>
          <a:p xmlns:a="http://schemas.openxmlformats.org/drawingml/2006/main">
            <a:r>
              <a:t>Fishes that survived glacial advances did so in areas that remained ice free—glacial refugia—and then, as the ice retreated, they spread out to colonize the newly available habitats. There were at least five major glacial refugia (in the Arctic as well as south of major glacial advances) as well as various minor refugia. In central North America, the majority of reintroductions to once-glaciated areas occurred via the Mississippi Refugium, contributing species to north-central Canada, the Hudson Bay drainage, and the Arctic Archipelago. In western North America, four refugia (Beringia, Cascadia [Pacific], Mississippi, and Missouri) contributed most to the formation of the northwestern Canada and Alaskan fish assemblages. Examples suggest that fish assemblages in formerly glaciated regions experienced a step-like increase in potential colonizers over time as passage from the various refugia became possible; additionally, regional faunas were established by colonizers from potentially a number of different refugia and thus have experienced different evolutionary histories and faunal associates. The impact of postglacial dispersal is also illustrated by fishes occupying the Chehalis River valley, a small coastal drainage in western Washington that provided a refugium for lowland fishes of Puget Sound drainages and the Olympic Peninsula. Whether assemblages tended to move as a group or as individuals is unknown, although recolonization likely occurred in waves of immigrants as passageways from various refugia became free of ice. Recolonization is a gradual process and is still ongoing, so formation of northern fish assemblages may be even more recent than within the last 10,000–12,000 years.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Postglacial dispersal routes</a:t>
            </a:r>
          </a:p>
          <a:p xmlns:a="http://schemas.openxmlformats.org/drawingml/2006/main">
            <a:r>
              <a:t>Figure description:</a:t>
            </a:r>
          </a:p>
          <a:p xmlns:a="http://schemas.openxmlformats.org/drawingml/2006/main">
            <a:r>
              <a:t>Map of North America showing proposed postglacial freshwater-fish dispersal routes from southern refugia into formerly glaciated regions, with labeled river and lake pathways.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Chehalis River glacial refugium</a:t>
            </a:r>
          </a:p>
          <a:p xmlns:a="http://schemas.openxmlformats.org/drawingml/2006/main">
            <a:r>
              <a:t>Figure description:</a:t>
            </a:r>
          </a:p>
          <a:p xmlns:a="http://schemas.openxmlformats.org/drawingml/2006/main">
            <a:r>
              <a:t>Pacific Northwest map showing the maximum extent of glaciation, the Chehalis River refugium, Puget Sound, and Columbia River connections used in postglacial dispersal.</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Tertiary and Quaternary Events</a:t>
            </a:r>
          </a:p>
          <a:p xmlns:a="http://schemas.openxmlformats.org/drawingml/2006/main">
            <a:r>
              <a:t>Visible text:</a:t>
            </a:r>
          </a:p>
          <a:p xmlns:a="http://schemas.openxmlformats.org/drawingml/2006/main">
            <a:r>
              <a:t>Tertiary and Quaternary Events</a:t>
            </a:r>
          </a:p>
          <a:p xmlns:a="http://schemas.openxmlformats.org/drawingml/2006/main">
            <a:r>
              <a:t>North American fish assemblages have been shaped by large-scale geologic and climatic events, with some fish lineages, such as lampreys, having experienced events as far back as the late Paleozoic. Fish assemblages, like other biotic assemblages, have undergone a continual cycle of breakup and rearrangement over geological time. This section focuses on events occurring during the Cenozoic, particularly the late Tertiary and early Quaternary periods, while still recognizing that many of the long-term climatic and geological impacts are part of continual processes shaping our planet.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Examples from Western North America</a:t>
            </a:r>
          </a:p>
          <a:p xmlns:a="http://schemas.openxmlformats.org/drawingml/2006/main">
            <a:r>
              <a:t>Visible text:</a:t>
            </a:r>
          </a:p>
          <a:p xmlns:a="http://schemas.openxmlformats.org/drawingml/2006/main">
            <a:r>
              <a:t>Examples from Western North America</a:t>
            </a:r>
          </a:p>
          <a:p xmlns:a="http://schemas.openxmlformats.org/drawingml/2006/main">
            <a:r>
              <a:t>Much of the extreme western margin of present-day North America is a collage of crustal fragments that have been tacked on to the North American Craton in a complex series of events extending from the Paleozoic through the Miocene—a process termed the accretion of allochthonous terranes. Middle to late Tertiary changes in landform and climate were extensive throughout North America, but were particularly so in the West, where subduction of the Pacific Plate resulted in orogeny (mountain building), including the formation of the Cascade and Sierra Nevada regions, as well as periods of intense volcanism; these processes are recent enough to have impacted the flora and fauna of western North America. The composition and distribution of Western fish assemblages have also been shaped by a general climatic trend toward increasing aridity, resulting in the drying of large lakes and shrinking or loss of streams present during the Miocene and Pliocene, and by aperiodic severe droughts lasting decades or even hundreds of years. As a result of these climatic events, western fishes have suffered higher extinction rates than eastern fishes, and many western species are relics of groups that were once more speciose but have lost species through extinction over the past 1–3 million years.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Colorado Plateau</a:t>
            </a:r>
          </a:p>
          <a:p xmlns:a="http://schemas.openxmlformats.org/drawingml/2006/main">
            <a:r>
              <a:t>Visible text:</a:t>
            </a:r>
          </a:p>
          <a:p xmlns:a="http://schemas.openxmlformats.org/drawingml/2006/main">
            <a:r>
              <a:t>Colorado Plateau The Colorado Plateau was uplifted in two phases, with the second phase taking place only within the last 5 million years. Because it is drained by the Colorado River, elevation changes (such as the uplift of the Wasatch front and subsequent drop of the Great Basin) have had major impacts on the directions of flow and drainage connectivity. Origins of the upper Colorado River fish fauna (including watersheds of the Green and Colorado rivers) are ancient, likely having begun in the Oligocene, and the upper and lower Colorado River systems were joined perhaps 10.6 to 3.3 mya. The origins of the dominant components of the mainstem Colorado fish assemblage (Colorado Pikeminnow, Ptchocheilus lucius; Humpback Chub, Gila cypha; Roundtail Chub, G. robusta; Bonytail Chub, G. elegans; Speckled Dave, Thinichthys osculus; Razorback Sucker, Xyrauchen texanus; Bluehead Sucker, Catostomus discobolus; and Flannelmouth Sucker, C. latipinnis) can be traced to these various geological events. Most of the species have their closest relationships with populations in the north and west, but some also show relationships to the south. The available evidence indicates that the Colorado River fish fauna is ancient and many of the changes in species composition predate Pleistocene events. Faunal assembly of the main-channel Colorado River fish fauna likely occurred as a series of additions, separated in space and time, so that the modern fauna is a composite of species of different evolutionary origins and ages. However, it is also important to recognize that the post-Pleistocene history of the region is again characterized by physical changes with a pattern not of continuous warming and drying but one of high variability, including periodic severe droughts.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Colorado Plateau drainage history</a:t>
            </a:r>
          </a:p>
          <a:p xmlns:a="http://schemas.openxmlformats.org/drawingml/2006/main">
            <a:r>
              <a:t>Figure description:</a:t>
            </a:r>
          </a:p>
          <a:p xmlns:a="http://schemas.openxmlformats.org/drawingml/2006/main">
            <a:r>
              <a:t>Dark map of the Colorado Plateau showing reconstructed ancient drainage basins and river connections against modern drainage outlines.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Great Basin</a:t>
            </a:r>
          </a:p>
          <a:p xmlns:a="http://schemas.openxmlformats.org/drawingml/2006/main">
            <a:r>
              <a:t>Visible text:</a:t>
            </a:r>
          </a:p>
          <a:p xmlns:a="http://schemas.openxmlformats.org/drawingml/2006/main">
            <a:r>
              <a:t>Great Basin The Great Basin comprises a large area of complex geology located northwest of the Colorado Plateau and including large areas of Nevada and Utah and parts of southeastern Oregon, southern Idaho, southwestern Wyoming, eastern California, and northern Mexico. It makes up almost 20% of the United States and constitutes the largest inland drainage in North America; it includes more than 150 smaller drainage basins and two large sub-basins (the Bonneville Basin and Lahontan Basin). Most of the topography was formed in the last 20 million years, and many of the genera of fishes have occupied the area since the Pliocene (~5 mya) and some since the Miocene. The fish fauna includes at least 102 species and subspecies in 15 genera of generally small-bodied forms, but the unique feature is the high level of endemism—at least 66% of the fish species are endemic to the Great Basin, most to specific drainages within the region. Repeated periods of high rainfall and changes in drainages due to volcanism resulted in a series of lakes, many quite large, in the Great Basin and created a very different environment compared to the modern-day desert; the Pleistocene Lake Bonneville is survived by the modern-day Great Salt Lake and two smaller freshwater lakes. The large lakes and interconnecting streams allowed aquatic organisms to colonize many of the lake basins, but the subsequent increasing aridity isolated the faunas, contributing to the high level of endemism and also to frequent loss of species through extinction; human competition for the limited water in the now arid region has also impacted the rate of extinction. Since the Pleistocene, the Great Basin fish fauna has been progressively diminished and fragmented as aquatic habitats have dried and fish have been isolated in small springs, spring runs, and the remaining lakes and streams.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Great Basin hydrography</a:t>
            </a:r>
          </a:p>
          <a:p xmlns:a="http://schemas.openxmlformats.org/drawingml/2006/main">
            <a:r>
              <a:t>Figure description:</a:t>
            </a:r>
          </a:p>
          <a:p xmlns:a="http://schemas.openxmlformats.org/drawingml/2006/main">
            <a:r>
              <a:t>Relief map of the Great Basin with lakes and drainage systems highlighted in blue, green, and orange across Nevada, Utah, California, and surrounding areas.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Examples from Northern and Eastern North America</a:t>
            </a:r>
          </a:p>
          <a:p xmlns:a="http://schemas.openxmlformats.org/drawingml/2006/main">
            <a:r>
              <a:t>Visible text:</a:t>
            </a:r>
          </a:p>
          <a:p xmlns:a="http://schemas.openxmlformats.org/drawingml/2006/main">
            <a:r>
              <a:t>Examples from Northern and Eastern North America</a:t>
            </a:r>
          </a:p>
          <a:p xmlns:a="http://schemas.openxmlformats.org/drawingml/2006/main">
            <a:r>
              <a:t>Late Tertiary (Miocene and Pliocene) and early Quaternary geologic and climatic events also affected fish assemblages in northern, central, and eastern North America. However, in contrast to the high level of tectonic activity and volcanism of western North America, these regions tended to be geologically more quiescent through most of the Pliocene but with major climatic impacts to fishes and other organisms caused by direct and indirect effects of late Tertiary and Quaternary (Pleistocene) glaciations. Glacial advances began in the Miocene and Pliocene of the late Tertiary, followed by numerous cold periods and concomitant glacial advances interspersed with temperate periods and their associated glacial retreats. Advances of the glaciers had direct impacts on fishes as the landscape became covered with ice: ice dams changed stream patterns and directions of flow and sometimes created large lakes; sea level was lowered so that streams that now enter the sea separately may have been joined; glacial scour altered the land; and the formation of terminal moraines created new lake habitats.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Changes in Drainage Patterns and Stream Connections in Eastern North America</a:t>
            </a:r>
          </a:p>
          <a:p xmlns:a="http://schemas.openxmlformats.org/drawingml/2006/main">
            <a:r>
              <a:t>Visible text:</a:t>
            </a:r>
          </a:p>
          <a:p xmlns:a="http://schemas.openxmlformats.org/drawingml/2006/main">
            <a:r>
              <a:t>Changes in Drainage Patterns and Stream Connections in Eastern North America Pleistocene events resulted in substantial changes to earlier drainages, although understanding the details of how glacial advances altered pre-Pleistocene drainage patterns is complex. An excellent example of drainage changes, as well as complexity, is the Central Highlands region of eastern North America, comprising the Eastern, Ozark, and Ouachita subregions. Fishes endemic to the Ozark Highlands tend to show their closest relationships with fishes in the Ouachita Highlands, and fishes endemic to these two regions tend to have their closest relationships with fishes in the Eastern Highlands, suggesting that these three areas once shared drainage connections, even though they are now isolated by intervening lowlands. The reasons for the Highlands region’s high fish diversity are still being debated, with the Pleistocene dispersal theory and Central Highlands vicariance hypothesis (CHVH) the two main theories, but the rich fish fauna of the Central Highlands seems to be a product of both vicariant and dispersal events, facilitated by the region’s great age and topographic diversity. There are several consequences of ecological importance that are apparent from these events: Much of the history of the faunas of the Highlands is pre-Pleistocene, and species or species groups have lineages dating to the middle or even early Cenozoic, and some groups thus have had the potential for long periods of interaction. Species have experienced major changes in range size, followed by expansion when habitats again became available as ice sheets retreated. The faunas of present-day rivers may reflect species groups that originally occurred in separate drainages, so that species or lineages in a modern river may or may not share a long history.</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785c918a0fc94c1b"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3A8FE1BE-EE11-4890-9903-3B103113AE53}"/>
              </a:ext>
            </a:extLst>
          </p:cNvPr>
          <p:cNvSpPr>
            <a:spLocks xmlns:a="http://schemas.openxmlformats.org/drawingml/2006/main" noGrp="1"/>
          </p:cNvSpPr>
          <p:nvPr>
            <p:ph type="ftr" idx="2"/>
          </p:nvPr>
        </p:nvSpPr>
        <p:spPr/>
        <p:txBody>
          <a:bodyPr xmlns:a="http://schemas.openxmlformats.org/drawingml/2006/main"/>
          <a:lstStyle xmlns:a="http://schemas.openxmlformats.org/drawingml/2006/main"/>
          <a:p xmlns:a="http://schemas.openxmlformats.org/drawingml/2006/main">
            <a:r>
              <a:t>Footer</a:t>
            </a:r>
          </a:p>
        </p:txBody>
      </p:sp>
      <p:sp>
        <p:nvSpPr>
          <p:cNvPr id="3" name="PlaceHolder 2">
            <a:extLst xmlns:a="http://schemas.openxmlformats.org/drawingml/2006/main">
              <a:ext uri="{FF2B5EF4-FFF2-40B4-BE49-F238E27FC236}">
                <a16:creationId xmlns:a16="http://schemas.microsoft.com/office/drawing/2014/main" id="{7945608D-604E-4525-9D99-2FD20AD2C323}"/>
              </a:ext>
            </a:extLst>
          </p:cNvPr>
          <p:cNvSpPr>
            <a:spLocks xmlns:a="http://schemas.openxmlformats.org/drawingml/2006/main" noGrp="1"/>
          </p:cNvSpPr>
          <p:nvPr>
            <p:ph type="sldNum" idx="3"/>
          </p:nvPr>
        </p:nvSpPr>
        <p:spPr/>
        <p:txBody>
          <a:bodyPr xmlns:a="http://schemas.openxmlformats.org/drawingml/2006/main"/>
          <a:lstStyle xmlns:a="http://schemas.openxmlformats.org/drawingml/2006/main"/>
          <a:p xmlns:a="http://schemas.openxmlformats.org/drawingml/2006/main">
            <a:fld id="{3D66D381-2D99-4A33-AE96-FE978DE3F91C}" type="slidenum">
              <a:t>&lt;#&gt;</a:t>
            </a:fld>
          </a:p>
        </p:txBody>
      </p:sp>
      <p:sp>
        <p:nvSpPr>
          <p:cNvPr id="4" name="PlaceHolder 3">
            <a:extLst xmlns:a="http://schemas.openxmlformats.org/drawingml/2006/main">
              <a:ext uri="{FF2B5EF4-FFF2-40B4-BE49-F238E27FC236}">
                <a16:creationId xmlns:a16="http://schemas.microsoft.com/office/drawing/2014/main" id="{7B5F57AE-91BA-4DBA-8CB2-34C2364AD36D}"/>
              </a:ext>
            </a:extLst>
          </p:cNvPr>
          <p:cNvSpPr>
            <a:spLocks xmlns:a="http://schemas.openxmlformats.org/drawingml/2006/main" noGrp="1"/>
          </p:cNvSpPr>
          <p:nvPr>
            <p:ph type="dt" idx="1"/>
          </p:nvPr>
        </p:nvSpPr>
        <p:spPr/>
        <p:txBody>
          <a:bodyPr xmlns:a="http://schemas.openxmlformats.org/drawingml/2006/main"/>
          <a:lstStyle xmlns:a="http://schemas.openxmlformats.org/drawingml/2006/main"/>
          <a:p xmlns:a="http://schemas.openxmlformats.org/drawingml/2006/main">
            <a:r>
              <a:t/>
            </a:r>
          </a:p>
        </p:txBody>
      </p:sp>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a8dbda441e0c4760" /><Relationship Type="http://schemas.openxmlformats.org/officeDocument/2006/relationships/slideLayout" Target="/ppt/slideLayouts/slideLayout1.xml" Id="R4ec6fd48af054736"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94BF9679-9BBC-431B-84CF-56290F777348}"/>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4C15A69D-C293-4153-88BE-BA795F36424B}"/>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
        <p:nvSpPr>
          <p:cNvPr id="4" name="PlaceHolder 3">
            <a:extLst xmlns:a="http://schemas.openxmlformats.org/drawingml/2006/main">
              <a:ext uri="{FF2B5EF4-FFF2-40B4-BE49-F238E27FC236}">
                <a16:creationId xmlns:a16="http://schemas.microsoft.com/office/drawing/2014/main" id="{49E75D9C-D927-438D-A9E5-32472DC8F3B8}"/>
              </a:ext>
            </a:extLst>
          </p:cNvPr>
          <p:cNvSpPr>
            <a:spLocks xmlns:a="http://schemas.openxmlformats.org/drawingml/2006/main" noGrp="1"/>
          </p:cNvSpPr>
          <p:nvPr>
            <p:ph type="dt" idx="1"/>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898989"/>
                </a:solidFill>
                <a:latin typeface="Calibri"/>
                <a:ea typeface="Calibri"/>
                <a:cs typeface="Calibri"/>
              </a:rPr>
              <a:t>&lt;date/time&gt;</a:t>
            </a:r>
            <a:endParaRPr sz="1200" b="0" u="none">
              <a:solidFill>
                <a:srgbClr val="000000"/>
              </a:solidFill>
              <a:latin typeface="Calibri"/>
              <a:ea typeface="Calibri"/>
              <a:cs typeface="Calibri"/>
            </a:endParaRPr>
          </a:p>
        </p:txBody>
      </p:sp>
      <p:sp>
        <p:nvSpPr>
          <p:cNvPr id="5" name="PlaceHolder 4">
            <a:extLst xmlns:a="http://schemas.openxmlformats.org/drawingml/2006/main">
              <a:ext uri="{FF2B5EF4-FFF2-40B4-BE49-F238E27FC236}">
                <a16:creationId xmlns:a16="http://schemas.microsoft.com/office/drawing/2014/main" id="{FFBFCF29-8196-4FE2-A2C1-9A8F74B61104}"/>
              </a:ext>
            </a:extLst>
          </p:cNvPr>
          <p:cNvSpPr>
            <a:spLocks xmlns:a="http://schemas.openxmlformats.org/drawingml/2006/main" noGrp="1"/>
          </p:cNvSpPr>
          <p:nvPr>
            <p:ph type="ftr" idx="2"/>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
        <p:nvSpPr>
          <p:cNvPr id="6" name="PlaceHolder 5">
            <a:extLst xmlns:a="http://schemas.openxmlformats.org/drawingml/2006/main">
              <a:ext uri="{FF2B5EF4-FFF2-40B4-BE49-F238E27FC236}">
                <a16:creationId xmlns:a16="http://schemas.microsoft.com/office/drawing/2014/main" id="{78F2456E-0ACE-4E72-B02A-1E888168E5DF}"/>
              </a:ext>
            </a:extLst>
          </p:cNvPr>
          <p:cNvSpPr>
            <a:spLocks xmlns:a="http://schemas.openxmlformats.org/drawingml/2006/main" noGrp="1"/>
          </p:cNvSpPr>
          <p:nvPr>
            <p:ph type="sldNum" idx="3"/>
          </p:nvPr>
        </p:nvSpPr>
        <p:spPr>
          <a:xfrm xmlns:a="http://schemas.openxmlformats.org/drawingml/2006/main">
            <a:off x="6552720" y="6356160"/>
            <a:ext cx="213372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6E9111D6-B2D3-4207-B5C4-0B54D66A7387}" type="slidenum">
              <a:rPr sz="1200" b="0" u="none">
                <a:solidFill>
                  <a:srgbClr val="898989"/>
                </a:solidFill>
                <a:latin typeface="Calibri"/>
                <a:ea typeface="Calibri"/>
                <a:cs typeface="Calibri"/>
              </a:rPr>
              <a:t>&lt;number&gt;</a:t>
            </a:fld>
            <a:endParaRPr sz="1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4ec6fd48af054736"/>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75fcd7f61a3b4e46" /><Relationship Type="http://schemas.openxmlformats.org/officeDocument/2006/relationships/notesSlide" Target="/ppt/notesSlides/notesSlide1.xml" Id="R86ae147784004e09"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d06a025596944be9" /><Relationship Type="http://schemas.openxmlformats.org/officeDocument/2006/relationships/image" Target="/ppt/media/image.jpeg" Id="Rd6957b63907245f6" /><Relationship Type="http://schemas.openxmlformats.org/officeDocument/2006/relationships/notesSlide" Target="/ppt/notesSlides/notesSlide10.xml" Id="R5eb09f53f6ec42b7"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365b846954eb4887" /><Relationship Type="http://schemas.openxmlformats.org/officeDocument/2006/relationships/notesSlide" Target="/ppt/notesSlides/notesSlide11.xml" Id="R8d87da7573b34236"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3fcb66dec7f14145" /><Relationship Type="http://schemas.openxmlformats.org/officeDocument/2006/relationships/notesSlide" Target="/ppt/notesSlides/notesSlide12.xml" Id="R7b6455ecec1b4ed5"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474a054681f24cac" /><Relationship Type="http://schemas.openxmlformats.org/officeDocument/2006/relationships/image" Target="/ppt/media/image.emf" Id="R986d474c7d254fb6" /><Relationship Type="http://schemas.openxmlformats.org/officeDocument/2006/relationships/notesSlide" Target="/ppt/notesSlides/notesSlide13.xml" Id="R45c22808cfa545ed"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8dffcabe13164f29" /><Relationship Type="http://schemas.openxmlformats.org/officeDocument/2006/relationships/image" Target="/ppt/media/image2.jpeg" Id="Rece14677924148c2" /><Relationship Type="http://schemas.openxmlformats.org/officeDocument/2006/relationships/notesSlide" Target="/ppt/notesSlides/notesSlide14.xml" Id="Rf231b8eff42644b7"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a4a3b91de9f34097" /><Relationship Type="http://schemas.openxmlformats.org/officeDocument/2006/relationships/notesSlide" Target="/ppt/notesSlides/notesSlide2.xml" Id="R044087ea5f1349af"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e2a0e8c74d3c4b80" /><Relationship Type="http://schemas.openxmlformats.org/officeDocument/2006/relationships/notesSlide" Target="/ppt/notesSlides/notesSlide3.xml" Id="R4ca336dc80584870"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bcd72f47d84f41e6" /><Relationship Type="http://schemas.openxmlformats.org/officeDocument/2006/relationships/notesSlide" Target="/ppt/notesSlides/notesSlide4.xml" Id="Re22e588c9eee4444"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fa0133e465b14bba" /><Relationship Type="http://schemas.openxmlformats.org/officeDocument/2006/relationships/image" Target="/ppt/media/image.png" Id="R1c543c3bffe74e9e" /><Relationship Type="http://schemas.openxmlformats.org/officeDocument/2006/relationships/notesSlide" Target="/ppt/notesSlides/notesSlide5.xml" Id="R0f1dbcdd826c4356"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f3a924746a9949c3" /><Relationship Type="http://schemas.openxmlformats.org/officeDocument/2006/relationships/notesSlide" Target="/ppt/notesSlides/notesSlide6.xml" Id="R53253c9e4ff04705"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516c6b2c814a4316" /><Relationship Type="http://schemas.openxmlformats.org/officeDocument/2006/relationships/image" Target="/ppt/media/image2.png" Id="Rc937fdf137384429" /><Relationship Type="http://schemas.openxmlformats.org/officeDocument/2006/relationships/notesSlide" Target="/ppt/notesSlides/notesSlide7.xml" Id="Rbbdbbfead42841b9"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2faf4878174d4ba5" /><Relationship Type="http://schemas.openxmlformats.org/officeDocument/2006/relationships/notesSlide" Target="/ppt/notesSlides/notesSlide8.xml" Id="Rc5939cba4d844e68"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4624abac794449fa" /><Relationship Type="http://schemas.openxmlformats.org/officeDocument/2006/relationships/notesSlide" Target="/ppt/notesSlides/notesSlide9.xml" Id="R4c161e6b766b4ef5"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7" name="PlaceHolder 1">
            <a:extLst xmlns:a="http://schemas.openxmlformats.org/drawingml/2006/main">
              <a:ext uri="{FF2B5EF4-FFF2-40B4-BE49-F238E27FC236}">
                <a16:creationId xmlns:a16="http://schemas.microsoft.com/office/drawing/2014/main" id="{E7AADD72-726F-4B0A-905E-737EE94D309E}"/>
              </a:ext>
            </a:extLst>
          </p:cNvPr>
          <p:cNvSpPr>
            <a:spLocks xmlns:a="http://schemas.openxmlformats.org/drawingml/2006/main" noGrp="1"/>
          </p:cNvSpPr>
          <p:nvPr>
            <p:ph type="title" idx="0"/>
          </p:nvPr>
        </p:nvSpPr>
        <p:spPr>
          <a:xfrm xmlns:a="http://schemas.openxmlformats.org/drawingml/2006/main">
            <a:off x="722160" y="440640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1" u="none">
                <a:solidFill>
                  <a:srgbClr val="C0584B"/>
                </a:solidFill>
                <a:latin typeface="Calibri"/>
                <a:ea typeface="Calibri"/>
                <a:cs typeface="Calibri"/>
              </a:rPr>
              <a:t>Reshaping North American Fish Faunas</a:t>
            </a:r>
            <a:endParaRPr sz="2800" b="0" u="none">
              <a:solidFill>
                <a:srgbClr val="000000"/>
              </a:solidFill>
              <a:latin typeface="Calibri"/>
              <a:ea typeface="Calibri"/>
              <a:cs typeface="Calibri"/>
            </a:endParaRPr>
          </a:p>
        </p:txBody>
      </p:sp>
      <p:sp>
        <p:nvSpPr>
          <p:cNvPr id="8" name="PlaceHolder 2">
            <a:extLst xmlns:a="http://schemas.openxmlformats.org/drawingml/2006/main">
              <a:ext uri="{FF2B5EF4-FFF2-40B4-BE49-F238E27FC236}">
                <a16:creationId xmlns:a16="http://schemas.microsoft.com/office/drawing/2014/main" id="{DE6B06F2-242B-4127-964D-0C3FF0513A78}"/>
              </a:ext>
            </a:extLst>
          </p:cNvPr>
          <p:cNvSpPr>
            <a:spLocks xmlns:a="http://schemas.openxmlformats.org/drawingml/2006/main" noGrp="1"/>
          </p:cNvSpPr>
          <p:nvPr>
            <p:ph idx="0"/>
          </p:nvPr>
        </p:nvSpPr>
        <p:spPr>
          <a:xfrm xmlns:a="http://schemas.openxmlformats.org/drawingml/2006/main">
            <a:off x="722160" y="2906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l">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7F7F7F"/>
                </a:solidFill>
                <a:latin typeface="Calibri"/>
                <a:ea typeface="Calibri"/>
                <a:cs typeface="Calibri"/>
              </a:rPr>
              <a:t>Three</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712891206"/>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pic>
        <p:nvPicPr>
          <p:cNvPr id="3" name="Figure: Eastern drainage changes"/>
          <p:cNvPicPr>
            <a:picLocks xmlns:a="http://schemas.openxmlformats.org/drawingml/2006/main" noChangeAspect="1"/>
          </p:cNvPicPr>
          <p:nvPr/>
        </p:nvPicPr>
        <p:blipFill>
          <a:blip xmlns:r="http://schemas.openxmlformats.org/officeDocument/2006/relationships" xmlns:a="http://schemas.openxmlformats.org/drawingml/2006/main" r:embed="Rd6957b63907245f6"/>
          <a:stretch xmlns:a="http://schemas.openxmlformats.org/drawingml/2006/main"/>
        </p:blipFill>
        <p:spPr>
          <a:xfrm xmlns:a="http://schemas.openxmlformats.org/drawingml/2006/main">
            <a:off x="2374560" y="171360"/>
            <a:ext cx="4394520" cy="6514920"/>
          </a:xfrm>
          <a:prstGeom xmlns:a="http://schemas.openxmlformats.org/drawingml/2006/main" prst="rect">
            <a:avLst/>
          </a:prstGeom>
          <a:ln xmlns:a="http://schemas.openxmlformats.org/drawingml/2006/main" w="38160">
            <a:noFill/>
          </a:ln>
        </p:spPr>
      </p:pic>
      <p:sp>
        <p:nvSpPr>
          <p:cNvPr id="2" name="Slide title: Eastern drainage changes">
            <a:extLst xmlns:a="http://schemas.openxmlformats.org/drawingml/2006/main">
              <a:ext uri="{FF2B5EF4-FFF2-40B4-BE49-F238E27FC236}">
                <a16:creationId xmlns:a16="http://schemas.microsoft.com/office/drawing/2014/main" id="{1802CACC-626F-47DA-B45B-E2E7961B0338}"/>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Eastern drainage changes</a:t>
            </a:r>
          </a:p>
        </p:txBody>
      </p:sp>
    </p:spTree>
    <p:extLst>
      <p:ext uri="{BB962C8B-B14F-4D97-AF65-F5344CB8AC3E}">
        <p14:creationId xmlns:p14="http://schemas.microsoft.com/office/powerpoint/2010/main" val="530551659"/>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21" name="Slide text 1">
            <a:extLst xmlns:a="http://schemas.openxmlformats.org/drawingml/2006/main">
              <a:ext uri="{FF2B5EF4-FFF2-40B4-BE49-F238E27FC236}">
                <a16:creationId xmlns:a16="http://schemas.microsoft.com/office/drawing/2014/main" id="{EF65D0C4-AAA7-428B-98CD-D3C46E925C24}"/>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20000"/>
              </a:lnSpc>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i="1" u="none">
                <a:solidFill>
                  <a:srgbClr val="595959"/>
                </a:solidFill>
                <a:latin typeface="Calibri"/>
                <a:ea typeface="Calibri"/>
                <a:cs typeface="Calibri"/>
              </a:rPr>
              <a:t>Changes in Drainage Patterns and Stream Connections in Northern and Northwestern North America</a:t>
            </a: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Farther north and west, portions of the Missouri River originally flowed northward into Hudson Bay, and the Bonneville Basin was also likely once part of the Hudson Bay drainage during the late Miocene through connections via the Snake River.</a:t>
            </a: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These past connections are reflected in the current fish faunas; for instance, the Bonneville Basin contains faunal elements from the north and northeast, such as whitefishes, </a:t>
            </a:r>
            <a:r>
              <a:rPr sz="1600" b="0" i="1" u="none">
                <a:solidFill>
                  <a:srgbClr val="595959"/>
                </a:solidFill>
                <a:latin typeface="Calibri"/>
                <a:ea typeface="Calibri"/>
                <a:cs typeface="Calibri"/>
              </a:rPr>
              <a:t>Prosopium </a:t>
            </a:r>
            <a:r>
              <a:rPr sz="1600" b="0" u="none">
                <a:solidFill>
                  <a:srgbClr val="595959"/>
                </a:solidFill>
                <a:latin typeface="Calibri"/>
                <a:ea typeface="Calibri"/>
                <a:cs typeface="Calibri"/>
              </a:rPr>
              <a:t>spp.; suckers,</a:t>
            </a:r>
            <a:r>
              <a:rPr sz="1600" b="0" i="1" u="none">
                <a:solidFill>
                  <a:srgbClr val="595959"/>
                </a:solidFill>
                <a:latin typeface="Calibri"/>
                <a:ea typeface="Calibri"/>
                <a:cs typeface="Calibri"/>
              </a:rPr>
              <a:t> Catostomus</a:t>
            </a:r>
            <a:r>
              <a:rPr sz="1600" b="0" u="none">
                <a:solidFill>
                  <a:srgbClr val="595959"/>
                </a:solidFill>
                <a:latin typeface="Calibri"/>
                <a:ea typeface="Calibri"/>
                <a:cs typeface="Calibri"/>
              </a:rPr>
              <a:t> spp.; and the minnows </a:t>
            </a:r>
            <a:r>
              <a:rPr sz="1600" b="0" i="1" u="none">
                <a:solidFill>
                  <a:srgbClr val="595959"/>
                </a:solidFill>
                <a:latin typeface="Calibri"/>
                <a:ea typeface="Calibri"/>
                <a:cs typeface="Calibri"/>
              </a:rPr>
              <a:t>Richardsonius </a:t>
            </a:r>
            <a:r>
              <a:rPr sz="1600" b="0" u="none">
                <a:solidFill>
                  <a:srgbClr val="595959"/>
                </a:solidFill>
                <a:latin typeface="Calibri"/>
                <a:ea typeface="Calibri"/>
                <a:cs typeface="Calibri"/>
              </a:rPr>
              <a:t>and </a:t>
            </a:r>
            <a:r>
              <a:rPr sz="1600" b="0" i="1" u="none">
                <a:solidFill>
                  <a:srgbClr val="595959"/>
                </a:solidFill>
                <a:latin typeface="Calibri"/>
                <a:ea typeface="Calibri"/>
                <a:cs typeface="Calibri"/>
              </a:rPr>
              <a:t>Rhinichthys.</a:t>
            </a:r>
            <a:endParaRPr sz="1600" b="0" u="none">
              <a:solidFill>
                <a:srgbClr val="000000"/>
              </a:solidFill>
              <a:latin typeface="Calibri"/>
              <a:ea typeface="Calibri"/>
              <a:cs typeface="Calibri"/>
            </a:endParaRPr>
          </a:p>
          <a:p xmlns:a="http://schemas.openxmlformats.org/drawingml/2006/main">
            <a:pPr>
              <a:lnSpc>
                <a:spcPct val="120000"/>
              </a:lnSpc>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i="1" u="none">
                <a:solidFill>
                  <a:srgbClr val="595959"/>
                </a:solidFill>
                <a:latin typeface="Calibri"/>
                <a:ea typeface="Calibri"/>
                <a:cs typeface="Calibri"/>
              </a:rPr>
              <a:t>Southward Displacement</a:t>
            </a: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Beyond the area of direct glacial impact, cooling associated with the Pleistocene resulted in a general southward displacement of terrestrial plants and animals.</a:t>
            </a:r>
            <a:endParaRPr sz="1600" b="0" u="none">
              <a:solidFill>
                <a:srgbClr val="000000"/>
              </a:solidFill>
              <a:latin typeface="Calibri"/>
              <a:ea typeface="Calibri"/>
              <a:cs typeface="Calibri"/>
            </a:endParaRPr>
          </a:p>
          <a:p xmlns:a="http://schemas.openxmlformats.org/drawingml/2006/main">
            <a:pPr marL="39996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river systems that were oriented in a primarily north–south direction, such as the Mississippi River, fishes also responded to glacial advances and dropping temperatures by a general southward displacement. </a:t>
            </a:r>
            <a:endParaRPr sz="16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22" name="Slide title: Changes in Drainage Patterns and Stream Connections in Northern and Northwest...">
            <a:extLst xmlns:a="http://schemas.openxmlformats.org/drawingml/2006/main">
              <a:ext uri="{FF2B5EF4-FFF2-40B4-BE49-F238E27FC236}">
                <a16:creationId xmlns:a16="http://schemas.microsoft.com/office/drawing/2014/main" id="{B5AC7C60-E6E5-4051-BF96-49576ED07CDB}"/>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Changes in Drainage Patterns and Stream Connections in Northern and Northwest...</a:t>
            </a:r>
          </a:p>
        </p:txBody>
      </p:sp>
    </p:spTree>
    <p:extLst>
      <p:ext uri="{BB962C8B-B14F-4D97-AF65-F5344CB8AC3E}">
        <p14:creationId xmlns:p14="http://schemas.microsoft.com/office/powerpoint/2010/main" val="127571230"/>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22" name="PlaceHolder 1">
            <a:extLst xmlns:a="http://schemas.openxmlformats.org/drawingml/2006/main">
              <a:ext uri="{FF2B5EF4-FFF2-40B4-BE49-F238E27FC236}">
                <a16:creationId xmlns:a16="http://schemas.microsoft.com/office/drawing/2014/main" id="{74151F8B-3247-424F-A764-9E914C6579A3}"/>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C0584B"/>
                </a:solidFill>
                <a:latin typeface="Calibri"/>
                <a:ea typeface="Calibri"/>
                <a:cs typeface="Calibri"/>
              </a:rPr>
              <a:t>After the Ice</a:t>
            </a:r>
            <a:endParaRPr sz="3200" b="0" u="none">
              <a:solidFill>
                <a:srgbClr val="000000"/>
              </a:solidFill>
              <a:latin typeface="Calibri"/>
              <a:ea typeface="Calibri"/>
              <a:cs typeface="Calibri"/>
            </a:endParaRPr>
          </a:p>
        </p:txBody>
      </p:sp>
      <p:sp>
        <p:nvSpPr>
          <p:cNvPr id="23" name="Slide text 2">
            <a:extLst xmlns:a="http://schemas.openxmlformats.org/drawingml/2006/main">
              <a:ext uri="{FF2B5EF4-FFF2-40B4-BE49-F238E27FC236}">
                <a16:creationId xmlns:a16="http://schemas.microsoft.com/office/drawing/2014/main" id="{27BEA941-7910-4CE9-8BA0-8BABE5FEDB5F}"/>
              </a:ext>
            </a:extLst>
          </p:cNvPr>
          <p:cNvSpPr>
            <a:spLocks xmlns:a="http://schemas.openxmlformats.org/drawingml/2006/main" noGrp="1"/>
          </p:cNvSpPr>
          <p:nvPr/>
        </p:nvSpPr>
        <p:spPr>
          <a:xfrm xmlns:a="http://schemas.openxmlformats.org/drawingml/2006/main">
            <a:off x="457200" y="992160"/>
            <a:ext cx="8229600" cy="5551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Fishes that survived glacial advances did so in areas that remained ice free—glacial refugia—and then, as the ice retreated, they spread out to colonize the newly available habitats.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There were at least five major glacial refugia (in the Arctic as well as south of major glacial advances) as well as various minor refugia.</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In central North America, the majority of reintroductions to once-glaciated areas occurred via the Mississippi Refugium, contributing species to north-central Canada, the Hudson Bay drainage, and the Arctic Archipelago.</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In western North America, four refugia (Beringia, Cascadia [Pacific], Mississippi, and Missouri) contributed most to the formation of the northwestern Canada and Alaskan fish assemblages. </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Examples suggest that fish assemblages in formerly glaciated regions experienced a step-like increase in potential colonizers over time as passage from the various refugia became possible; additionally, regional faunas were established by colonizers from potentially a number of different refugia and thus have experienced different evolutionary histories and faunal associates.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impact of postglacial dispersal is also illustrated by fishes occupying the Chehalis River valley, a small coastal drainage in western Washington that provided a refugium for lowland fishes of Puget Sound drainages and the Olympic Peninsula.</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Whether assemblages tended to move as a group or as individuals is unknown, although recolonization likely occurred in waves of immigrants as passageways from various refugia became free of ice.</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Recolonization is a gradual process and is still ongoing, so formation of northern fish assemblages may be even more recent than within the last 10,000–12,000 years.</a:t>
            </a:r>
            <a:endParaRPr sz="15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8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p:txBody>
      </p:sp>
    </p:spTree>
    <p:extLst>
      <p:ext uri="{BB962C8B-B14F-4D97-AF65-F5344CB8AC3E}">
        <p14:creationId xmlns:p14="http://schemas.microsoft.com/office/powerpoint/2010/main" val="71110712"/>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pic>
        <p:nvPicPr>
          <p:cNvPr id="3" name="Figure: Postglacial dispersal routes"/>
          <p:cNvPicPr>
            <a:picLocks xmlns:a="http://schemas.openxmlformats.org/drawingml/2006/main" noChangeAspect="1"/>
          </p:cNvPicPr>
          <p:nvPr/>
        </p:nvPicPr>
        <p:blipFill>
          <a:blip xmlns:r="http://schemas.openxmlformats.org/officeDocument/2006/relationships" xmlns:a="http://schemas.openxmlformats.org/drawingml/2006/main" r:embed="R986d474c7d254fb6"/>
          <a:stretch xmlns:a="http://schemas.openxmlformats.org/drawingml/2006/main"/>
        </p:blipFill>
        <p:spPr>
          <a:xfrm xmlns:a="http://schemas.openxmlformats.org/drawingml/2006/main">
            <a:off x="1153800" y="228600"/>
            <a:ext cx="6836040" cy="6400800"/>
          </a:xfrm>
          <a:prstGeom xmlns:a="http://schemas.openxmlformats.org/drawingml/2006/main" prst="rect">
            <a:avLst/>
          </a:prstGeom>
          <a:ln xmlns:a="http://schemas.openxmlformats.org/drawingml/2006/main" w="38160">
            <a:noFill/>
          </a:ln>
        </p:spPr>
      </p:pic>
      <p:sp>
        <p:nvSpPr>
          <p:cNvPr id="2" name="Slide title: Postglacial dispersal routes">
            <a:extLst xmlns:a="http://schemas.openxmlformats.org/drawingml/2006/main">
              <a:ext uri="{FF2B5EF4-FFF2-40B4-BE49-F238E27FC236}">
                <a16:creationId xmlns:a16="http://schemas.microsoft.com/office/drawing/2014/main" id="{C281F1F8-21DD-4763-B5D9-FD634DF594B1}"/>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Postglacial dispersal routes</a:t>
            </a:r>
          </a:p>
        </p:txBody>
      </p:sp>
    </p:spTree>
    <p:extLst>
      <p:ext uri="{BB962C8B-B14F-4D97-AF65-F5344CB8AC3E}">
        <p14:creationId xmlns:p14="http://schemas.microsoft.com/office/powerpoint/2010/main" val="1858197977"/>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pic>
        <p:nvPicPr>
          <p:cNvPr id="3" name="Figure: Chehalis River glacial refugium"/>
          <p:cNvPicPr>
            <a:picLocks xmlns:a="http://schemas.openxmlformats.org/drawingml/2006/main" noChangeAspect="1"/>
          </p:cNvPicPr>
          <p:nvPr/>
        </p:nvPicPr>
        <p:blipFill>
          <a:blip xmlns:r="http://schemas.openxmlformats.org/officeDocument/2006/relationships" xmlns:a="http://schemas.openxmlformats.org/drawingml/2006/main" r:embed="Rece14677924148c2"/>
          <a:stretch xmlns:a="http://schemas.openxmlformats.org/drawingml/2006/main"/>
        </p:blipFill>
        <p:spPr>
          <a:xfrm xmlns:a="http://schemas.openxmlformats.org/drawingml/2006/main">
            <a:off x="1495080" y="228600"/>
            <a:ext cx="6153480" cy="6400800"/>
          </a:xfrm>
          <a:prstGeom xmlns:a="http://schemas.openxmlformats.org/drawingml/2006/main" prst="rect">
            <a:avLst/>
          </a:prstGeom>
          <a:ln xmlns:a="http://schemas.openxmlformats.org/drawingml/2006/main" w="38160">
            <a:noFill/>
          </a:ln>
        </p:spPr>
      </p:pic>
      <p:sp>
        <p:nvSpPr>
          <p:cNvPr id="2" name="Slide title: Chehalis River glacial refugium">
            <a:extLst xmlns:a="http://schemas.openxmlformats.org/drawingml/2006/main">
              <a:ext uri="{FF2B5EF4-FFF2-40B4-BE49-F238E27FC236}">
                <a16:creationId xmlns:a16="http://schemas.microsoft.com/office/drawing/2014/main" id="{0DAB3FCE-E269-4CDE-AFB0-49C322081710}"/>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Chehalis River glacial refugium</a:t>
            </a:r>
          </a:p>
        </p:txBody>
      </p:sp>
    </p:spTree>
    <p:extLst>
      <p:ext uri="{BB962C8B-B14F-4D97-AF65-F5344CB8AC3E}">
        <p14:creationId xmlns:p14="http://schemas.microsoft.com/office/powerpoint/2010/main" val="1793646847"/>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9" name="PlaceHolder 1">
            <a:extLst xmlns:a="http://schemas.openxmlformats.org/drawingml/2006/main">
              <a:ext uri="{FF2B5EF4-FFF2-40B4-BE49-F238E27FC236}">
                <a16:creationId xmlns:a16="http://schemas.microsoft.com/office/drawing/2014/main" id="{63837F49-4CB6-4B02-901C-D5B5E0B9700A}"/>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C0584B"/>
                </a:solidFill>
                <a:latin typeface="Calibri"/>
                <a:ea typeface="Calibri"/>
                <a:cs typeface="Calibri"/>
              </a:rPr>
              <a:t>Tertiary and Quaternary Events</a:t>
            </a:r>
            <a:endParaRPr sz="3200" b="0" u="none">
              <a:solidFill>
                <a:srgbClr val="000000"/>
              </a:solidFill>
              <a:latin typeface="Calibri"/>
              <a:ea typeface="Calibri"/>
              <a:cs typeface="Calibri"/>
            </a:endParaRPr>
          </a:p>
        </p:txBody>
      </p:sp>
      <p:sp>
        <p:nvSpPr>
          <p:cNvPr id="10" name="Slide text 2">
            <a:extLst xmlns:a="http://schemas.openxmlformats.org/drawingml/2006/main">
              <a:ext uri="{FF2B5EF4-FFF2-40B4-BE49-F238E27FC236}">
                <a16:creationId xmlns:a16="http://schemas.microsoft.com/office/drawing/2014/main" id="{1BF2D019-FBB7-47EE-8458-5FBF39C97846}"/>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North American fish assemblages have been shaped by large-scale geologic and climatic events, with some fish lineages, such as lampreys, having experienced events as far back as the late Paleozoic.</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Fish assemblages, like other biotic assemblages, have undergone a continual cycle of breakup and rearrangement over geological time.</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This section focuses on events occurring during the Cenozoic, particularly the late Tertiary and early Quaternary periods, while still recognizing that many of the long-term climatic and geological impacts are part of continual processes shaping our planet.</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1559800722"/>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1" name="PlaceHolder 1">
            <a:extLst xmlns:a="http://schemas.openxmlformats.org/drawingml/2006/main">
              <a:ext uri="{FF2B5EF4-FFF2-40B4-BE49-F238E27FC236}">
                <a16:creationId xmlns:a16="http://schemas.microsoft.com/office/drawing/2014/main" id="{8DFD8D91-9D36-4596-A1C6-F3CC4F6A267E}"/>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Examples from Western North America</a:t>
            </a:r>
            <a:endParaRPr sz="2800" b="0" u="none">
              <a:solidFill>
                <a:srgbClr val="000000"/>
              </a:solidFill>
              <a:latin typeface="Calibri"/>
              <a:ea typeface="Calibri"/>
              <a:cs typeface="Calibri"/>
            </a:endParaRPr>
          </a:p>
        </p:txBody>
      </p:sp>
      <p:sp>
        <p:nvSpPr>
          <p:cNvPr id="12" name="Slide text 2">
            <a:extLst xmlns:a="http://schemas.openxmlformats.org/drawingml/2006/main">
              <a:ext uri="{FF2B5EF4-FFF2-40B4-BE49-F238E27FC236}">
                <a16:creationId xmlns:a16="http://schemas.microsoft.com/office/drawing/2014/main" id="{942730EA-3E24-4B16-93B9-E239981430F0}"/>
              </a:ext>
            </a:extLst>
          </p:cNvPr>
          <p:cNvSpPr>
            <a:spLocks xmlns:a="http://schemas.openxmlformats.org/drawingml/2006/main" noGrp="1"/>
          </p:cNvSpPr>
          <p:nvPr/>
        </p:nvSpPr>
        <p:spPr>
          <a:xfrm xmlns:a="http://schemas.openxmlformats.org/drawingml/2006/main">
            <a:off x="457200" y="1069920"/>
            <a:ext cx="8229600" cy="52689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Much of the extreme western margin of present-day North America is a collage of crustal fragments that have been tacked on to the North American Craton in a complex series of events extending from the Paleozoic through the Miocene—a process termed the accretion of allochthonous terranes.</a:t>
            </a: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Middle to late Tertiary changes in landform and climate were extensive throughout North America, but were particularly so in the West, where subduction of the Pacific Plate resulted in orogeny (mountain building), including the formation of the Cascade and Sierra Nevada regions, as well as periods of intense volcanism; these processes are recent enough to have impacted the flora and fauna of western North America.</a:t>
            </a: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The composition and distribution of Western fish assemblages have also been shaped by a general climatic trend toward increasing aridity, resulting in the drying of large lakes and shrinking or loss of streams present during the Miocene and Pliocene, and by aperiodic severe droughts lasting decades or even hundreds of years.</a:t>
            </a: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As a result of these climatic events, western fishes have suffered higher extinction rates than eastern fishes, and many western species are relics of groups that were once more speciose but have lost species through extinction over the past 1–3 million years.</a:t>
            </a:r>
            <a:endParaRPr sz="17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lnSpc>
                <a:spcPct val="8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p:txBody>
      </p:sp>
    </p:spTree>
    <p:extLst>
      <p:ext uri="{BB962C8B-B14F-4D97-AF65-F5344CB8AC3E}">
        <p14:creationId xmlns:p14="http://schemas.microsoft.com/office/powerpoint/2010/main" val="281864652"/>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13" name="Slide text 1">
            <a:extLst xmlns:a="http://schemas.openxmlformats.org/drawingml/2006/main">
              <a:ext uri="{FF2B5EF4-FFF2-40B4-BE49-F238E27FC236}">
                <a16:creationId xmlns:a16="http://schemas.microsoft.com/office/drawing/2014/main" id="{E658B2C0-C94D-455F-993A-CE2ED4C66DAE}"/>
              </a:ext>
            </a:extLst>
          </p:cNvPr>
          <p:cNvSpPr>
            <a:spLocks xmlns:a="http://schemas.openxmlformats.org/drawingml/2006/main" noGrp="1"/>
          </p:cNvSpPr>
          <p:nvPr/>
        </p:nvSpPr>
        <p:spPr>
          <a:xfrm xmlns:a="http://schemas.openxmlformats.org/drawingml/2006/main">
            <a:off x="457200" y="274320"/>
            <a:ext cx="8229600" cy="6245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spcBef>
                <a:spcPts val="374"/>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i="1" u="none">
                <a:solidFill>
                  <a:srgbClr val="595959"/>
                </a:solidFill>
                <a:latin typeface="Calibri"/>
                <a:ea typeface="Calibri"/>
                <a:cs typeface="Calibri"/>
              </a:rPr>
              <a:t>Colorado Plateau</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Colorado Plateau was uplifted in two phases, with the second phase taking place only within the last 5 million years.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Because it is drained by the Colorado River, elevation changes (such as the uplift of the Wasatch front and subsequent drop of the Great Basin) have had major impacts on the directions of flow and drainage connectivity.</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Origins of the upper Colorado River fish fauna (including watersheds of the Green and Colorado rivers) are ancient, likely having begun in the Oligocene, and the upper and lower Colorado River systems were joined perhaps 10.6 to 3.3 mya.</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origins of the dominant components of the mainstem Colorado fish assemblage (Colorado Pikeminnow, </a:t>
            </a:r>
            <a:r>
              <a:rPr sz="1500" b="0" i="1" u="none">
                <a:solidFill>
                  <a:srgbClr val="595959"/>
                </a:solidFill>
                <a:latin typeface="Calibri"/>
                <a:ea typeface="Calibri"/>
                <a:cs typeface="Calibri"/>
              </a:rPr>
              <a:t>Ptchocheilus lucius;</a:t>
            </a:r>
            <a:r>
              <a:rPr sz="1500" b="0" u="none">
                <a:solidFill>
                  <a:srgbClr val="595959"/>
                </a:solidFill>
                <a:latin typeface="Calibri"/>
                <a:ea typeface="Calibri"/>
                <a:cs typeface="Calibri"/>
              </a:rPr>
              <a:t> Humpback Chub, </a:t>
            </a:r>
            <a:r>
              <a:rPr sz="1500" b="0" i="1" u="none">
                <a:solidFill>
                  <a:srgbClr val="595959"/>
                </a:solidFill>
                <a:latin typeface="Calibri"/>
                <a:ea typeface="Calibri"/>
                <a:cs typeface="Calibri"/>
              </a:rPr>
              <a:t>Gila cypha;</a:t>
            </a:r>
            <a:r>
              <a:rPr sz="1500" b="0" u="none">
                <a:solidFill>
                  <a:srgbClr val="595959"/>
                </a:solidFill>
                <a:latin typeface="Calibri"/>
                <a:ea typeface="Calibri"/>
                <a:cs typeface="Calibri"/>
              </a:rPr>
              <a:t> Roundtail Chub, </a:t>
            </a:r>
            <a:r>
              <a:rPr sz="1500" b="0" i="1" u="none">
                <a:solidFill>
                  <a:srgbClr val="595959"/>
                </a:solidFill>
                <a:latin typeface="Calibri"/>
                <a:ea typeface="Calibri"/>
                <a:cs typeface="Calibri"/>
              </a:rPr>
              <a:t>G. robusta;</a:t>
            </a:r>
            <a:r>
              <a:rPr sz="1500" b="0" u="none">
                <a:solidFill>
                  <a:srgbClr val="595959"/>
                </a:solidFill>
                <a:latin typeface="Calibri"/>
                <a:ea typeface="Calibri"/>
                <a:cs typeface="Calibri"/>
              </a:rPr>
              <a:t> Bonytail Chub, </a:t>
            </a:r>
            <a:r>
              <a:rPr sz="1500" b="0" i="1" u="none">
                <a:solidFill>
                  <a:srgbClr val="595959"/>
                </a:solidFill>
                <a:latin typeface="Calibri"/>
                <a:ea typeface="Calibri"/>
                <a:cs typeface="Calibri"/>
              </a:rPr>
              <a:t>G. elegans; </a:t>
            </a:r>
            <a:r>
              <a:rPr sz="1500" b="0" u="none">
                <a:solidFill>
                  <a:srgbClr val="595959"/>
                </a:solidFill>
                <a:latin typeface="Calibri"/>
                <a:ea typeface="Calibri"/>
                <a:cs typeface="Calibri"/>
              </a:rPr>
              <a:t>Speckled Dave,</a:t>
            </a:r>
            <a:r>
              <a:rPr sz="1500" b="0" i="1" u="none">
                <a:solidFill>
                  <a:srgbClr val="595959"/>
                </a:solidFill>
                <a:latin typeface="Calibri"/>
                <a:ea typeface="Calibri"/>
                <a:cs typeface="Calibri"/>
              </a:rPr>
              <a:t> Thinichthys osculus;</a:t>
            </a:r>
            <a:r>
              <a:rPr sz="1500" b="0" u="none">
                <a:solidFill>
                  <a:srgbClr val="595959"/>
                </a:solidFill>
                <a:latin typeface="Calibri"/>
                <a:ea typeface="Calibri"/>
                <a:cs typeface="Calibri"/>
              </a:rPr>
              <a:t> Razorback Sucker, </a:t>
            </a:r>
            <a:r>
              <a:rPr sz="1500" b="0" i="1" u="none">
                <a:solidFill>
                  <a:srgbClr val="595959"/>
                </a:solidFill>
                <a:latin typeface="Calibri"/>
                <a:ea typeface="Calibri"/>
                <a:cs typeface="Calibri"/>
              </a:rPr>
              <a:t>Xyrauchen texanus;</a:t>
            </a:r>
            <a:r>
              <a:rPr sz="1500" b="0" u="none">
                <a:solidFill>
                  <a:srgbClr val="595959"/>
                </a:solidFill>
                <a:latin typeface="Calibri"/>
                <a:ea typeface="Calibri"/>
                <a:cs typeface="Calibri"/>
              </a:rPr>
              <a:t> Bluehead Sucker, </a:t>
            </a:r>
            <a:r>
              <a:rPr sz="1500" b="0" i="1" u="none">
                <a:solidFill>
                  <a:srgbClr val="595959"/>
                </a:solidFill>
                <a:latin typeface="Calibri"/>
                <a:ea typeface="Calibri"/>
                <a:cs typeface="Calibri"/>
              </a:rPr>
              <a:t>Catostomus discobolus;</a:t>
            </a:r>
            <a:r>
              <a:rPr sz="1500" b="0" u="none">
                <a:solidFill>
                  <a:srgbClr val="595959"/>
                </a:solidFill>
                <a:latin typeface="Calibri"/>
                <a:ea typeface="Calibri"/>
                <a:cs typeface="Calibri"/>
              </a:rPr>
              <a:t> and Flannelmouth Sucker,</a:t>
            </a:r>
            <a:r>
              <a:rPr sz="1500" b="0" i="1" u="none">
                <a:solidFill>
                  <a:srgbClr val="595959"/>
                </a:solidFill>
                <a:latin typeface="Calibri"/>
                <a:ea typeface="Calibri"/>
                <a:cs typeface="Calibri"/>
              </a:rPr>
              <a:t> C. latipinnis</a:t>
            </a:r>
            <a:r>
              <a:rPr sz="1500" b="0" u="none">
                <a:solidFill>
                  <a:srgbClr val="595959"/>
                </a:solidFill>
                <a:latin typeface="Calibri"/>
                <a:ea typeface="Calibri"/>
                <a:cs typeface="Calibri"/>
              </a:rPr>
              <a:t>) can be traced to these various geological events.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Most of the species have their closest relationships with populations in the north and west, but some also show relationships to the south.</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available evidence indicates that the Colorado River fish fauna is ancient and many of the changes in species composition predate Pleistocene events.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Faunal assembly of the main-channel Colorado River fish fauna likely occurred as a series of additions, separated in space and time, so that the modern fauna is a composite of species of different evolutionary origins and ages.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However, it is also important to recognize that the post-Pleistocene history of the region is again characterized by physical changes with a pattern not of continuous warming and drying but one of high variability, including periodic severe droughts.</a:t>
            </a:r>
            <a:endParaRPr sz="15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8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14" name="Slide title: Colorado Plateau">
            <a:extLst xmlns:a="http://schemas.openxmlformats.org/drawingml/2006/main">
              <a:ext uri="{FF2B5EF4-FFF2-40B4-BE49-F238E27FC236}">
                <a16:creationId xmlns:a16="http://schemas.microsoft.com/office/drawing/2014/main" id="{D8235DF0-0F02-4934-98FC-F8EE7F2675EF}"/>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Colorado Plateau</a:t>
            </a:r>
          </a:p>
        </p:txBody>
      </p:sp>
    </p:spTree>
    <p:extLst>
      <p:ext uri="{BB962C8B-B14F-4D97-AF65-F5344CB8AC3E}">
        <p14:creationId xmlns:p14="http://schemas.microsoft.com/office/powerpoint/2010/main" val="936521975"/>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pic>
        <p:nvPicPr>
          <p:cNvPr id="3" name="Figure: Colorado Plateau drainage history"/>
          <p:cNvPicPr>
            <a:picLocks xmlns:a="http://schemas.openxmlformats.org/drawingml/2006/main" noChangeAspect="1"/>
          </p:cNvPicPr>
          <p:nvPr/>
        </p:nvPicPr>
        <p:blipFill>
          <a:blip xmlns:r="http://schemas.openxmlformats.org/officeDocument/2006/relationships" xmlns:a="http://schemas.openxmlformats.org/drawingml/2006/main" r:embed="R1c543c3bffe74e9e"/>
          <a:stretch xmlns:a="http://schemas.openxmlformats.org/drawingml/2006/main"/>
        </p:blipFill>
        <p:spPr>
          <a:xfrm xmlns:a="http://schemas.openxmlformats.org/drawingml/2006/main">
            <a:off x="2374560" y="164880"/>
            <a:ext cx="4394520" cy="6515280"/>
          </a:xfrm>
          <a:prstGeom xmlns:a="http://schemas.openxmlformats.org/drawingml/2006/main" prst="rect">
            <a:avLst/>
          </a:prstGeom>
          <a:ln xmlns:a="http://schemas.openxmlformats.org/drawingml/2006/main" w="38160">
            <a:noFill/>
          </a:ln>
        </p:spPr>
      </p:pic>
      <p:sp>
        <p:nvSpPr>
          <p:cNvPr id="2" name="Slide title: Colorado Plateau drainage history">
            <a:extLst xmlns:a="http://schemas.openxmlformats.org/drawingml/2006/main">
              <a:ext uri="{FF2B5EF4-FFF2-40B4-BE49-F238E27FC236}">
                <a16:creationId xmlns:a16="http://schemas.microsoft.com/office/drawing/2014/main" id="{25F6606D-8339-48E8-8A78-A874C7372ACB}"/>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Colorado Plateau drainage history</a:t>
            </a:r>
          </a:p>
        </p:txBody>
      </p:sp>
    </p:spTree>
    <p:extLst>
      <p:ext uri="{BB962C8B-B14F-4D97-AF65-F5344CB8AC3E}">
        <p14:creationId xmlns:p14="http://schemas.microsoft.com/office/powerpoint/2010/main" val="807334957"/>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15" name="Slide text 1">
            <a:extLst xmlns:a="http://schemas.openxmlformats.org/drawingml/2006/main">
              <a:ext uri="{FF2B5EF4-FFF2-40B4-BE49-F238E27FC236}">
                <a16:creationId xmlns:a16="http://schemas.microsoft.com/office/drawing/2014/main" id="{1C773F45-DC5E-483C-828C-24C3A9585B6D}"/>
              </a:ext>
            </a:extLst>
          </p:cNvPr>
          <p:cNvSpPr>
            <a:spLocks xmlns:a="http://schemas.openxmlformats.org/drawingml/2006/main" noGrp="1"/>
          </p:cNvSpPr>
          <p:nvPr/>
        </p:nvSpPr>
        <p:spPr>
          <a:xfrm xmlns:a="http://schemas.openxmlformats.org/drawingml/2006/main">
            <a:off x="457200" y="274320"/>
            <a:ext cx="8229600" cy="6282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10000"/>
              </a:lnSpc>
              <a:spcBef>
                <a:spcPts val="374"/>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i="1" u="none">
                <a:solidFill>
                  <a:srgbClr val="595959"/>
                </a:solidFill>
                <a:latin typeface="Calibri"/>
                <a:ea typeface="Calibri"/>
                <a:cs typeface="Calibri"/>
              </a:rPr>
              <a:t>Great Basin</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Great Basin comprises a large area of complex geology located northwest of the Colorado Plateau and including large areas of Nevada and Utah and parts of southeastern Oregon, southern Idaho, southwestern Wyoming, eastern California, and northern Mexico.</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It makes up almost 20% of the United States and constitutes the largest inland drainage in North America; it includes more than 150 smaller drainage basins and two large sub-basins (the Bonneville Basin and Lahontan Basin).</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Most of the topography was formed in the last 20 million years, and many of the genera of fishes have occupied the area since the Pliocene (~5 mya) and some since the Miocene.</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fish fauna includes at least 102 species and subspecies in 15 genera of generally small-bodied forms, but the unique feature is the high level of endemism—at least 66% of the fish species are endemic to the Great Basin, most to specific drainages within the region.</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Repeated periods of high rainfall and changes in drainages due to volcanism resulted in a series of lakes, many quite large, in the Great Basin and created a very different environment compared to the modern-day desert; the Pleistocene Lake Bonneville is survived by the modern-day Great Salt Lake and two smaller freshwater lakes.</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large lakes and interconnecting streams allowed aquatic organisms to colonize many of the lake basins, but the subsequent increasing aridity isolated the faunas, contributing to the high level of endemism and also to frequent loss of species through extinction; human competition for the limited water in the now arid region has also impacted the rate of extinction.</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Since the Pleistocene, the Great Basin fish fauna has been progressively diminished and fragmented as aquatic habitats have dried and fish have been isolated in small springs, spring runs, and the remaining lakes and streams.</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lnSpc>
                <a:spcPct val="11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9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16" name="Slide title: Great Basin">
            <a:extLst xmlns:a="http://schemas.openxmlformats.org/drawingml/2006/main">
              <a:ext uri="{FF2B5EF4-FFF2-40B4-BE49-F238E27FC236}">
                <a16:creationId xmlns:a16="http://schemas.microsoft.com/office/drawing/2014/main" id="{03A1C8FF-9053-4DAF-867E-33F9A8C0E96D}"/>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Great Basin</a:t>
            </a:r>
          </a:p>
        </p:txBody>
      </p:sp>
    </p:spTree>
    <p:extLst>
      <p:ext uri="{BB962C8B-B14F-4D97-AF65-F5344CB8AC3E}">
        <p14:creationId xmlns:p14="http://schemas.microsoft.com/office/powerpoint/2010/main" val="963370876"/>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pic>
        <p:nvPicPr>
          <p:cNvPr id="3" name="Figure: Great Basin hydrography"/>
          <p:cNvPicPr>
            <a:picLocks xmlns:a="http://schemas.openxmlformats.org/drawingml/2006/main" noChangeAspect="1"/>
          </p:cNvPicPr>
          <p:nvPr/>
        </p:nvPicPr>
        <p:blipFill>
          <a:blip xmlns:r="http://schemas.openxmlformats.org/officeDocument/2006/relationships" xmlns:a="http://schemas.openxmlformats.org/drawingml/2006/main" r:embed="Rc937fdf137384429"/>
          <a:stretch xmlns:a="http://schemas.openxmlformats.org/drawingml/2006/main"/>
        </p:blipFill>
        <p:spPr>
          <a:xfrm xmlns:a="http://schemas.openxmlformats.org/drawingml/2006/main">
            <a:off x="576000" y="228600"/>
            <a:ext cx="7991640" cy="6400800"/>
          </a:xfrm>
          <a:prstGeom xmlns:a="http://schemas.openxmlformats.org/drawingml/2006/main" prst="rect">
            <a:avLst/>
          </a:prstGeom>
          <a:ln xmlns:a="http://schemas.openxmlformats.org/drawingml/2006/main" w="38160">
            <a:noFill/>
          </a:ln>
        </p:spPr>
      </p:pic>
      <p:sp>
        <p:nvSpPr>
          <p:cNvPr id="2" name="Slide title: Great Basin hydrography">
            <a:extLst xmlns:a="http://schemas.openxmlformats.org/drawingml/2006/main">
              <a:ext uri="{FF2B5EF4-FFF2-40B4-BE49-F238E27FC236}">
                <a16:creationId xmlns:a16="http://schemas.microsoft.com/office/drawing/2014/main" id="{2C36E91A-FC30-4AEE-9EE5-D576928C842E}"/>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Great Basin hydrography</a:t>
            </a:r>
          </a:p>
        </p:txBody>
      </p:sp>
    </p:spTree>
    <p:extLst>
      <p:ext uri="{BB962C8B-B14F-4D97-AF65-F5344CB8AC3E}">
        <p14:creationId xmlns:p14="http://schemas.microsoft.com/office/powerpoint/2010/main" val="295504689"/>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17" name="PlaceHolder 1">
            <a:extLst xmlns:a="http://schemas.openxmlformats.org/drawingml/2006/main">
              <a:ext uri="{FF2B5EF4-FFF2-40B4-BE49-F238E27FC236}">
                <a16:creationId xmlns:a16="http://schemas.microsoft.com/office/drawing/2014/main" id="{F24EDFAD-0F66-4134-B023-327BBE5229C8}"/>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Examples from Northern and Eastern North America</a:t>
            </a:r>
            <a:endParaRPr sz="2800" b="0" u="none">
              <a:solidFill>
                <a:srgbClr val="000000"/>
              </a:solidFill>
              <a:latin typeface="Calibri"/>
              <a:ea typeface="Calibri"/>
              <a:cs typeface="Calibri"/>
            </a:endParaRPr>
          </a:p>
        </p:txBody>
      </p:sp>
      <p:sp>
        <p:nvSpPr>
          <p:cNvPr id="18" name="Slide text 2">
            <a:extLst xmlns:a="http://schemas.openxmlformats.org/drawingml/2006/main">
              <a:ext uri="{FF2B5EF4-FFF2-40B4-BE49-F238E27FC236}">
                <a16:creationId xmlns:a16="http://schemas.microsoft.com/office/drawing/2014/main" id="{30EA39E9-82B7-4DA2-A1B9-3F2B38C66EB7}"/>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Late Tertiary (Miocene and Pliocene) and early Quaternary geologic and climatic events also affected fish assemblages in northern, central, and eastern North America.</a:t>
            </a:r>
            <a:endParaRPr sz="1700" b="0" u="none">
              <a:solidFill>
                <a:srgbClr val="000000"/>
              </a:solidFill>
              <a:latin typeface="Calibri"/>
              <a:ea typeface="Calibri"/>
              <a:cs typeface="Calibri"/>
            </a:endParaRPr>
          </a:p>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However, in contrast to the high level of tectonic activity and volcanism of western North America, these regions tended to be geologically more quiescent through most of the Pliocene but with major climatic impacts to fishes and other organisms caused by direct and indirect effects of late Tertiary and Quaternary (Pleistocene) glaciations.</a:t>
            </a:r>
            <a:endParaRPr sz="1700" b="0" u="none">
              <a:solidFill>
                <a:srgbClr val="000000"/>
              </a:solidFill>
              <a:latin typeface="Calibri"/>
              <a:ea typeface="Calibri"/>
              <a:cs typeface="Calibri"/>
            </a:endParaRPr>
          </a:p>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Glacial advances began in the Miocene and Pliocene of the late Tertiary, followed by numerous cold periods and concomitant glacial advances interspersed with temperate periods and their associated glacial retreats.</a:t>
            </a:r>
            <a:endParaRPr sz="1700" b="0" u="none">
              <a:solidFill>
                <a:srgbClr val="000000"/>
              </a:solidFill>
              <a:latin typeface="Calibri"/>
              <a:ea typeface="Calibri"/>
              <a:cs typeface="Calibri"/>
            </a:endParaRPr>
          </a:p>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Advances of the glaciers had direct impacts on fishes as the landscape became covered with ice: ice dams changed stream patterns and directions of flow and sometimes created large lakes; sea level was lowered so that streams that now enter the sea separately may have been joined; glacial scour altered the land; and the formation of terminal moraines created new lake habitats.</a:t>
            </a:r>
            <a:endParaRPr sz="17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4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Tree>
    <p:extLst>
      <p:ext uri="{BB962C8B-B14F-4D97-AF65-F5344CB8AC3E}">
        <p14:creationId xmlns:p14="http://schemas.microsoft.com/office/powerpoint/2010/main" val="1029304618"/>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19" name="Slide text 1">
            <a:extLst xmlns:a="http://schemas.openxmlformats.org/drawingml/2006/main">
              <a:ext uri="{FF2B5EF4-FFF2-40B4-BE49-F238E27FC236}">
                <a16:creationId xmlns:a16="http://schemas.microsoft.com/office/drawing/2014/main" id="{CE7E82AB-F2B3-4142-8A23-B83959786D44}"/>
              </a:ext>
            </a:extLst>
          </p:cNvPr>
          <p:cNvSpPr>
            <a:spLocks xmlns:a="http://schemas.openxmlformats.org/drawingml/2006/main" noGrp="1"/>
          </p:cNvSpPr>
          <p:nvPr/>
        </p:nvSpPr>
        <p:spPr>
          <a:xfrm xmlns:a="http://schemas.openxmlformats.org/drawingml/2006/main">
            <a:off x="457200" y="273960"/>
            <a:ext cx="8229600" cy="6232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20000"/>
              </a:lnSpc>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i="1" u="none">
                <a:solidFill>
                  <a:srgbClr val="595959"/>
                </a:solidFill>
                <a:latin typeface="Calibri"/>
                <a:ea typeface="Calibri"/>
                <a:cs typeface="Calibri"/>
              </a:rPr>
              <a:t>Changes in Drainage Patterns and Stream Connections in Eastern North America</a:t>
            </a:r>
            <a:endParaRPr sz="1600" b="0" u="none">
              <a:solidFill>
                <a:srgbClr val="000000"/>
              </a:solidFill>
              <a:latin typeface="Calibri"/>
              <a:ea typeface="Calibri"/>
              <a:cs typeface="Calibri"/>
            </a:endParaRPr>
          </a:p>
          <a:p xmlns:a="http://schemas.openxmlformats.org/drawingml/2006/main">
            <a:pPr>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Pleistocene events resulted in substantial changes to earlier drainages, although understanding the details of how glacial advances altered pre-Pleistocene drainage patterns is complex.</a:t>
            </a:r>
            <a:endParaRPr sz="1500" b="0" u="none">
              <a:solidFill>
                <a:srgbClr val="000000"/>
              </a:solidFill>
              <a:latin typeface="Calibri"/>
              <a:ea typeface="Calibri"/>
              <a:cs typeface="Calibri"/>
            </a:endParaRPr>
          </a:p>
          <a:p xmlns:a="http://schemas.openxmlformats.org/drawingml/2006/main">
            <a:pPr>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An excellent example of drainage changes, as well as complexity, is the Central Highlands region of eastern North America, comprising the Eastern, Ozark, and Ouachita subregions. Fishes endemic to the Ozark Highlands tend to show their closest relationships with fishes in the Ouachita Highlands, and fishes endemic to these two regions tend to have their closest relationships with fishes in the Eastern Highlands, suggesting that these three areas once shared drainage connections, even though they are now isolated by intervening lowlands.</a:t>
            </a:r>
            <a:endParaRPr sz="1500" b="0" u="none">
              <a:solidFill>
                <a:srgbClr val="000000"/>
              </a:solidFill>
              <a:latin typeface="Calibri"/>
              <a:ea typeface="Calibri"/>
              <a:cs typeface="Calibri"/>
            </a:endParaRPr>
          </a:p>
          <a:p xmlns:a="http://schemas.openxmlformats.org/drawingml/2006/main">
            <a:pPr>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reasons for the Highlands region’s high fish diversity are still being debated, with the Pleistocene dispersal theory and Central Highlands vicariance hypothesis (CHVH) the two main theories, but the rich fish fauna of the Central Highlands seems to be a product of both vicariant and dispersal events, facilitated by the region’s great age and topographic diversity.</a:t>
            </a:r>
            <a:endParaRPr sz="1500" b="0" u="none">
              <a:solidFill>
                <a:srgbClr val="000000"/>
              </a:solidFill>
              <a:latin typeface="Calibri"/>
              <a:ea typeface="Calibri"/>
              <a:cs typeface="Calibri"/>
            </a:endParaRPr>
          </a:p>
          <a:p xmlns:a="http://schemas.openxmlformats.org/drawingml/2006/main">
            <a:pPr>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There are several consequences of ecological importance that are apparent from these events:</a:t>
            </a:r>
            <a:endParaRPr sz="15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Much of the history of the faunas of the Highlands is pre-Pleistocene, and species or species groups have lineages dating to the middle or even early Cenozoic, and some groups thus have had the potential for long periods of interaction.</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Species have experienced major changes in range size, followed by expansion when habitats again became available as ice sheets retreated.</a:t>
            </a:r>
            <a:endParaRPr sz="1400" b="0" u="none">
              <a:solidFill>
                <a:srgbClr val="000000"/>
              </a:solidFill>
              <a:latin typeface="Calibri"/>
              <a:ea typeface="Calibri"/>
              <a:cs typeface="Calibri"/>
            </a:endParaRPr>
          </a:p>
          <a:p xmlns:a="http://schemas.openxmlformats.org/drawingml/2006/main">
            <a:pPr marL="743040" lvl="1" indent="-285840">
              <a:lnSpc>
                <a:spcPct val="12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faunas of present-day rivers may reflect species groups that originally occurred in separate drainages, so that species or lineages in a modern river may or may not share a long history.</a:t>
            </a:r>
            <a:endParaRPr sz="1400" b="0" u="none">
              <a:solidFill>
                <a:srgbClr val="000000"/>
              </a:solidFill>
              <a:latin typeface="Calibri"/>
              <a:ea typeface="Calibri"/>
              <a:cs typeface="Calibri"/>
            </a:endParaRPr>
          </a:p>
          <a:p xmlns:a="http://schemas.openxmlformats.org/drawingml/2006/main">
            <a:pPr>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43040" lvl="1" indent="-28584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743040" lvl="1" indent="-285840">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20" name="Slide title: Changes in Drainage Patterns and Stream Connections in Eastern North America">
            <a:extLst xmlns:a="http://schemas.openxmlformats.org/drawingml/2006/main">
              <a:ext uri="{FF2B5EF4-FFF2-40B4-BE49-F238E27FC236}">
                <a16:creationId xmlns:a16="http://schemas.microsoft.com/office/drawing/2014/main" id="{41059DE7-C433-4451-AF88-ADC82FB497D8}"/>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Changes in Drainage Patterns and Stream Connections in Eastern North America</a:t>
            </a:r>
          </a:p>
        </p:txBody>
      </p:sp>
    </p:spTree>
    <p:extLst>
      <p:ext uri="{BB962C8B-B14F-4D97-AF65-F5344CB8AC3E}">
        <p14:creationId xmlns:p14="http://schemas.microsoft.com/office/powerpoint/2010/main" val="388078199"/>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2026-08-27T23:09:17.6360000Z</dcterms:created>
  <dcterms:modified xsi:type="dcterms:W3CDTF">2026-08-27T23:09:17.6360000Z</dcterms:modified>
</coreProperties>
</file>