
<file path=[Content_Types].xml><?xml version="1.0" encoding="utf-8"?>
<Types xmlns="http://schemas.openxmlformats.org/package/2006/content-types">
  <Default Extension="xml" ContentType="application/vnd.openxmlformats-package.core-properties+xml"/>
  <Default Extension="jpeg" ContentType="image/jpeg"/>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aad2b34a95914f09" /><Relationship Type="http://schemas.openxmlformats.org/officeDocument/2006/relationships/extended-properties" Target="/docProps/app.xml" Id="Rbb678c8286624fc7" /><Relationship Type="http://schemas.openxmlformats.org/officeDocument/2006/relationships/officeDocument" Target="/ppt/presentation.xml" Id="R6a3c9fde6c1a4597" /></Relationships>
</file>

<file path=ppt/presentation.xml><?xml version="1.0" encoding="utf-8"?>
<p:presentation xmlns:p="http://schemas.openxmlformats.org/presentationml/2006/main">
  <p:sldMasterIdLst>
    <p:sldMasterId xmlns:r="http://schemas.openxmlformats.org/officeDocument/2006/relationships" id="2147483648" r:id="Rda2cf817bbdd4f0f"/>
  </p:sldMasterIdLst>
  <p:notesMasterIdLst>
    <p:notesMasterId xmlns:r="http://schemas.openxmlformats.org/officeDocument/2006/relationships" r:id="R1c683acc0b244ca5"/>
  </p:notesMasterIdLst>
  <p:sldIdLst>
    <p:sldId xmlns:r="http://schemas.openxmlformats.org/officeDocument/2006/relationships" id="256" r:id="Refcb8ce65d484ad0"/>
    <p:sldId xmlns:r="http://schemas.openxmlformats.org/officeDocument/2006/relationships" id="257" r:id="R98a1a9c071784bc0"/>
    <p:sldId xmlns:r="http://schemas.openxmlformats.org/officeDocument/2006/relationships" id="258" r:id="Rfe8ed9d438b843ee"/>
    <p:sldId xmlns:r="http://schemas.openxmlformats.org/officeDocument/2006/relationships" id="259" r:id="R018b5add07ab4a27"/>
    <p:sldId xmlns:r="http://schemas.openxmlformats.org/officeDocument/2006/relationships" id="260" r:id="R05615d8cb0c4468e"/>
    <p:sldId xmlns:r="http://schemas.openxmlformats.org/officeDocument/2006/relationships" id="261" r:id="R8b6ee21372104555"/>
    <p:sldId xmlns:r="http://schemas.openxmlformats.org/officeDocument/2006/relationships" id="262" r:id="Ra1cc4d9431e74fd3"/>
    <p:sldId xmlns:r="http://schemas.openxmlformats.org/officeDocument/2006/relationships" id="263" r:id="Rb0f5a4a138ce4b40"/>
    <p:sldId xmlns:r="http://schemas.openxmlformats.org/officeDocument/2006/relationships" id="264" r:id="Ra81723c2a2aa4203"/>
    <p:sldId xmlns:r="http://schemas.openxmlformats.org/officeDocument/2006/relationships" id="265" r:id="Ra435109a48cc4fd7"/>
    <p:sldId xmlns:r="http://schemas.openxmlformats.org/officeDocument/2006/relationships" id="266" r:id="R26ce6e94726a41da"/>
    <p:sldId xmlns:r="http://schemas.openxmlformats.org/officeDocument/2006/relationships" id="267" r:id="Rce0b9b8baadf4453"/>
    <p:sldId xmlns:r="http://schemas.openxmlformats.org/officeDocument/2006/relationships" id="268" r:id="Rd989951c2d174fcd"/>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3a297485ede4e5f" /><Relationship Type="http://schemas.openxmlformats.org/officeDocument/2006/relationships/slideMaster" Target="/ppt/slideMasters/slideMaster1.xml" Id="Rda2cf817bbdd4f0f" /><Relationship Type="http://schemas.openxmlformats.org/officeDocument/2006/relationships/notesMaster" Target="/ppt/notesMasters/notesMaster1.xml" Id="R1c683acc0b244ca5" /><Relationship Type="http://schemas.openxmlformats.org/officeDocument/2006/relationships/presProps" Target="/ppt/presProps.xml" Id="R09e1c9e2764f4b01" /><Relationship Type="http://schemas.openxmlformats.org/officeDocument/2006/relationships/tableStyles" Target="/ppt/tableStyles.xml" Id="Rc171882d5f91406f" /><Relationship Type="http://schemas.openxmlformats.org/officeDocument/2006/relationships/slide" Target="/ppt/slides/slide1.xml" Id="Refcb8ce65d484ad0" /><Relationship Type="http://schemas.openxmlformats.org/officeDocument/2006/relationships/slide" Target="/ppt/slides/slide2.xml" Id="R98a1a9c071784bc0" /><Relationship Type="http://schemas.openxmlformats.org/officeDocument/2006/relationships/slide" Target="/ppt/slides/slide3.xml" Id="Rfe8ed9d438b843ee" /><Relationship Type="http://schemas.openxmlformats.org/officeDocument/2006/relationships/slide" Target="/ppt/slides/slide4.xml" Id="R018b5add07ab4a27" /><Relationship Type="http://schemas.openxmlformats.org/officeDocument/2006/relationships/slide" Target="/ppt/slides/slide5.xml" Id="R05615d8cb0c4468e" /><Relationship Type="http://schemas.openxmlformats.org/officeDocument/2006/relationships/slide" Target="/ppt/slides/slide6.xml" Id="R8b6ee21372104555" /><Relationship Type="http://schemas.openxmlformats.org/officeDocument/2006/relationships/slide" Target="/ppt/slides/slide7.xml" Id="Ra1cc4d9431e74fd3" /><Relationship Type="http://schemas.openxmlformats.org/officeDocument/2006/relationships/slide" Target="/ppt/slides/slide8.xml" Id="Rb0f5a4a138ce4b40" /><Relationship Type="http://schemas.openxmlformats.org/officeDocument/2006/relationships/slide" Target="/ppt/slides/slide9.xml" Id="Ra81723c2a2aa4203" /><Relationship Type="http://schemas.openxmlformats.org/officeDocument/2006/relationships/slide" Target="/ppt/slides/slide10.xml" Id="Ra435109a48cc4fd7" /><Relationship Type="http://schemas.openxmlformats.org/officeDocument/2006/relationships/slide" Target="/ppt/slides/slide11.xml" Id="R26ce6e94726a41da" /><Relationship Type="http://schemas.openxmlformats.org/officeDocument/2006/relationships/slide" Target="/ppt/slides/slide12.xml" Id="Rce0b9b8baadf4453" /><Relationship Type="http://schemas.openxmlformats.org/officeDocument/2006/relationships/slide" Target="/ppt/slides/slide13.xml" Id="Rd989951c2d174fc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dc0c4815c67a4f49"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84528abed8a499b" /><Relationship Type="http://schemas.openxmlformats.org/officeDocument/2006/relationships/notesMaster" Target="/ppt/notesMasters/notesMaster1.xml" Id="Rdf930be8e3ec4f4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41c61fa0cf924dac" /><Relationship Type="http://schemas.openxmlformats.org/officeDocument/2006/relationships/notesMaster" Target="/ppt/notesMasters/notesMaster1.xml" Id="R12ff8c41ddfc427c"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2a2cebd79e14e6f" /><Relationship Type="http://schemas.openxmlformats.org/officeDocument/2006/relationships/notesMaster" Target="/ppt/notesMasters/notesMaster1.xml" Id="Rf7d58b97b0464084"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8b4fa0177851471d" /><Relationship Type="http://schemas.openxmlformats.org/officeDocument/2006/relationships/notesMaster" Target="/ppt/notesMasters/notesMaster1.xml" Id="R9161c51f9e584a5c"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b1ab4a822b8d4883" /><Relationship Type="http://schemas.openxmlformats.org/officeDocument/2006/relationships/notesMaster" Target="/ppt/notesMasters/notesMaster1.xml" Id="Re2e071315c004d65" /></Relationships>
</file>

<file path=ppt/notesSlides/_rels/notesSlide2.xml.rels>&#65279;<?xml version="1.0" encoding="utf-8"?><Relationships xmlns="http://schemas.openxmlformats.org/package/2006/relationships"><Relationship Type="http://schemas.openxmlformats.org/officeDocument/2006/relationships/slide" Target="/ppt/slides/slide2.xml" Id="Raf130b3100f54fef" /><Relationship Type="http://schemas.openxmlformats.org/officeDocument/2006/relationships/notesMaster" Target="/ppt/notesMasters/notesMaster1.xml" Id="R012810f107094e34" /></Relationships>
</file>

<file path=ppt/notesSlides/_rels/notesSlide3.xml.rels>&#65279;<?xml version="1.0" encoding="utf-8"?><Relationships xmlns="http://schemas.openxmlformats.org/package/2006/relationships"><Relationship Type="http://schemas.openxmlformats.org/officeDocument/2006/relationships/slide" Target="/ppt/slides/slide3.xml" Id="R52d203a783d641a4" /><Relationship Type="http://schemas.openxmlformats.org/officeDocument/2006/relationships/notesMaster" Target="/ppt/notesMasters/notesMaster1.xml" Id="Rdc9788faa4fb4949" /></Relationships>
</file>

<file path=ppt/notesSlides/_rels/notesSlide4.xml.rels>&#65279;<?xml version="1.0" encoding="utf-8"?><Relationships xmlns="http://schemas.openxmlformats.org/package/2006/relationships"><Relationship Type="http://schemas.openxmlformats.org/officeDocument/2006/relationships/slide" Target="/ppt/slides/slide4.xml" Id="R6aad687f40fc4596" /><Relationship Type="http://schemas.openxmlformats.org/officeDocument/2006/relationships/notesMaster" Target="/ppt/notesMasters/notesMaster1.xml" Id="Rdba6b1e0c72e40ff" /></Relationships>
</file>

<file path=ppt/notesSlides/_rels/notesSlide5.xml.rels>&#65279;<?xml version="1.0" encoding="utf-8"?><Relationships xmlns="http://schemas.openxmlformats.org/package/2006/relationships"><Relationship Type="http://schemas.openxmlformats.org/officeDocument/2006/relationships/slide" Target="/ppt/slides/slide5.xml" Id="Rfbf61d3762534643" /><Relationship Type="http://schemas.openxmlformats.org/officeDocument/2006/relationships/notesMaster" Target="/ppt/notesMasters/notesMaster1.xml" Id="R460b55846e0e4b03" /></Relationships>
</file>

<file path=ppt/notesSlides/_rels/notesSlide6.xml.rels>&#65279;<?xml version="1.0" encoding="utf-8"?><Relationships xmlns="http://schemas.openxmlformats.org/package/2006/relationships"><Relationship Type="http://schemas.openxmlformats.org/officeDocument/2006/relationships/slide" Target="/ppt/slides/slide6.xml" Id="R729b926aa3ab4c7c" /><Relationship Type="http://schemas.openxmlformats.org/officeDocument/2006/relationships/notesMaster" Target="/ppt/notesMasters/notesMaster1.xml" Id="R03c3a8d901ca4ba1" /></Relationships>
</file>

<file path=ppt/notesSlides/_rels/notesSlide7.xml.rels>&#65279;<?xml version="1.0" encoding="utf-8"?><Relationships xmlns="http://schemas.openxmlformats.org/package/2006/relationships"><Relationship Type="http://schemas.openxmlformats.org/officeDocument/2006/relationships/slide" Target="/ppt/slides/slide7.xml" Id="Reeca9d0a41284d37" /><Relationship Type="http://schemas.openxmlformats.org/officeDocument/2006/relationships/notesMaster" Target="/ppt/notesMasters/notesMaster1.xml" Id="R42647f028ead4091" /></Relationships>
</file>

<file path=ppt/notesSlides/_rels/notesSlide8.xml.rels>&#65279;<?xml version="1.0" encoding="utf-8"?><Relationships xmlns="http://schemas.openxmlformats.org/package/2006/relationships"><Relationship Type="http://schemas.openxmlformats.org/officeDocument/2006/relationships/slide" Target="/ppt/slides/slide8.xml" Id="R47b025122c40480f" /><Relationship Type="http://schemas.openxmlformats.org/officeDocument/2006/relationships/notesMaster" Target="/ppt/notesMasters/notesMaster1.xml" Id="Ra9eb2e2fd6ae4324" /></Relationships>
</file>

<file path=ppt/notesSlides/_rels/notesSlide9.xml.rels>&#65279;<?xml version="1.0" encoding="utf-8"?><Relationships xmlns="http://schemas.openxmlformats.org/package/2006/relationships"><Relationship Type="http://schemas.openxmlformats.org/officeDocument/2006/relationships/slide" Target="/ppt/slides/slide9.xml" Id="Rc8f432bd23824336" /><Relationship Type="http://schemas.openxmlformats.org/officeDocument/2006/relationships/notesMaster" Target="/ppt/notesMasters/notesMaster1.xml" Id="Rbe4dfd1b04c84d61"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Origin and Derivation of the North American Freshwater Fish Fauna</a:t>
            </a:r>
          </a:p>
          <a:p xmlns:a="http://schemas.openxmlformats.org/drawingml/2006/main">
            <a:r>
              <a:t>Visible text:</a:t>
            </a:r>
          </a:p>
          <a:p xmlns:a="http://schemas.openxmlformats.org/drawingml/2006/main">
            <a:r>
              <a:t>Origin and Derivation of the North American Freshwater Fish Fauna</a:t>
            </a:r>
          </a:p>
          <a:p xmlns:a="http://schemas.openxmlformats.org/drawingml/2006/main">
            <a:r>
              <a:t>Two</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Phylogeny of dominant fish families</a:t>
            </a:r>
          </a:p>
          <a:p xmlns:a="http://schemas.openxmlformats.org/drawingml/2006/main">
            <a:r>
              <a:t>Visible text:</a:t>
            </a:r>
          </a:p>
          <a:p xmlns:a="http://schemas.openxmlformats.org/drawingml/2006/main">
            <a:r>
              <a:t>Numerically Dominant Families: Plate Tectonics, Ages, and Origins</a:t>
            </a:r>
          </a:p>
          <a:p xmlns:a="http://schemas.openxmlformats.org/drawingml/2006/main">
            <a:r>
              <a:t>Figure description:</a:t>
            </a:r>
          </a:p>
          <a:p xmlns:a="http://schemas.openxmlformats.org/drawingml/2006/main">
            <a:r>
              <a:t>Composite phylogenetic diagram of numerically dominant North American freshwater-fish families, showing branching relationships, approximate ages, and geographic origins.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Ages and Origins of Major Fish Families</a:t>
            </a:r>
          </a:p>
          <a:p xmlns:a="http://schemas.openxmlformats.org/drawingml/2006/main">
            <a:r>
              <a:t>Visible text:</a:t>
            </a:r>
          </a:p>
          <a:p xmlns:a="http://schemas.openxmlformats.org/drawingml/2006/main">
            <a:r>
              <a:t>Ages and Origins of Major Fish Families Petromyzontidae (21 species): Lampreys in this family likely represent the oldest living group of North American freshwater fishes, and they are likely derived from marine ancestors, probably in Pangean North America in the Paleozoic. Esocidae (4 species): The pike and pickerel are one of the five North American families dating from the Mesozoic, a group that includes two subclasses: Chondrostei (sturgeon, paddlefish) and Neopterygii (bowfins, gars, and pickerels). The family perhaps originated in Laurasian North America, although data remain inconclusive about possible origins in northern Europe or Asia. Acipenseridae (8 species): Sturgeons are also an ancient group with fossils from Asia, Europe, and North America. They have a Pangean origin, although whether ancestral forms were present in Laurasian North America, or whether they arrived via Beringia or from Western Europe, is uncertain. Clupeidae (10 species): Although this family is primarily marine, there are a number of freshwater species worldwide, all considered to be derived from marine forms. In North America, clupeids first appeared in the fossil record in the middle Paleocene. Ictaluridae (46 species): Ictalurid catfishes date from the Paleogene and are restricted to North America. Salmonidae (38 species): The oldest fossil salmonids are of the extinct genus Eosalmo, found in Eocene deposits in what is now British Columbia and northern Washington. Recent work on salmonid phylogeny and ecology points to a freshwater origin for the group, and the anadromous life cycle shown by some modern members of the family is thus considered a secondary adaptation.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Catostomidae (71 species): Suckers represent the median in terms of age in No...</a:t>
            </a:r>
          </a:p>
          <a:p xmlns:a="http://schemas.openxmlformats.org/drawingml/2006/main">
            <a:r>
              <a:t>Visible text:</a:t>
            </a:r>
          </a:p>
          <a:p xmlns:a="http://schemas.openxmlformats.org/drawingml/2006/main">
            <a:r>
              <a:t>Catostomidae (71 species): Suckers represent the median in terms of age in North America. Of the modern genera of suckers, Ictiobus occurred by the middle Miocene and Chamistes by the late Miocene. Suckers are thought to have originated in Eurasia and then reached North America via the Pacific connection of Beringia. Centrarchidae (31 species): The centrarchids are endemic to North America and likely evolved there, with the earliest fossils dating from the Eocene epoch of northwestern Montana. By the Miocene, modern genera were well represented and, by the early Pleistocene, centrarchids had become a dominant element in the North American freshwater fish fauna. Cyprinidae (297 species): The largest family of North American fishes has a Eurasian origin and likely reached North America via Beringia. The earliest fossil evidence is from several Oligocene deposits, and by the late Miocene and Pliocene, cyprinids had taken their place as a major component of the North American fish fauna. Goodeidae (45 species): The oldest fossils are Miocene, and the family is thought to have originated in North America. Increasing aridity during the Tertiary may have fragmented the once-continuous range of the family, resulting in the divergence of the two subfamilies. Poeciliidae (69 species): The livebearers are primarily a Neotropical group with most of the diversity centered in Mexico, Central America, South America, and the West Indies, and with relatively few species in temperate North America. However, recent molecular phylogenetic studies indicate that divergence within the genus Poeciliopsis occurred 6–18 mya, and thus the age of the family in North America must be at least Miocene.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Cichlidae (16 species): This large family has a broad Neotropical distributio...</a:t>
            </a:r>
          </a:p>
          <a:p xmlns:a="http://schemas.openxmlformats.org/drawingml/2006/main">
            <a:r>
              <a:t>Visible text:</a:t>
            </a:r>
          </a:p>
          <a:p xmlns:a="http://schemas.openxmlformats.org/drawingml/2006/main">
            <a:r>
              <a:t>Cichlidae (16 species): This large family has a broad Neotropical distribution occurring in Mexico, Central and South America, and the West Indies, with one species, the Rio Grande Cichid, even reaching into the United States. The family as a whole is thought to have an early Tertiary origin, and movement from South America to Central America perhaps occurred in the late Tertiary, with the origin of cichids in North America as early as the middle Miocene. Percidae (186 species): Percids, or daters, are the second most speciose family of North American freshwater fishes. It occurs in Europe, northern Asia, and eastern North America and seems to represent a Laurasian clade. The family likely originated in the early Tertiary, when land connections existed between eastern North America and Europe. Fundulidae (34 species): Members of this group occur in North and Central America as well as Cuba; in North America all but two species occur east of the continental divide. The oldest fossil evidence in North America dates from the middle Miocene. Cyprinodontidae (35 species): Cyprinodontid fishes include both marine/estuarine and freshwater forms that are found primarily along coastal regions in North, Central, and South America, and the Mediterranean, and the order Cyprinodontiformes likely existed at least from the late Triassic before the breakup of Pangea. The fossil record for the family in North America is meager, though molecular data suggest that modern New World genera began diverging in the Miocene. Cottidae (30 species): In terms of diversity of genera, the sculpins are primarily a marine family; however, the genus Cottus is well represented in North American fresh waters. The oldest Cottus fossils are from late Miocene deposits, while freshwater species of Myoxocephalus are likely more recent. Atherinopsidae (39 species): The New World silversides are primarily a marine family, although there are five genera that occur widely in freshwater habitats. Fossil silversides are known from Pliocene formations, and freshwater silversides are derived from marine ancestors.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Assembling a Fauna: Fish Evolution and Plate Tectonics</a:t>
            </a:r>
          </a:p>
          <a:p xmlns:a="http://schemas.openxmlformats.org/drawingml/2006/main">
            <a:r>
              <a:t>Visible text:</a:t>
            </a:r>
          </a:p>
          <a:p xmlns:a="http://schemas.openxmlformats.org/drawingml/2006/main">
            <a:r>
              <a:t>Assembling a Fauna: Fish Evolution and Plate Tectonics</a:t>
            </a:r>
          </a:p>
          <a:p xmlns:a="http://schemas.openxmlformats.org/drawingml/2006/main">
            <a:r>
              <a:t>Even discounting the recent role of humans in introducing fishes outside of their natural ranges, the assumption that species in a particular assemblage share a long history of coexistence may not be valid. In addition to local determinism in shaping assemblage composition, contemporary species assemblages may also be due to the association of the species’ ancestors in that particular geographic region, or the species may have evolved within different assemblages and one or more entered the modern assemblage through dispersal. A more realistic view, thus, is that assemblages are composed of a mixture of species that have different origins and ages, and have been interacting for widely different periods of time. Fish evolution began in the early Paleozoic period, ~500–570 mya. Modern bony fishes, the teleosts, appeared by the lower Mesozoic (230–206 mya), and representatives of most major groups of fishes were present by the middle Mesozoic (195 mya).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Evolutionary timeline of fishes</a:t>
            </a:r>
          </a:p>
          <a:p xmlns:a="http://schemas.openxmlformats.org/drawingml/2006/main">
            <a:r>
              <a:t>Figure description:</a:t>
            </a:r>
          </a:p>
          <a:p xmlns:a="http://schemas.openxmlformats.org/drawingml/2006/main">
            <a:r>
              <a:t>Parallel evolutionary timelines for major groups of fishes. The diagram places jawless fishes and cartilaginous fishes early, followed by major ray-finned-fish radiations through the Mesozoic and Cenozoic eras.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Dynamic Earth</a:t>
            </a:r>
          </a:p>
          <a:p xmlns:a="http://schemas.openxmlformats.org/drawingml/2006/main">
            <a:r>
              <a:t>Visible text:</a:t>
            </a:r>
          </a:p>
          <a:p xmlns:a="http://schemas.openxmlformats.org/drawingml/2006/main">
            <a:r>
              <a:t>A Dynamic Earth</a:t>
            </a:r>
          </a:p>
          <a:p xmlns:a="http://schemas.openxmlformats.org/drawingml/2006/main">
            <a:r>
              <a:t>The distribution of marine and freshwater fishes worldwide, and the occurrence and distribution of North American freshwater fishes, have been strongly shaped by the movements of landmasses—plate tectonics. During the Carboniferous Period of the late Paleozoic, a time of active radiation in fishes, precursors to the present-day continents collided to form the single large, but highly dynamic and ephemeral, landmass of Pangea. Pangea gradually began to break up during the middle Jurassic (176–161 mya) with the intrusion of the central Atlantic Ocean between the northern (Laurasia) and southern (Gondwana) landmasses, and continued rifting resulted in the present-day arrangement of continents. Because forms ancestral to most modern fish lineages were present prior to the breakup of Pangea, the subsequent movements of tectonic plates and their associated faunas were primary factors in the formation of fish assemblage composition.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Pangaea and continental origins</a:t>
            </a:r>
          </a:p>
          <a:p xmlns:a="http://schemas.openxmlformats.org/drawingml/2006/main">
            <a:r>
              <a:t>Figure description:</a:t>
            </a:r>
          </a:p>
          <a:p xmlns:a="http://schemas.openxmlformats.org/drawingml/2006/main">
            <a:r>
              <a:t>Paleogeographic globe showing the supercontinent Pangaea, divided into northern Laurasia and southern Gondwana, with the equator and 30-degree north and south latitude lines marked.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Ages of North American Fish Families</a:t>
            </a:r>
          </a:p>
          <a:p xmlns:a="http://schemas.openxmlformats.org/drawingml/2006/main">
            <a:r>
              <a:t>Visible text:</a:t>
            </a:r>
          </a:p>
          <a:p xmlns:a="http://schemas.openxmlformats.org/drawingml/2006/main">
            <a:r>
              <a:t>Ages of North American Fish Families</a:t>
            </a:r>
          </a:p>
          <a:p xmlns:a="http://schemas.openxmlformats.org/drawingml/2006/main">
            <a:r>
              <a:t>The direct evidence for how long particular fish groups have inhabited North America is based on the fossil record, which is usually incomplete and requires access to rock layers of various ages. Ages have also been indirectly determined for 27 families of North American freshwater fishes using fossils or geologic events available for calibration of molecular divergence times. The diverse fish fauna came to occupy North America over a span of hundreds of millions of years, from as early as the late Paleozoic through the Pleistocene, and continuing into the present as populations respond to changing environmental conditions. Over two-thirds of the fauna, in terms of family origins, has occupied North America since the Paleogene (24 mya) or earlier, whereas particular species may be much younger. The minnows and darters, the two most speciose North American families, are also among the more recent (Miocene and Oligocene) arrivals.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Estimated ages of fish families</a:t>
            </a:r>
          </a:p>
          <a:p xmlns:a="http://schemas.openxmlformats.org/drawingml/2006/main">
            <a:r>
              <a:t>Figure description:</a:t>
            </a:r>
          </a:p>
          <a:p xmlns:a="http://schemas.openxmlformats.org/drawingml/2006/main">
            <a:r>
              <a:t>Horizontal bar chart of estimated divergence ages for North American fish families. Bars extend leftward from the present across Cenozoic, Mesozoic, and Paleozoic time, showing a wide range of family ages.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Origins of North American Fish Families</a:t>
            </a:r>
          </a:p>
          <a:p xmlns:a="http://schemas.openxmlformats.org/drawingml/2006/main">
            <a:r>
              <a:t>Visible text:</a:t>
            </a:r>
          </a:p>
          <a:p xmlns:a="http://schemas.openxmlformats.org/drawingml/2006/main">
            <a:r>
              <a:t>Origins of North American Fish Families</a:t>
            </a:r>
          </a:p>
          <a:p xmlns:a="http://schemas.openxmlformats.org/drawingml/2006/main">
            <a:r>
              <a:t>Half of North American freshwater fishes have a marine origin, followed by those originating in North America (or in ancient landmasses of Pangea and Laurasia), Central and South America, and Eurasia. The fifteen fish families containing 90% of the modern species have their origins in Eurasia, Central America, North America (including Pangean/Laurasian elements), and South America. Because of the long and varied histories of fish lineages, contemporary assemblages of fishes should be viewed as being composed of suites of species with potentially widely differing histories, with adaptations that have likely been shaped by interactions in fish assemblages that were greatly different from those they are currently occupying.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Geographic origins of fish families</a:t>
            </a:r>
          </a:p>
          <a:p xmlns:a="http://schemas.openxmlformats.org/drawingml/2006/main">
            <a:r>
              <a:t>Figure description:</a:t>
            </a:r>
          </a:p>
          <a:p xmlns:a="http://schemas.openxmlformats.org/drawingml/2006/main">
            <a:r>
              <a:t>Flow diagram grouping North American freshwater-fish families by geographic origin, including Eurasia via Beringia, northern North America, marine ancestry, Central America, and South America, with arrows indicating dispersal pathways.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da69576694664dfb"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06DBE14B-F11E-4681-BD3B-76D5D289CDF3}"/>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17146301-1046-4BD0-8D50-21A9D92E91E1}"/>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62290CCC-64D7-4368-A133-C8C57C0BEEF5}" type="slidenum">
              <a:t>&lt;#&gt;</a:t>
            </a:fld>
          </a:p>
        </p:txBody>
      </p:sp>
      <p:sp>
        <p:nvSpPr>
          <p:cNvPr id="4" name="PlaceHolder 3">
            <a:extLst xmlns:a="http://schemas.openxmlformats.org/drawingml/2006/main">
              <a:ext uri="{FF2B5EF4-FFF2-40B4-BE49-F238E27FC236}">
                <a16:creationId xmlns:a16="http://schemas.microsoft.com/office/drawing/2014/main" id="{12F1915D-2EE9-437D-A17B-0ECC0191A6E7}"/>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1ac3a2374f034abe" /><Relationship Type="http://schemas.openxmlformats.org/officeDocument/2006/relationships/slideLayout" Target="/ppt/slideLayouts/slideLayout1.xml" Id="Rcd1e469014114815"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E8F2C746-AF54-4B4E-8D2C-437EE8C24E02}"/>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9D619EB0-F20A-431E-8C0C-2C9B8BB549B0}"/>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5BC78EFB-D0BF-405E-AE6F-278F3658D54E}"/>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71638F89-840F-452E-AAD8-214EE6D5EE44}"/>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DF239386-16D3-4FE3-9400-A74635FDAF35}"/>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34E3F8A5-DAEF-4C99-9639-E779A38443B6}"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cd1e469014114815"/>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6c08fa1172c7440e" /><Relationship Type="http://schemas.openxmlformats.org/officeDocument/2006/relationships/notesSlide" Target="/ppt/notesSlides/notesSlide1.xml" Id="R612ee8a939224fea"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9626bf385e0c44ca" /><Relationship Type="http://schemas.openxmlformats.org/officeDocument/2006/relationships/image" Target="/ppt/media/image4.jpeg" Id="R30c156461f904729" /><Relationship Type="http://schemas.openxmlformats.org/officeDocument/2006/relationships/notesSlide" Target="/ppt/notesSlides/notesSlide10.xml" Id="R40adfacd2a8e423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6f73849f134542db" /><Relationship Type="http://schemas.openxmlformats.org/officeDocument/2006/relationships/notesSlide" Target="/ppt/notesSlides/notesSlide11.xml" Id="R219cff1a90b543ae"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688b95a3871a4cab" /><Relationship Type="http://schemas.openxmlformats.org/officeDocument/2006/relationships/notesSlide" Target="/ppt/notesSlides/notesSlide12.xml" Id="R8ea62db341c74971"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7970dc13512040bb" /><Relationship Type="http://schemas.openxmlformats.org/officeDocument/2006/relationships/notesSlide" Target="/ppt/notesSlides/notesSlide13.xml" Id="Rf166c3efde224b15"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a6cf4ecb2ad4c57" /><Relationship Type="http://schemas.openxmlformats.org/officeDocument/2006/relationships/notesSlide" Target="/ppt/notesSlides/notesSlide2.xml" Id="R0269575c858e4936"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e3799cca0038458d" /><Relationship Type="http://schemas.openxmlformats.org/officeDocument/2006/relationships/image" Target="/ppt/media/image.jpeg" Id="Rd3f2fe03075b4840" /><Relationship Type="http://schemas.openxmlformats.org/officeDocument/2006/relationships/notesSlide" Target="/ppt/notesSlides/notesSlide3.xml" Id="R417de0368a854099"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5fde4b68100417c" /><Relationship Type="http://schemas.openxmlformats.org/officeDocument/2006/relationships/notesSlide" Target="/ppt/notesSlides/notesSlide4.xml" Id="R92aecc7d92994502"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bd7408000794010" /><Relationship Type="http://schemas.openxmlformats.org/officeDocument/2006/relationships/image" Target="/ppt/media/image2.jpeg" Id="R84c9347e20dc44bd" /><Relationship Type="http://schemas.openxmlformats.org/officeDocument/2006/relationships/notesSlide" Target="/ppt/notesSlides/notesSlide5.xml" Id="R6c291a3441a04b1d"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cf225cb5a454a25" /><Relationship Type="http://schemas.openxmlformats.org/officeDocument/2006/relationships/notesSlide" Target="/ppt/notesSlides/notesSlide6.xml" Id="R3e149fad50aa4669"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7cfba8dd0152480f" /><Relationship Type="http://schemas.openxmlformats.org/officeDocument/2006/relationships/image" Target="/ppt/media/image.emf" Id="R86c6e6aa56af47bc" /><Relationship Type="http://schemas.openxmlformats.org/officeDocument/2006/relationships/notesSlide" Target="/ppt/notesSlides/notesSlide7.xml" Id="R1728580e3676407f"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43c950a4f5a447f" /><Relationship Type="http://schemas.openxmlformats.org/officeDocument/2006/relationships/notesSlide" Target="/ppt/notesSlides/notesSlide8.xml" Id="R46a22a6cb087450e"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de6fd10d78184fe3" /><Relationship Type="http://schemas.openxmlformats.org/officeDocument/2006/relationships/image" Target="/ppt/media/image3.jpeg" Id="Rce234ceb4cb1444a" /><Relationship Type="http://schemas.openxmlformats.org/officeDocument/2006/relationships/notesSlide" Target="/ppt/notesSlides/notesSlide9.xml" Id="R8c5892a9dc3c4b3b"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1702546F-C3EB-47EE-8AF4-AB319173542D}"/>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Origin and Derivation of the North American Freshwater Fish Fauna</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3FD580C8-B8AF-4F72-8501-7189A832C7DE}"/>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Two</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001432780"/>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1" name="PlaceHolder 1">
            <a:extLst xmlns:a="http://schemas.openxmlformats.org/drawingml/2006/main">
              <a:ext uri="{FF2B5EF4-FFF2-40B4-BE49-F238E27FC236}">
                <a16:creationId xmlns:a16="http://schemas.microsoft.com/office/drawing/2014/main" id="{FDAB880E-953D-4D86-8047-4DE094F2BC8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500" b="0" u="none">
                <a:solidFill>
                  <a:srgbClr val="C0584B"/>
                </a:solidFill>
                <a:latin typeface="Calibri"/>
                <a:ea typeface="Calibri"/>
                <a:cs typeface="Calibri"/>
              </a:rPr>
              <a:t>Numerically Dominant Families: Plate Tectonics, Ages, and Origins</a:t>
            </a:r>
            <a:endParaRPr sz="2500" b="0" u="none">
              <a:solidFill>
                <a:srgbClr val="000000"/>
              </a:solidFill>
              <a:latin typeface="Calibri"/>
              <a:ea typeface="Calibri"/>
              <a:cs typeface="Calibri"/>
            </a:endParaRPr>
          </a:p>
        </p:txBody>
      </p:sp>
      <p:sp>
        <p:nvSpPr>
          <p:cNvPr id="22" name="">
            <a:extLst xmlns:a="http://schemas.openxmlformats.org/drawingml/2006/main">
              <a:ext uri="{FF2B5EF4-FFF2-40B4-BE49-F238E27FC236}">
                <a16:creationId xmlns:a16="http://schemas.microsoft.com/office/drawing/2014/main" id="{EA91C142-F01D-4A11-AF2F-9A7F923DD951}"/>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pic>
        <p:nvPicPr>
          <p:cNvPr id="26" name="Figure: Phylogeny of dominant fish families"/>
          <p:cNvPicPr>
            <a:picLocks xmlns:a="http://schemas.openxmlformats.org/drawingml/2006/main" noChangeAspect="1"/>
          </p:cNvPicPr>
          <p:nvPr/>
        </p:nvPicPr>
        <p:blipFill>
          <a:blip xmlns:r="http://schemas.openxmlformats.org/officeDocument/2006/relationships" xmlns:a="http://schemas.openxmlformats.org/drawingml/2006/main" r:embed="R30c156461f904729"/>
          <a:stretch xmlns:a="http://schemas.openxmlformats.org/drawingml/2006/main"/>
        </p:blipFill>
        <p:spPr>
          <a:xfrm xmlns:a="http://schemas.openxmlformats.org/drawingml/2006/main">
            <a:off x="2798640" y="898200"/>
            <a:ext cx="4711680" cy="54864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682400236"/>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4" name="Slide text 1">
            <a:extLst xmlns:a="http://schemas.openxmlformats.org/drawingml/2006/main">
              <a:ext uri="{FF2B5EF4-FFF2-40B4-BE49-F238E27FC236}">
                <a16:creationId xmlns:a16="http://schemas.microsoft.com/office/drawing/2014/main" id="{43CDE3B9-C09F-4E92-A846-040E3C4BB2D8}"/>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i="1" u="none">
                <a:solidFill>
                  <a:srgbClr val="595959"/>
                </a:solidFill>
                <a:latin typeface="Calibri"/>
                <a:ea typeface="Calibri"/>
                <a:cs typeface="Calibri"/>
              </a:rPr>
              <a:t>Ages and Origins of Major Fish Families</a:t>
            </a:r>
            <a:endParaRPr sz="20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Petromyzontidae (21 species): Lampreys in this family likely represent the oldest living group of North American freshwater fishes, and they are likely derived from marine ancestors, probably in Pangean North America in the Paleozoic.</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Esocidae (4 species): The pike and pickerel are one of the five North American families dating from the Mesozoic, a group that includes two subclasses: Chondrostei (sturgeon, paddlefish) and Neopterygii (bowfins, gars, and pickerels). The family perhaps originated in Laurasian North America, although data remain inconclusive about possible origins in northern Europe or Asia.</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Acipenseridae (8 species): Sturgeons are also an ancient group with fossils from Asia, Europe, and North America. They have a Pangean origin, although whether ancestral forms were present in Laurasian North America, or whether they arrived via Beringia or from Western Europe, is uncertain.</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Clupeidae (10 species): Although this family is primarily marine, there are a number of freshwater species worldwide, all considered to be derived from marine forms. In North America, clupeids first appeared in the fossil record in the middle Paleocene.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Ictaluridae (46 species): Ictalurid catfishes date from the Paleogene and are restricted to North America.</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Salmonidae (38 species): The oldest fossil salmonids are of the extinct genus </a:t>
            </a:r>
            <a:r>
              <a:rPr sz="1500" b="0" i="1" u="none">
                <a:solidFill>
                  <a:srgbClr val="595959"/>
                </a:solidFill>
                <a:latin typeface="Calibri"/>
                <a:ea typeface="Calibri"/>
                <a:cs typeface="Calibri"/>
              </a:rPr>
              <a:t>Eosalmo, </a:t>
            </a:r>
            <a:r>
              <a:rPr sz="1500" b="0" u="none">
                <a:solidFill>
                  <a:srgbClr val="595959"/>
                </a:solidFill>
                <a:latin typeface="Calibri"/>
                <a:ea typeface="Calibri"/>
                <a:cs typeface="Calibri"/>
              </a:rPr>
              <a:t>found in Eocene deposits in what is now British Columbia and northern Washington. Recent work on salmonid phylogeny and ecology points to a freshwater origin for the group, and the anadromous life cycle shown by some modern members of the family is thus considered a secondary adaptation.</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5" name="Slide title: Ages and Origins of Major Fish Families">
            <a:extLst xmlns:a="http://schemas.openxmlformats.org/drawingml/2006/main">
              <a:ext uri="{FF2B5EF4-FFF2-40B4-BE49-F238E27FC236}">
                <a16:creationId xmlns:a16="http://schemas.microsoft.com/office/drawing/2014/main" id="{033BD966-875D-4513-AAF0-062040DFC2F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Ages and Origins of Major Fish Families</a:t>
            </a:r>
          </a:p>
        </p:txBody>
      </p:sp>
    </p:spTree>
    <p:extLst>
      <p:ext uri="{BB962C8B-B14F-4D97-AF65-F5344CB8AC3E}">
        <p14:creationId xmlns:p14="http://schemas.microsoft.com/office/powerpoint/2010/main" val="1209162490"/>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5" name="Slide text 1">
            <a:extLst xmlns:a="http://schemas.openxmlformats.org/drawingml/2006/main">
              <a:ext uri="{FF2B5EF4-FFF2-40B4-BE49-F238E27FC236}">
                <a16:creationId xmlns:a16="http://schemas.microsoft.com/office/drawing/2014/main" id="{B44DA77B-89D3-49B3-B732-56FEE72BF04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Catostomidae (71 species): Suckers represent the median in terms of age in North America. Of the modern genera of suckers, </a:t>
            </a:r>
            <a:r>
              <a:rPr sz="1500" b="0" i="1" u="none">
                <a:solidFill>
                  <a:srgbClr val="595959"/>
                </a:solidFill>
                <a:latin typeface="Calibri"/>
                <a:ea typeface="Calibri"/>
                <a:cs typeface="Calibri"/>
              </a:rPr>
              <a:t>Ictiobus</a:t>
            </a:r>
            <a:r>
              <a:rPr sz="1500" b="0" u="none">
                <a:solidFill>
                  <a:srgbClr val="595959"/>
                </a:solidFill>
                <a:latin typeface="Calibri"/>
                <a:ea typeface="Calibri"/>
                <a:cs typeface="Calibri"/>
              </a:rPr>
              <a:t> occurred by the middle Miocene and </a:t>
            </a:r>
            <a:r>
              <a:rPr sz="1500" b="0" i="1" u="none">
                <a:solidFill>
                  <a:srgbClr val="595959"/>
                </a:solidFill>
                <a:latin typeface="Calibri"/>
                <a:ea typeface="Calibri"/>
                <a:cs typeface="Calibri"/>
              </a:rPr>
              <a:t>Chamistes </a:t>
            </a:r>
            <a:r>
              <a:rPr sz="1500" b="0" u="none">
                <a:solidFill>
                  <a:srgbClr val="595959"/>
                </a:solidFill>
                <a:latin typeface="Calibri"/>
                <a:ea typeface="Calibri"/>
                <a:cs typeface="Calibri"/>
              </a:rPr>
              <a:t>by the late Miocene. Suckers are thought to have originated in Eurasia and then reached North America via the Pacific connection of Beringia.</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Centrarchidae (31 species): The centrarchids are endemic to North America and likely evolved there, with the earliest fossils dating from the Eocene epoch of northwestern Montana. By the Miocene, modern genera were well represented and, by the early Pleistocene, centrarchids had become a dominant element in the North American freshwater fish fauna.</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Cyprinidae (297 species): The largest family of North American fishes has a Eurasian origin and likely reached North America via Beringia. The earliest fossil evidence is from several Oligocene deposits, and by the late Miocene and Pliocene, cyprinids had taken their place as a major component of the North American fish fauna.</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Goodeidae (45 species): The oldest fossils are Miocene, and the family is thought to have originated in North America. Increasing aridity during the Tertiary may have fragmented the once-continuous range of the family, resulting in the divergence of the two subfamilies.</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Poeciliidae (69 species): The livebearers are primarily a Neotropical group with most of the diversity centered in Mexico, Central America, South America, and the West Indies, and with relatively few species in temperate North America. However, recent molecular phylogenetic studies indicate that divergence within the genus </a:t>
            </a:r>
            <a:r>
              <a:rPr sz="1500" b="0" i="1" u="none">
                <a:solidFill>
                  <a:srgbClr val="595959"/>
                </a:solidFill>
                <a:latin typeface="Calibri"/>
                <a:ea typeface="Calibri"/>
                <a:cs typeface="Calibri"/>
              </a:rPr>
              <a:t>Poeciliopsis</a:t>
            </a:r>
            <a:r>
              <a:rPr sz="1500" b="0" u="none">
                <a:solidFill>
                  <a:srgbClr val="595959"/>
                </a:solidFill>
                <a:latin typeface="Calibri"/>
                <a:ea typeface="Calibri"/>
                <a:cs typeface="Calibri"/>
              </a:rPr>
              <a:t> occurred 6–18 mya, and thus the age of the family in North America must be at least Miocene.</a:t>
            </a: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6" name="Slide title: Catostomidae (71 species): Suckers represent the median in terms of age in No...">
            <a:extLst xmlns:a="http://schemas.openxmlformats.org/drawingml/2006/main">
              <a:ext uri="{FF2B5EF4-FFF2-40B4-BE49-F238E27FC236}">
                <a16:creationId xmlns:a16="http://schemas.microsoft.com/office/drawing/2014/main" id="{14DA63F1-8A6D-4952-BC8F-DC1E9BCC677B}"/>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Catostomidae (71 species): Suckers represent the median in terms of age in No...</a:t>
            </a:r>
          </a:p>
        </p:txBody>
      </p:sp>
    </p:spTree>
    <p:extLst>
      <p:ext uri="{BB962C8B-B14F-4D97-AF65-F5344CB8AC3E}">
        <p14:creationId xmlns:p14="http://schemas.microsoft.com/office/powerpoint/2010/main" val="1537944949"/>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6" name="Slide text 1">
            <a:extLst xmlns:a="http://schemas.openxmlformats.org/drawingml/2006/main">
              <a:ext uri="{FF2B5EF4-FFF2-40B4-BE49-F238E27FC236}">
                <a16:creationId xmlns:a16="http://schemas.microsoft.com/office/drawing/2014/main" id="{8E6FC572-3DD3-4E9F-9F72-52C3E93BBD8E}"/>
              </a:ext>
            </a:extLst>
          </p:cNvPr>
          <p:cNvSpPr>
            <a:spLocks xmlns:a="http://schemas.openxmlformats.org/drawingml/2006/main" noGrp="1"/>
          </p:cNvSpPr>
          <p:nvPr/>
        </p:nvSpPr>
        <p:spPr>
          <a:xfrm xmlns:a="http://schemas.openxmlformats.org/drawingml/2006/main">
            <a:off x="457200" y="156600"/>
            <a:ext cx="8229600" cy="6567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Cichlidae (16 species): This large family has a broad Neotropical distribution occurring in Mexico, Central and South America, and the West Indies, with one species, the Rio Grande Cichid, even reaching into the United States. The family as a whole is thought to have an early Tertiary origin, and movement from South America to Central America perhaps occurred in the late Tertiary, with the origin of cichids in North America as early as the middle Miocene.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Percidae (186 species): Percids, or daters, are the second most speciose family of North American freshwater fishes. It occurs in Europe, northern Asia, and eastern North America and seems to represent a Laurasian clade. The family likely originated in the early Tertiary, when land connections existed between eastern North America and Europe.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Fundulidae (34 species): Members of this group occur in North and Central America as well as Cuba; in North America all but two species occur east of the continental divide. The oldest fossil evidence in North America dates from the middle Miocene.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Cyprinodontidae (35 species): Cyprinodontid fishes include both marine/estuarine and freshwater forms that are found primarily along coastal regions in North, Central, and South America, and the Mediterranean, and the order Cyprinodontiformes likely existed at least from the late Triassic before the breakup of Pangea. The fossil record for the family in North America is meager, though molecular data suggest that modern New World genera began diverging in the Miocene.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Cottidae (30 species): In terms of diversity of genera, the sculpins are primarily a marine family; however, the genus </a:t>
            </a:r>
            <a:r>
              <a:rPr sz="1500" b="0" i="1" u="none">
                <a:solidFill>
                  <a:srgbClr val="595959"/>
                </a:solidFill>
                <a:latin typeface="Calibri"/>
                <a:ea typeface="Calibri"/>
                <a:cs typeface="Calibri"/>
              </a:rPr>
              <a:t>Cottus </a:t>
            </a:r>
            <a:r>
              <a:rPr sz="1500" b="0" u="none">
                <a:solidFill>
                  <a:srgbClr val="595959"/>
                </a:solidFill>
                <a:latin typeface="Calibri"/>
                <a:ea typeface="Calibri"/>
                <a:cs typeface="Calibri"/>
              </a:rPr>
              <a:t>is well represented in North American fresh waters. The oldest </a:t>
            </a:r>
            <a:r>
              <a:rPr sz="1500" b="0" i="1" u="none">
                <a:solidFill>
                  <a:srgbClr val="595959"/>
                </a:solidFill>
                <a:latin typeface="Calibri"/>
                <a:ea typeface="Calibri"/>
                <a:cs typeface="Calibri"/>
              </a:rPr>
              <a:t>Cottus</a:t>
            </a:r>
            <a:r>
              <a:rPr sz="1500" b="0" u="none">
                <a:solidFill>
                  <a:srgbClr val="595959"/>
                </a:solidFill>
                <a:latin typeface="Calibri"/>
                <a:ea typeface="Calibri"/>
                <a:cs typeface="Calibri"/>
              </a:rPr>
              <a:t> fossils are from late Miocene deposits, while freshwater species of </a:t>
            </a:r>
            <a:r>
              <a:rPr sz="1500" b="0" i="1" u="none">
                <a:solidFill>
                  <a:srgbClr val="595959"/>
                </a:solidFill>
                <a:latin typeface="Calibri"/>
                <a:ea typeface="Calibri"/>
                <a:cs typeface="Calibri"/>
              </a:rPr>
              <a:t>Myoxocephalus </a:t>
            </a:r>
            <a:r>
              <a:rPr sz="1500" b="0" u="none">
                <a:solidFill>
                  <a:srgbClr val="595959"/>
                </a:solidFill>
                <a:latin typeface="Calibri"/>
                <a:ea typeface="Calibri"/>
                <a:cs typeface="Calibri"/>
              </a:rPr>
              <a:t>are likely more recent.</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Atherinopsidae (39 species): The New World silversides are primarily a marine family, although there are five genera that occur widely in freshwater habitats. Fossil silversides are known from Pliocene formations, and freshwater silversides are derived from marine ancestors.</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7" name="Slide title: Cichlidae (16 species): This large family has a broad Neotropical distributio...">
            <a:extLst xmlns:a="http://schemas.openxmlformats.org/drawingml/2006/main">
              <a:ext uri="{FF2B5EF4-FFF2-40B4-BE49-F238E27FC236}">
                <a16:creationId xmlns:a16="http://schemas.microsoft.com/office/drawing/2014/main" id="{52DA0B37-7157-4F08-A3A9-8E594B6FEDF3}"/>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Cichlidae (16 species): This large family has a broad Neotropical distributio...</a:t>
            </a:r>
          </a:p>
        </p:txBody>
      </p:sp>
    </p:spTree>
    <p:extLst>
      <p:ext uri="{BB962C8B-B14F-4D97-AF65-F5344CB8AC3E}">
        <p14:creationId xmlns:p14="http://schemas.microsoft.com/office/powerpoint/2010/main" val="1139216032"/>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PlaceHolder 1">
            <a:extLst xmlns:a="http://schemas.openxmlformats.org/drawingml/2006/main">
              <a:ext uri="{FF2B5EF4-FFF2-40B4-BE49-F238E27FC236}">
                <a16:creationId xmlns:a16="http://schemas.microsoft.com/office/drawing/2014/main" id="{8F379259-C486-47BF-A205-51BF1B84C03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Assembling a Fauna: Fish Evolution and Plate Tectonics</a:t>
            </a:r>
            <a:endParaRPr sz="2900" b="0" u="none">
              <a:solidFill>
                <a:srgbClr val="000000"/>
              </a:solidFill>
              <a:latin typeface="Calibri"/>
              <a:ea typeface="Calibri"/>
              <a:cs typeface="Calibri"/>
            </a:endParaRPr>
          </a:p>
        </p:txBody>
      </p:sp>
      <p:sp>
        <p:nvSpPr>
          <p:cNvPr id="10" name="Slide text 2">
            <a:extLst xmlns:a="http://schemas.openxmlformats.org/drawingml/2006/main">
              <a:ext uri="{FF2B5EF4-FFF2-40B4-BE49-F238E27FC236}">
                <a16:creationId xmlns:a16="http://schemas.microsoft.com/office/drawing/2014/main" id="{B2FCEDB2-62C8-4ACF-81FE-4FBB408CA528}"/>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Even discounting the recent role of humans in introducing fishes outside of their natural ranges, the assumption that species in a particular assemblage share a long history of coexistence may not be valid.</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addition to local determinism in shaping assemblage composition, contemporary species assemblages may also be due to the association of the species’ ancestors in that particular geographic region, or the species may have evolved within different assemblages and one or more entered the modern assemblage through dispersal.</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more realistic view, thus, is that assemblages are composed of a mixture of species that have different origins and ages, and have been interacting for widely different periods of time.</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Fish evolution began in the early Paleozoic period, ~500–570 mya.</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Modern bony fishes, the teleosts, appeared by the lower Mesozoic (230–206 mya), and representatives of most major groups of fishes were present by the middle Mesozoic (195 mya).</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709765748"/>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pic>
        <p:nvPicPr>
          <p:cNvPr id="3" name="Figure: Evolutionary timeline of fishes"/>
          <p:cNvPicPr>
            <a:picLocks xmlns:a="http://schemas.openxmlformats.org/drawingml/2006/main" noChangeAspect="1"/>
          </p:cNvPicPr>
          <p:nvPr/>
        </p:nvPicPr>
        <p:blipFill>
          <a:blip xmlns:r="http://schemas.openxmlformats.org/officeDocument/2006/relationships" xmlns:a="http://schemas.openxmlformats.org/drawingml/2006/main" r:embed="Rd3f2fe03075b4840"/>
          <a:stretch xmlns:a="http://schemas.openxmlformats.org/drawingml/2006/main"/>
        </p:blipFill>
        <p:spPr>
          <a:xfrm xmlns:a="http://schemas.openxmlformats.org/drawingml/2006/main">
            <a:off x="2374560" y="761760"/>
            <a:ext cx="4834080" cy="5335560"/>
          </a:xfrm>
          <a:prstGeom xmlns:a="http://schemas.openxmlformats.org/drawingml/2006/main" prst="rect">
            <a:avLst/>
          </a:prstGeom>
          <a:ln xmlns:a="http://schemas.openxmlformats.org/drawingml/2006/main" w="38160">
            <a:noFill/>
          </a:ln>
        </p:spPr>
      </p:pic>
      <p:sp>
        <p:nvSpPr>
          <p:cNvPr id="2" name="Slide title: Evolutionary timeline of fishes">
            <a:extLst xmlns:a="http://schemas.openxmlformats.org/drawingml/2006/main">
              <a:ext uri="{FF2B5EF4-FFF2-40B4-BE49-F238E27FC236}">
                <a16:creationId xmlns:a16="http://schemas.microsoft.com/office/drawing/2014/main" id="{84BEEF05-30A8-4375-A3CD-A6F5BEDA3F2C}"/>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Evolutionary timeline of fishes</a:t>
            </a:r>
          </a:p>
        </p:txBody>
      </p:sp>
    </p:spTree>
    <p:extLst>
      <p:ext uri="{BB962C8B-B14F-4D97-AF65-F5344CB8AC3E}">
        <p14:creationId xmlns:p14="http://schemas.microsoft.com/office/powerpoint/2010/main" val="1125254458"/>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295023F0-6344-4EF2-8081-B0F8599980B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A Dynamic Earth</a:t>
            </a:r>
            <a:endParaRPr sz="28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D5DC85A9-C9F4-4CDE-A93E-95C19046E9FA}"/>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distribution of marine and freshwater fishes worldwide, and the occurrence and distribution of North American freshwater fishes, have been strongly shaped by the movements of landmasses—plate tectonics.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During the Carboniferous Period of the late Paleozoic, a time of active radiation in fishes, precursors to the present-day continents collided to form the single large, but highly dynamic and ephemeral, landmass of Pangea.</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Pangea gradually began to break up during the middle Jurassic (176–161 mya) with the intrusion of the central Atlantic Ocean between the northern (Laurasia) and southern (Gondwana) landmasses, and continued rifting resulted in the present-day arrangement of continents.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Because forms ancestral to most modern fish lineages were present prior to the breakup of Pangea, the subsequent movements of tectonic plates and their associated faunas were primary factors in the formation of fish assemblage composition.</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375300077"/>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Figure: Pangaea and continental origins"/>
          <p:cNvPicPr>
            <a:picLocks xmlns:a="http://schemas.openxmlformats.org/drawingml/2006/main" noChangeAspect="1"/>
          </p:cNvPicPr>
          <p:nvPr/>
        </p:nvPicPr>
        <p:blipFill>
          <a:blip xmlns:r="http://schemas.openxmlformats.org/officeDocument/2006/relationships" xmlns:a="http://schemas.openxmlformats.org/drawingml/2006/main" r:embed="R84c9347e20dc44bd"/>
          <a:stretch xmlns:a="http://schemas.openxmlformats.org/drawingml/2006/main"/>
        </p:blipFill>
        <p:spPr>
          <a:xfrm xmlns:a="http://schemas.openxmlformats.org/drawingml/2006/main">
            <a:off x="1568160" y="241200"/>
            <a:ext cx="6151680" cy="6400800"/>
          </a:xfrm>
          <a:prstGeom xmlns:a="http://schemas.openxmlformats.org/drawingml/2006/main" prst="rect">
            <a:avLst/>
          </a:prstGeom>
          <a:ln xmlns:a="http://schemas.openxmlformats.org/drawingml/2006/main" w="38160">
            <a:noFill/>
          </a:ln>
        </p:spPr>
      </p:pic>
      <p:sp>
        <p:nvSpPr>
          <p:cNvPr id="2" name="Slide title: Pangaea and continental origins">
            <a:extLst xmlns:a="http://schemas.openxmlformats.org/drawingml/2006/main">
              <a:ext uri="{FF2B5EF4-FFF2-40B4-BE49-F238E27FC236}">
                <a16:creationId xmlns:a16="http://schemas.microsoft.com/office/drawing/2014/main" id="{ACB98209-AA4B-4A9D-A170-E7788D9D5E24}"/>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Pangaea and continental origins</a:t>
            </a:r>
          </a:p>
        </p:txBody>
      </p:sp>
    </p:spTree>
    <p:extLst>
      <p:ext uri="{BB962C8B-B14F-4D97-AF65-F5344CB8AC3E}">
        <p14:creationId xmlns:p14="http://schemas.microsoft.com/office/powerpoint/2010/main" val="1084520100"/>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5" name="PlaceHolder 1">
            <a:extLst xmlns:a="http://schemas.openxmlformats.org/drawingml/2006/main">
              <a:ext uri="{FF2B5EF4-FFF2-40B4-BE49-F238E27FC236}">
                <a16:creationId xmlns:a16="http://schemas.microsoft.com/office/drawing/2014/main" id="{345F1EE7-D019-4D5A-8A04-FD6AD98456E4}"/>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Ages of North American Fish Families</a:t>
            </a:r>
            <a:r>
              <a:rPr sz="2800" b="0" u="none">
                <a:solidFill>
                  <a:srgbClr val="C0584B"/>
                </a:solidFill>
                <a:latin typeface="Calibri"/>
                <a:ea typeface="Calibri"/>
                <a:cs typeface="Calibri"/>
              </a:rPr>
              <a:t>	</a:t>
            </a:r>
            <a:endParaRPr sz="2800" b="0" u="none">
              <a:solidFill>
                <a:srgbClr val="000000"/>
              </a:solidFill>
              <a:latin typeface="Calibri"/>
              <a:ea typeface="Calibri"/>
              <a:cs typeface="Calibri"/>
            </a:endParaRPr>
          </a:p>
        </p:txBody>
      </p:sp>
      <p:sp>
        <p:nvSpPr>
          <p:cNvPr id="16" name="Slide text 2">
            <a:extLst xmlns:a="http://schemas.openxmlformats.org/drawingml/2006/main">
              <a:ext uri="{FF2B5EF4-FFF2-40B4-BE49-F238E27FC236}">
                <a16:creationId xmlns:a16="http://schemas.microsoft.com/office/drawing/2014/main" id="{0A571479-A0FB-4712-BB99-FD53844AC53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direct evidence for how long particular fish groups have inhabited North America is based on the fossil record, which is usually incomplete and requires access to rock layers of various ages.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Ages have also been indirectly determined for 27 families of North American freshwater fishes using fossils or geologic events available for calibration of molecular divergence times.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diverse fish fauna came to occupy North America over a span of hundreds of millions of years, from as early as the late Paleozoic through the Pleistocene, and continuing into the present as populations respond to changing environmental conditions.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Over two-thirds of the fauna, in terms of family origins, has occupied North America since the Paleogene (24 mya) or earlier, whereas particular species may be much younger. </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minnows and darters, the two most speciose North American families, are also among the more recent (Miocene and Oligocene) arrivals.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751956721"/>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Figure: Estimated ages of fish families"/>
          <p:cNvPicPr>
            <a:picLocks xmlns:a="http://schemas.openxmlformats.org/drawingml/2006/main" noChangeAspect="1"/>
          </p:cNvPicPr>
          <p:nvPr/>
        </p:nvPicPr>
        <p:blipFill>
          <a:blip xmlns:r="http://schemas.openxmlformats.org/officeDocument/2006/relationships" xmlns:a="http://schemas.openxmlformats.org/drawingml/2006/main" r:embed="R86c6e6aa56af47bc"/>
          <a:stretch xmlns:a="http://schemas.openxmlformats.org/drawingml/2006/main"/>
        </p:blipFill>
        <p:spPr>
          <a:xfrm xmlns:a="http://schemas.openxmlformats.org/drawingml/2006/main">
            <a:off x="730080" y="196560"/>
            <a:ext cx="7689960" cy="6400800"/>
          </a:xfrm>
          <a:prstGeom xmlns:a="http://schemas.openxmlformats.org/drawingml/2006/main" prst="rect">
            <a:avLst/>
          </a:prstGeom>
          <a:ln xmlns:a="http://schemas.openxmlformats.org/drawingml/2006/main" w="38160">
            <a:noFill/>
          </a:ln>
        </p:spPr>
      </p:pic>
      <p:sp>
        <p:nvSpPr>
          <p:cNvPr id="2" name="Slide title: Estimated ages of fish families">
            <a:extLst xmlns:a="http://schemas.openxmlformats.org/drawingml/2006/main">
              <a:ext uri="{FF2B5EF4-FFF2-40B4-BE49-F238E27FC236}">
                <a16:creationId xmlns:a16="http://schemas.microsoft.com/office/drawing/2014/main" id="{CE21A5C1-3DC2-4B86-A488-E3DB11B35AC7}"/>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Estimated ages of fish families</a:t>
            </a:r>
          </a:p>
        </p:txBody>
      </p:sp>
    </p:spTree>
    <p:extLst>
      <p:ext uri="{BB962C8B-B14F-4D97-AF65-F5344CB8AC3E}">
        <p14:creationId xmlns:p14="http://schemas.microsoft.com/office/powerpoint/2010/main" val="1766841218"/>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8" name="PlaceHolder 1">
            <a:extLst xmlns:a="http://schemas.openxmlformats.org/drawingml/2006/main">
              <a:ext uri="{FF2B5EF4-FFF2-40B4-BE49-F238E27FC236}">
                <a16:creationId xmlns:a16="http://schemas.microsoft.com/office/drawing/2014/main" id="{2CFA943A-D387-427C-8C53-5CDF89F190B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Origins of North American Fish Families</a:t>
            </a:r>
            <a:endParaRPr sz="2800" b="0" u="none">
              <a:solidFill>
                <a:srgbClr val="000000"/>
              </a:solidFill>
              <a:latin typeface="Calibri"/>
              <a:ea typeface="Calibri"/>
              <a:cs typeface="Calibri"/>
            </a:endParaRPr>
          </a:p>
        </p:txBody>
      </p:sp>
      <p:sp>
        <p:nvSpPr>
          <p:cNvPr id="19" name="Slide text 2">
            <a:extLst xmlns:a="http://schemas.openxmlformats.org/drawingml/2006/main">
              <a:ext uri="{FF2B5EF4-FFF2-40B4-BE49-F238E27FC236}">
                <a16:creationId xmlns:a16="http://schemas.microsoft.com/office/drawing/2014/main" id="{971BED88-995E-4D79-BEC1-209D7AA0B659}"/>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Half of North American freshwater fishes have a marine origin, followed by those originating in North America (or in ancient landmasses of Pangea and Laurasia), Central and South America, and Eurasia.</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fifteen fish families containing 90% of the modern species have their origins in Eurasia, Central America, North America (including Pangean/Laurasian elements), and South America.</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 Because of the long and varied histories of fish lineages, contemporary assemblages of fishes should be viewed as being composed of suites of species with potentially widely differing histories, with adaptations that have likely been shaped by interactions in fish assemblages that were greatly different from those they are currently occupying.</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12512525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pic>
        <p:nvPicPr>
          <p:cNvPr id="3" name="Figure: Geographic origins of fish families"/>
          <p:cNvPicPr>
            <a:picLocks xmlns:a="http://schemas.openxmlformats.org/drawingml/2006/main" noChangeAspect="1"/>
          </p:cNvPicPr>
          <p:nvPr/>
        </p:nvPicPr>
        <p:blipFill>
          <a:blip xmlns:r="http://schemas.openxmlformats.org/officeDocument/2006/relationships" xmlns:a="http://schemas.openxmlformats.org/drawingml/2006/main" r:embed="Rce234ceb4cb1444a"/>
          <a:stretch xmlns:a="http://schemas.openxmlformats.org/drawingml/2006/main"/>
        </p:blipFill>
        <p:spPr>
          <a:xfrm xmlns:a="http://schemas.openxmlformats.org/drawingml/2006/main">
            <a:off x="911160" y="264960"/>
            <a:ext cx="7334280" cy="6400800"/>
          </a:xfrm>
          <a:prstGeom xmlns:a="http://schemas.openxmlformats.org/drawingml/2006/main" prst="rect">
            <a:avLst/>
          </a:prstGeom>
          <a:ln xmlns:a="http://schemas.openxmlformats.org/drawingml/2006/main" w="38160">
            <a:noFill/>
          </a:ln>
        </p:spPr>
      </p:pic>
      <p:sp>
        <p:nvSpPr>
          <p:cNvPr id="2" name="Slide title: Geographic origins of fish families">
            <a:extLst xmlns:a="http://schemas.openxmlformats.org/drawingml/2006/main">
              <a:ext uri="{FF2B5EF4-FFF2-40B4-BE49-F238E27FC236}">
                <a16:creationId xmlns:a16="http://schemas.microsoft.com/office/drawing/2014/main" id="{7EC290BD-102D-47E6-8A83-3A15D0042ABF}"/>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Geographic origins of fish families</a:t>
            </a:r>
          </a:p>
        </p:txBody>
      </p:sp>
    </p:spTree>
    <p:extLst>
      <p:ext uri="{BB962C8B-B14F-4D97-AF65-F5344CB8AC3E}">
        <p14:creationId xmlns:p14="http://schemas.microsoft.com/office/powerpoint/2010/main" val="489775982"/>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2026-08-27T23:09:17.0630000Z</dcterms:created>
  <dcterms:modified xsi:type="dcterms:W3CDTF">2026-08-27T23:09:17.0630000Z</dcterms:modified>
</coreProperties>
</file>