
<file path=[Content_Types].xml><?xml version="1.0" encoding="utf-8"?>
<Types xmlns="http://schemas.openxmlformats.org/package/2006/content-types">
  <Default Extension="xml" ContentType="application/vnd.openxmlformats-package.core-properties+xml"/>
  <Default Extension="emf" ContentType="image/x-emf"/>
  <Default Extension="png" ContentType="image/png"/>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Override PartName="/ppt/slides/slide18.xml" ContentType="application/vnd.openxmlformats-officedocument.presentationml.slide+xml"/>
  <Override PartName="/ppt/notesSlides/notesSlide18.xml" ContentType="application/vnd.openxmlformats-officedocument.presentationml.notesSlide+xml"/>
  <Override PartName="/ppt/slides/slide19.xml" ContentType="application/vnd.openxmlformats-officedocument.presentationml.slide+xml"/>
  <Override PartName="/ppt/notesSlides/notesSlide19.xml" ContentType="application/vnd.openxmlformats-officedocument.presentationml.notesSlide+xml"/>
  <Override PartName="/ppt/slides/slide20.xml" ContentType="application/vnd.openxmlformats-officedocument.presentationml.slide+xml"/>
  <Override PartName="/ppt/notesSlides/notesSlide20.xml" ContentType="application/vnd.openxmlformats-officedocument.presentationml.notesSlide+xml"/>
  <Override PartName="/ppt/slides/slide21.xml" ContentType="application/vnd.openxmlformats-officedocument.presentationml.slide+xml"/>
  <Override PartName="/ppt/notesSlides/notesSlide21.xml" ContentType="application/vnd.openxmlformats-officedocument.presentationml.notesSlide+xml"/>
  <Override PartName="/ppt/slides/slide22.xml" ContentType="application/vnd.openxmlformats-officedocument.presentationml.slide+xml"/>
  <Override PartName="/ppt/notesSlides/notesSlide22.xml" ContentType="application/vnd.openxmlformats-officedocument.presentationml.notesSlide+xml"/>
  <Override PartName="/ppt/slides/slide23.xml" ContentType="application/vnd.openxmlformats-officedocument.presentationml.slide+xml"/>
  <Override PartName="/ppt/notesSlides/notesSlide23.xml" ContentType="application/vnd.openxmlformats-officedocument.presentationml.notesSlide+xml"/>
  <Override PartName="/ppt/slides/slide24.xml" ContentType="application/vnd.openxmlformats-officedocument.presentationml.slide+xml"/>
  <Override PartName="/ppt/notesSlides/notesSlide24.xml" ContentType="application/vnd.openxmlformats-officedocument.presentationml.notesSlide+xml"/>
  <Override PartName="/ppt/slides/slide25.xml" ContentType="application/vnd.openxmlformats-officedocument.presentationml.slide+xml"/>
  <Override PartName="/ppt/notesSlides/notesSlide25.xml" ContentType="application/vnd.openxmlformats-officedocument.presentationml.notesSlide+xml"/>
  <Override PartName="/ppt/slides/slide26.xml" ContentType="application/vnd.openxmlformats-officedocument.presentationml.slide+xml"/>
  <Override PartName="/ppt/notesSlides/notesSlide26.xml" ContentType="application/vnd.openxmlformats-officedocument.presentationml.notesSlide+xml"/>
  <Override PartName="/ppt/slides/slide27.xml" ContentType="application/vnd.openxmlformats-officedocument.presentationml.slide+xml"/>
  <Override PartName="/ppt/notesSlides/notesSlide27.xml" ContentType="application/vnd.openxmlformats-officedocument.presentationml.notesSlide+xml"/>
  <Override PartName="/ppt/slides/slide28.xml" ContentType="application/vnd.openxmlformats-officedocument.presentationml.slide+xml"/>
  <Override PartName="/ppt/notesSlides/notesSlide28.xml" ContentType="application/vnd.openxmlformats-officedocument.presentationml.notesSlide+xml"/>
  <Override PartName="/ppt/slides/slide29.xml" ContentType="application/vnd.openxmlformats-officedocument.presentationml.slide+xml"/>
  <Override PartName="/ppt/notesSlides/notesSlide29.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c65fc3c36d0b43ad" /><Relationship Type="http://schemas.openxmlformats.org/officeDocument/2006/relationships/extended-properties" Target="/docProps/app.xml" Id="Rf96de55161ab48f1" /><Relationship Type="http://schemas.openxmlformats.org/officeDocument/2006/relationships/officeDocument" Target="/ppt/presentation.xml" Id="Rdbdfb637359045cd" /></Relationships>
</file>

<file path=ppt/presentation.xml><?xml version="1.0" encoding="utf-8"?>
<p:presentation xmlns:p="http://schemas.openxmlformats.org/presentationml/2006/main">
  <p:sldMasterIdLst>
    <p:sldMasterId xmlns:r="http://schemas.openxmlformats.org/officeDocument/2006/relationships" id="2147483648" r:id="Rb6c1df0bc5804232"/>
  </p:sldMasterIdLst>
  <p:notesMasterIdLst>
    <p:notesMasterId xmlns:r="http://schemas.openxmlformats.org/officeDocument/2006/relationships" r:id="R402573ffbf3641e9"/>
  </p:notesMasterIdLst>
  <p:sldIdLst>
    <p:sldId xmlns:r="http://schemas.openxmlformats.org/officeDocument/2006/relationships" id="256" r:id="R664d8e7784ee4055"/>
    <p:sldId xmlns:r="http://schemas.openxmlformats.org/officeDocument/2006/relationships" id="257" r:id="R6772af4a689b49c3"/>
    <p:sldId xmlns:r="http://schemas.openxmlformats.org/officeDocument/2006/relationships" id="258" r:id="R7e414acd397c4be1"/>
    <p:sldId xmlns:r="http://schemas.openxmlformats.org/officeDocument/2006/relationships" id="259" r:id="Redc2d0628b614d8b"/>
    <p:sldId xmlns:r="http://schemas.openxmlformats.org/officeDocument/2006/relationships" id="260" r:id="Rd00390ba48bd48f9"/>
    <p:sldId xmlns:r="http://schemas.openxmlformats.org/officeDocument/2006/relationships" id="261" r:id="Rdf1e907f4c9542d7"/>
    <p:sldId xmlns:r="http://schemas.openxmlformats.org/officeDocument/2006/relationships" id="262" r:id="R492a3a752223486b"/>
    <p:sldId xmlns:r="http://schemas.openxmlformats.org/officeDocument/2006/relationships" id="263" r:id="Ra217414b12324b01"/>
    <p:sldId xmlns:r="http://schemas.openxmlformats.org/officeDocument/2006/relationships" id="264" r:id="Rbf8c375a50a54480"/>
    <p:sldId xmlns:r="http://schemas.openxmlformats.org/officeDocument/2006/relationships" id="265" r:id="R9c69babbaf104b55"/>
    <p:sldId xmlns:r="http://schemas.openxmlformats.org/officeDocument/2006/relationships" id="266" r:id="Rf59a44e200754270"/>
    <p:sldId xmlns:r="http://schemas.openxmlformats.org/officeDocument/2006/relationships" id="267" r:id="Rc9ec5643c90349a5"/>
    <p:sldId xmlns:r="http://schemas.openxmlformats.org/officeDocument/2006/relationships" id="268" r:id="Rc813867dc10e4da0"/>
    <p:sldId xmlns:r="http://schemas.openxmlformats.org/officeDocument/2006/relationships" id="269" r:id="R7437f68247f04c30"/>
    <p:sldId xmlns:r="http://schemas.openxmlformats.org/officeDocument/2006/relationships" id="270" r:id="R84b5940db5714ec6"/>
    <p:sldId xmlns:r="http://schemas.openxmlformats.org/officeDocument/2006/relationships" id="271" r:id="Rb3626ac7aa2b40bb"/>
    <p:sldId xmlns:r="http://schemas.openxmlformats.org/officeDocument/2006/relationships" id="272" r:id="Raa128d46cabd4564"/>
    <p:sldId xmlns:r="http://schemas.openxmlformats.org/officeDocument/2006/relationships" id="273" r:id="R7231382a6bc149cd"/>
    <p:sldId xmlns:r="http://schemas.openxmlformats.org/officeDocument/2006/relationships" id="274" r:id="R1bcd8ba65ccc4132"/>
    <p:sldId xmlns:r="http://schemas.openxmlformats.org/officeDocument/2006/relationships" id="275" r:id="R053d260b4bdf489b"/>
    <p:sldId xmlns:r="http://schemas.openxmlformats.org/officeDocument/2006/relationships" id="276" r:id="R24c53f06f9ad4279"/>
    <p:sldId xmlns:r="http://schemas.openxmlformats.org/officeDocument/2006/relationships" id="277" r:id="Rf95acdf8ae0f45b3"/>
    <p:sldId xmlns:r="http://schemas.openxmlformats.org/officeDocument/2006/relationships" id="278" r:id="R7d872580dfe24599"/>
    <p:sldId xmlns:r="http://schemas.openxmlformats.org/officeDocument/2006/relationships" id="279" r:id="R39489865ff7344fc"/>
    <p:sldId xmlns:r="http://schemas.openxmlformats.org/officeDocument/2006/relationships" id="280" r:id="R059e6c8bc12f430a"/>
    <p:sldId xmlns:r="http://schemas.openxmlformats.org/officeDocument/2006/relationships" id="281" r:id="R4293331762f74e08"/>
    <p:sldId xmlns:r="http://schemas.openxmlformats.org/officeDocument/2006/relationships" id="282" r:id="R916d777e0a454094"/>
    <p:sldId xmlns:r="http://schemas.openxmlformats.org/officeDocument/2006/relationships" id="283" r:id="Rcc81ecda0a514044"/>
    <p:sldId xmlns:r="http://schemas.openxmlformats.org/officeDocument/2006/relationships" id="284" r:id="R1bed9b2241d14f30"/>
  </p:sldIdLst>
  <p:sldSz cx="9144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173e04016adb4d08" /><Relationship Type="http://schemas.openxmlformats.org/officeDocument/2006/relationships/slideMaster" Target="/ppt/slideMasters/slideMaster1.xml" Id="Rb6c1df0bc5804232" /><Relationship Type="http://schemas.openxmlformats.org/officeDocument/2006/relationships/notesMaster" Target="/ppt/notesMasters/notesMaster1.xml" Id="R402573ffbf3641e9" /><Relationship Type="http://schemas.openxmlformats.org/officeDocument/2006/relationships/presProps" Target="/ppt/presProps.xml" Id="R0e797fb3c3394fe6" /><Relationship Type="http://schemas.openxmlformats.org/officeDocument/2006/relationships/tableStyles" Target="/ppt/tableStyles.xml" Id="R0ae9bf1eeb5a42c7" /><Relationship Type="http://schemas.openxmlformats.org/officeDocument/2006/relationships/slide" Target="/ppt/slides/slide1.xml" Id="R664d8e7784ee4055" /><Relationship Type="http://schemas.openxmlformats.org/officeDocument/2006/relationships/slide" Target="/ppt/slides/slide2.xml" Id="R6772af4a689b49c3" /><Relationship Type="http://schemas.openxmlformats.org/officeDocument/2006/relationships/slide" Target="/ppt/slides/slide3.xml" Id="R7e414acd397c4be1" /><Relationship Type="http://schemas.openxmlformats.org/officeDocument/2006/relationships/slide" Target="/ppt/slides/slide4.xml" Id="Redc2d0628b614d8b" /><Relationship Type="http://schemas.openxmlformats.org/officeDocument/2006/relationships/slide" Target="/ppt/slides/slide5.xml" Id="Rd00390ba48bd48f9" /><Relationship Type="http://schemas.openxmlformats.org/officeDocument/2006/relationships/slide" Target="/ppt/slides/slide6.xml" Id="Rdf1e907f4c9542d7" /><Relationship Type="http://schemas.openxmlformats.org/officeDocument/2006/relationships/slide" Target="/ppt/slides/slide7.xml" Id="R492a3a752223486b" /><Relationship Type="http://schemas.openxmlformats.org/officeDocument/2006/relationships/slide" Target="/ppt/slides/slide8.xml" Id="Ra217414b12324b01" /><Relationship Type="http://schemas.openxmlformats.org/officeDocument/2006/relationships/slide" Target="/ppt/slides/slide9.xml" Id="Rbf8c375a50a54480" /><Relationship Type="http://schemas.openxmlformats.org/officeDocument/2006/relationships/slide" Target="/ppt/slides/slide10.xml" Id="R9c69babbaf104b55" /><Relationship Type="http://schemas.openxmlformats.org/officeDocument/2006/relationships/slide" Target="/ppt/slides/slide11.xml" Id="Rf59a44e200754270" /><Relationship Type="http://schemas.openxmlformats.org/officeDocument/2006/relationships/slide" Target="/ppt/slides/slide12.xml" Id="Rc9ec5643c90349a5" /><Relationship Type="http://schemas.openxmlformats.org/officeDocument/2006/relationships/slide" Target="/ppt/slides/slide13.xml" Id="Rc813867dc10e4da0" /><Relationship Type="http://schemas.openxmlformats.org/officeDocument/2006/relationships/slide" Target="/ppt/slides/slide14.xml" Id="R7437f68247f04c30" /><Relationship Type="http://schemas.openxmlformats.org/officeDocument/2006/relationships/slide" Target="/ppt/slides/slide15.xml" Id="R84b5940db5714ec6" /><Relationship Type="http://schemas.openxmlformats.org/officeDocument/2006/relationships/slide" Target="/ppt/slides/slide16.xml" Id="Rb3626ac7aa2b40bb" /><Relationship Type="http://schemas.openxmlformats.org/officeDocument/2006/relationships/slide" Target="/ppt/slides/slide17.xml" Id="Raa128d46cabd4564" /><Relationship Type="http://schemas.openxmlformats.org/officeDocument/2006/relationships/slide" Target="/ppt/slides/slide18.xml" Id="R7231382a6bc149cd" /><Relationship Type="http://schemas.openxmlformats.org/officeDocument/2006/relationships/slide" Target="/ppt/slides/slide19.xml" Id="R1bcd8ba65ccc4132" /><Relationship Type="http://schemas.openxmlformats.org/officeDocument/2006/relationships/slide" Target="/ppt/slides/slide20.xml" Id="R053d260b4bdf489b" /><Relationship Type="http://schemas.openxmlformats.org/officeDocument/2006/relationships/slide" Target="/ppt/slides/slide21.xml" Id="R24c53f06f9ad4279" /><Relationship Type="http://schemas.openxmlformats.org/officeDocument/2006/relationships/slide" Target="/ppt/slides/slide22.xml" Id="Rf95acdf8ae0f45b3" /><Relationship Type="http://schemas.openxmlformats.org/officeDocument/2006/relationships/slide" Target="/ppt/slides/slide23.xml" Id="R7d872580dfe24599" /><Relationship Type="http://schemas.openxmlformats.org/officeDocument/2006/relationships/slide" Target="/ppt/slides/slide24.xml" Id="R39489865ff7344fc" /><Relationship Type="http://schemas.openxmlformats.org/officeDocument/2006/relationships/slide" Target="/ppt/slides/slide25.xml" Id="R059e6c8bc12f430a" /><Relationship Type="http://schemas.openxmlformats.org/officeDocument/2006/relationships/slide" Target="/ppt/slides/slide26.xml" Id="R4293331762f74e08" /><Relationship Type="http://schemas.openxmlformats.org/officeDocument/2006/relationships/slide" Target="/ppt/slides/slide27.xml" Id="R916d777e0a454094" /><Relationship Type="http://schemas.openxmlformats.org/officeDocument/2006/relationships/slide" Target="/ppt/slides/slide28.xml" Id="Rcc81ecda0a514044" /><Relationship Type="http://schemas.openxmlformats.org/officeDocument/2006/relationships/slide" Target="/ppt/slides/slide29.xml" Id="R1bed9b2241d14f30"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8696991e0ae94b3d"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5d1205fb99914fc8" /><Relationship Type="http://schemas.openxmlformats.org/officeDocument/2006/relationships/notesMaster" Target="/ppt/notesMasters/notesMaster1.xml" Id="R54737204c4074019"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e09c01465b3a4eea" /><Relationship Type="http://schemas.openxmlformats.org/officeDocument/2006/relationships/notesMaster" Target="/ppt/notesMasters/notesMaster1.xml" Id="R311bc6273b7b45bf"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bf1907228d794646" /><Relationship Type="http://schemas.openxmlformats.org/officeDocument/2006/relationships/notesMaster" Target="/ppt/notesMasters/notesMaster1.xml" Id="Rbaeed4471b134c4d"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a7bb54c993cb4f38" /><Relationship Type="http://schemas.openxmlformats.org/officeDocument/2006/relationships/notesMaster" Target="/ppt/notesMasters/notesMaster1.xml" Id="R337ed8adf763424e" /></Relationships>
</file>

<file path=ppt/notesSlides/_rels/notesSlide13.xml.rels>&#65279;<?xml version="1.0" encoding="utf-8"?><Relationships xmlns="http://schemas.openxmlformats.org/package/2006/relationships"><Relationship Type="http://schemas.openxmlformats.org/officeDocument/2006/relationships/slide" Target="/ppt/slides/slide13.xml" Id="Rb3f5038b48034c9e" /><Relationship Type="http://schemas.openxmlformats.org/officeDocument/2006/relationships/notesMaster" Target="/ppt/notesMasters/notesMaster1.xml" Id="R2a8d92108f964522" /></Relationships>
</file>

<file path=ppt/notesSlides/_rels/notesSlide14.xml.rels>&#65279;<?xml version="1.0" encoding="utf-8"?><Relationships xmlns="http://schemas.openxmlformats.org/package/2006/relationships"><Relationship Type="http://schemas.openxmlformats.org/officeDocument/2006/relationships/slide" Target="/ppt/slides/slide14.xml" Id="Rd803c7aa8e4e4d7d" /><Relationship Type="http://schemas.openxmlformats.org/officeDocument/2006/relationships/notesMaster" Target="/ppt/notesMasters/notesMaster1.xml" Id="R5dcb5f148d634ca9" /></Relationships>
</file>

<file path=ppt/notesSlides/_rels/notesSlide15.xml.rels>&#65279;<?xml version="1.0" encoding="utf-8"?><Relationships xmlns="http://schemas.openxmlformats.org/package/2006/relationships"><Relationship Type="http://schemas.openxmlformats.org/officeDocument/2006/relationships/slide" Target="/ppt/slides/slide15.xml" Id="Rc53bb251d7044424" /><Relationship Type="http://schemas.openxmlformats.org/officeDocument/2006/relationships/notesMaster" Target="/ppt/notesMasters/notesMaster1.xml" Id="R68959040e02c4333" /></Relationships>
</file>

<file path=ppt/notesSlides/_rels/notesSlide16.xml.rels>&#65279;<?xml version="1.0" encoding="utf-8"?><Relationships xmlns="http://schemas.openxmlformats.org/package/2006/relationships"><Relationship Type="http://schemas.openxmlformats.org/officeDocument/2006/relationships/slide" Target="/ppt/slides/slide16.xml" Id="Rc91476c051b9448a" /><Relationship Type="http://schemas.openxmlformats.org/officeDocument/2006/relationships/notesMaster" Target="/ppt/notesMasters/notesMaster1.xml" Id="R38de78c1688b4898" /></Relationships>
</file>

<file path=ppt/notesSlides/_rels/notesSlide17.xml.rels>&#65279;<?xml version="1.0" encoding="utf-8"?><Relationships xmlns="http://schemas.openxmlformats.org/package/2006/relationships"><Relationship Type="http://schemas.openxmlformats.org/officeDocument/2006/relationships/slide" Target="/ppt/slides/slide17.xml" Id="R537b6c03716c4653" /><Relationship Type="http://schemas.openxmlformats.org/officeDocument/2006/relationships/notesMaster" Target="/ppt/notesMasters/notesMaster1.xml" Id="R06849eef872945b7" /></Relationships>
</file>

<file path=ppt/notesSlides/_rels/notesSlide18.xml.rels>&#65279;<?xml version="1.0" encoding="utf-8"?><Relationships xmlns="http://schemas.openxmlformats.org/package/2006/relationships"><Relationship Type="http://schemas.openxmlformats.org/officeDocument/2006/relationships/slide" Target="/ppt/slides/slide18.xml" Id="Ra51e3ce0fe9e4591" /><Relationship Type="http://schemas.openxmlformats.org/officeDocument/2006/relationships/notesMaster" Target="/ppt/notesMasters/notesMaster1.xml" Id="R4cf6b833de2d42b3" /></Relationships>
</file>

<file path=ppt/notesSlides/_rels/notesSlide19.xml.rels>&#65279;<?xml version="1.0" encoding="utf-8"?><Relationships xmlns="http://schemas.openxmlformats.org/package/2006/relationships"><Relationship Type="http://schemas.openxmlformats.org/officeDocument/2006/relationships/slide" Target="/ppt/slides/slide19.xml" Id="R8d159c846a724b9d" /><Relationship Type="http://schemas.openxmlformats.org/officeDocument/2006/relationships/notesMaster" Target="/ppt/notesMasters/notesMaster1.xml" Id="R49c589ad1b0a45d8" /></Relationships>
</file>

<file path=ppt/notesSlides/_rels/notesSlide2.xml.rels>&#65279;<?xml version="1.0" encoding="utf-8"?><Relationships xmlns="http://schemas.openxmlformats.org/package/2006/relationships"><Relationship Type="http://schemas.openxmlformats.org/officeDocument/2006/relationships/slide" Target="/ppt/slides/slide2.xml" Id="R17e365f01a254062" /><Relationship Type="http://schemas.openxmlformats.org/officeDocument/2006/relationships/notesMaster" Target="/ppt/notesMasters/notesMaster1.xml" Id="R29ab2bc2660043b0" /></Relationships>
</file>

<file path=ppt/notesSlides/_rels/notesSlide20.xml.rels>&#65279;<?xml version="1.0" encoding="utf-8"?><Relationships xmlns="http://schemas.openxmlformats.org/package/2006/relationships"><Relationship Type="http://schemas.openxmlformats.org/officeDocument/2006/relationships/slide" Target="/ppt/slides/slide20.xml" Id="Rf9b2b3b935434151" /><Relationship Type="http://schemas.openxmlformats.org/officeDocument/2006/relationships/notesMaster" Target="/ppt/notesMasters/notesMaster1.xml" Id="Re6836a5fc0e74518" /></Relationships>
</file>

<file path=ppt/notesSlides/_rels/notesSlide21.xml.rels>&#65279;<?xml version="1.0" encoding="utf-8"?><Relationships xmlns="http://schemas.openxmlformats.org/package/2006/relationships"><Relationship Type="http://schemas.openxmlformats.org/officeDocument/2006/relationships/slide" Target="/ppt/slides/slide21.xml" Id="R36b0ec87e6cc40a2" /><Relationship Type="http://schemas.openxmlformats.org/officeDocument/2006/relationships/notesMaster" Target="/ppt/notesMasters/notesMaster1.xml" Id="R49724420aade4b54" /></Relationships>
</file>

<file path=ppt/notesSlides/_rels/notesSlide22.xml.rels>&#65279;<?xml version="1.0" encoding="utf-8"?><Relationships xmlns="http://schemas.openxmlformats.org/package/2006/relationships"><Relationship Type="http://schemas.openxmlformats.org/officeDocument/2006/relationships/slide" Target="/ppt/slides/slide22.xml" Id="R601035c9049744ce" /><Relationship Type="http://schemas.openxmlformats.org/officeDocument/2006/relationships/notesMaster" Target="/ppt/notesMasters/notesMaster1.xml" Id="Rc5a824dc56014f5d" /></Relationships>
</file>

<file path=ppt/notesSlides/_rels/notesSlide23.xml.rels>&#65279;<?xml version="1.0" encoding="utf-8"?><Relationships xmlns="http://schemas.openxmlformats.org/package/2006/relationships"><Relationship Type="http://schemas.openxmlformats.org/officeDocument/2006/relationships/slide" Target="/ppt/slides/slide23.xml" Id="R2f84e87c163c4f83" /><Relationship Type="http://schemas.openxmlformats.org/officeDocument/2006/relationships/notesMaster" Target="/ppt/notesMasters/notesMaster1.xml" Id="Rd9776348c8874953" /></Relationships>
</file>

<file path=ppt/notesSlides/_rels/notesSlide24.xml.rels>&#65279;<?xml version="1.0" encoding="utf-8"?><Relationships xmlns="http://schemas.openxmlformats.org/package/2006/relationships"><Relationship Type="http://schemas.openxmlformats.org/officeDocument/2006/relationships/slide" Target="/ppt/slides/slide24.xml" Id="R10f0b77f1e95465d" /><Relationship Type="http://schemas.openxmlformats.org/officeDocument/2006/relationships/notesMaster" Target="/ppt/notesMasters/notesMaster1.xml" Id="R4f92120b65c6464e" /></Relationships>
</file>

<file path=ppt/notesSlides/_rels/notesSlide25.xml.rels>&#65279;<?xml version="1.0" encoding="utf-8"?><Relationships xmlns="http://schemas.openxmlformats.org/package/2006/relationships"><Relationship Type="http://schemas.openxmlformats.org/officeDocument/2006/relationships/slide" Target="/ppt/slides/slide25.xml" Id="Re0312f3a9f0942d5" /><Relationship Type="http://schemas.openxmlformats.org/officeDocument/2006/relationships/notesMaster" Target="/ppt/notesMasters/notesMaster1.xml" Id="Rdb8fb3fe08504f0a" /></Relationships>
</file>

<file path=ppt/notesSlides/_rels/notesSlide26.xml.rels>&#65279;<?xml version="1.0" encoding="utf-8"?><Relationships xmlns="http://schemas.openxmlformats.org/package/2006/relationships"><Relationship Type="http://schemas.openxmlformats.org/officeDocument/2006/relationships/slide" Target="/ppt/slides/slide26.xml" Id="R8cc3d478da21467e" /><Relationship Type="http://schemas.openxmlformats.org/officeDocument/2006/relationships/notesMaster" Target="/ppt/notesMasters/notesMaster1.xml" Id="Rc330183acf364632" /></Relationships>
</file>

<file path=ppt/notesSlides/_rels/notesSlide27.xml.rels>&#65279;<?xml version="1.0" encoding="utf-8"?><Relationships xmlns="http://schemas.openxmlformats.org/package/2006/relationships"><Relationship Type="http://schemas.openxmlformats.org/officeDocument/2006/relationships/slide" Target="/ppt/slides/slide27.xml" Id="R737dbc475c824368" /><Relationship Type="http://schemas.openxmlformats.org/officeDocument/2006/relationships/notesMaster" Target="/ppt/notesMasters/notesMaster1.xml" Id="Rb28d0b05c7404ea1" /></Relationships>
</file>

<file path=ppt/notesSlides/_rels/notesSlide28.xml.rels>&#65279;<?xml version="1.0" encoding="utf-8"?><Relationships xmlns="http://schemas.openxmlformats.org/package/2006/relationships"><Relationship Type="http://schemas.openxmlformats.org/officeDocument/2006/relationships/slide" Target="/ppt/slides/slide28.xml" Id="R57b9310afe8f44f0" /><Relationship Type="http://schemas.openxmlformats.org/officeDocument/2006/relationships/notesMaster" Target="/ppt/notesMasters/notesMaster1.xml" Id="R4f4cb1d60aa04c60" /></Relationships>
</file>

<file path=ppt/notesSlides/_rels/notesSlide29.xml.rels>&#65279;<?xml version="1.0" encoding="utf-8"?><Relationships xmlns="http://schemas.openxmlformats.org/package/2006/relationships"><Relationship Type="http://schemas.openxmlformats.org/officeDocument/2006/relationships/slide" Target="/ppt/slides/slide29.xml" Id="R00d854245d814102" /><Relationship Type="http://schemas.openxmlformats.org/officeDocument/2006/relationships/notesMaster" Target="/ppt/notesMasters/notesMaster1.xml" Id="R1c8c4819ba7648f1" /></Relationships>
</file>

<file path=ppt/notesSlides/_rels/notesSlide3.xml.rels>&#65279;<?xml version="1.0" encoding="utf-8"?><Relationships xmlns="http://schemas.openxmlformats.org/package/2006/relationships"><Relationship Type="http://schemas.openxmlformats.org/officeDocument/2006/relationships/slide" Target="/ppt/slides/slide3.xml" Id="R969dcc67f32242d7" /><Relationship Type="http://schemas.openxmlformats.org/officeDocument/2006/relationships/notesMaster" Target="/ppt/notesMasters/notesMaster1.xml" Id="Rfe13a01d2a4d435a" /></Relationships>
</file>

<file path=ppt/notesSlides/_rels/notesSlide4.xml.rels>&#65279;<?xml version="1.0" encoding="utf-8"?><Relationships xmlns="http://schemas.openxmlformats.org/package/2006/relationships"><Relationship Type="http://schemas.openxmlformats.org/officeDocument/2006/relationships/slide" Target="/ppt/slides/slide4.xml" Id="R5cd290954ee94c54" /><Relationship Type="http://schemas.openxmlformats.org/officeDocument/2006/relationships/notesMaster" Target="/ppt/notesMasters/notesMaster1.xml" Id="R245ca780451f441b" /></Relationships>
</file>

<file path=ppt/notesSlides/_rels/notesSlide5.xml.rels>&#65279;<?xml version="1.0" encoding="utf-8"?><Relationships xmlns="http://schemas.openxmlformats.org/package/2006/relationships"><Relationship Type="http://schemas.openxmlformats.org/officeDocument/2006/relationships/slide" Target="/ppt/slides/slide5.xml" Id="R7bb612a36aa2429c" /><Relationship Type="http://schemas.openxmlformats.org/officeDocument/2006/relationships/notesMaster" Target="/ppt/notesMasters/notesMaster1.xml" Id="Rbc27de6341f549e3" /></Relationships>
</file>

<file path=ppt/notesSlides/_rels/notesSlide6.xml.rels>&#65279;<?xml version="1.0" encoding="utf-8"?><Relationships xmlns="http://schemas.openxmlformats.org/package/2006/relationships"><Relationship Type="http://schemas.openxmlformats.org/officeDocument/2006/relationships/slide" Target="/ppt/slides/slide6.xml" Id="Rf4f5a60a718b4a21" /><Relationship Type="http://schemas.openxmlformats.org/officeDocument/2006/relationships/notesMaster" Target="/ppt/notesMasters/notesMaster1.xml" Id="R2b48ed1f91244c76" /></Relationships>
</file>

<file path=ppt/notesSlides/_rels/notesSlide7.xml.rels>&#65279;<?xml version="1.0" encoding="utf-8"?><Relationships xmlns="http://schemas.openxmlformats.org/package/2006/relationships"><Relationship Type="http://schemas.openxmlformats.org/officeDocument/2006/relationships/slide" Target="/ppt/slides/slide7.xml" Id="R79ace7b0aa8a4d9c" /><Relationship Type="http://schemas.openxmlformats.org/officeDocument/2006/relationships/notesMaster" Target="/ppt/notesMasters/notesMaster1.xml" Id="Rf757ef54ec434aef" /></Relationships>
</file>

<file path=ppt/notesSlides/_rels/notesSlide8.xml.rels>&#65279;<?xml version="1.0" encoding="utf-8"?><Relationships xmlns="http://schemas.openxmlformats.org/package/2006/relationships"><Relationship Type="http://schemas.openxmlformats.org/officeDocument/2006/relationships/slide" Target="/ppt/slides/slide8.xml" Id="R19320df092f342ca" /><Relationship Type="http://schemas.openxmlformats.org/officeDocument/2006/relationships/notesMaster" Target="/ppt/notesMasters/notesMaster1.xml" Id="R5decbdcf15ac414e" /></Relationships>
</file>

<file path=ppt/notesSlides/_rels/notesSlide9.xml.rels>&#65279;<?xml version="1.0" encoding="utf-8"?><Relationships xmlns="http://schemas.openxmlformats.org/package/2006/relationships"><Relationship Type="http://schemas.openxmlformats.org/officeDocument/2006/relationships/slide" Target="/ppt/slides/slide9.xml" Id="R751ff09f41994882" /><Relationship Type="http://schemas.openxmlformats.org/officeDocument/2006/relationships/notesMaster" Target="/ppt/notesMasters/notesMaster1.xml" Id="R1611e76dd7654249"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Form and Function</a:t>
            </a:r>
          </a:p>
          <a:p xmlns:a="http://schemas.openxmlformats.org/drawingml/2006/main">
            <a:r>
              <a:t>Visible text:</a:t>
            </a:r>
          </a:p>
          <a:p xmlns:a="http://schemas.openxmlformats.org/drawingml/2006/main">
            <a:r>
              <a:t>Form and Function</a:t>
            </a:r>
          </a:p>
          <a:p xmlns:a="http://schemas.openxmlformats.org/drawingml/2006/main">
            <a:r>
              <a:t>Part Three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Body Shape, Fin Location, and Maneuverability</a:t>
            </a:r>
          </a:p>
          <a:p xmlns:a="http://schemas.openxmlformats.org/drawingml/2006/main">
            <a:r>
              <a:t>Visible text:</a:t>
            </a:r>
          </a:p>
          <a:p xmlns:a="http://schemas.openxmlformats.org/drawingml/2006/main">
            <a:r>
              <a:t>Body Shape, Fin Location, and Maneuverability Control and maneuverability during hovering or active movement are related closely to fin placement relative to the center of mass, the control of fin rays and fin area by muscles, and swimming speed. Four zones are recognized relating to fin placement and function: An anterior body zone of rudders and lift surfaces positioned anterior to the center of mass that are important in translational forces; A zone of keels located at the center of mass that are particularly important in controlling roll; A zone of stabilizers located immediately posterior to the center of mass and important in controlling yaw, pitch, and roll; and A zone of locomotion and rudders located well posterior to the center of mass that is again important in translational forces. It is important to remember, however, that fins can serve multiple purposes, including camouflage, communication, and in the case of spines, defense. Many freshwater fishes achieve static lift (i.e., buoyant lift) by having air bladders or low-density fatty inclusions within the body cavity so that the mass of water displaced approaches the mass of the fish, but because the vertebral column bounds the upper extent of the abdominal cavity, low-density inclusions result in the center of buoyancy being beneath the center of mass; the difference between the center of mass and the center of buoyancy is termed the metacentric height, and a negative value, typical of most fishes, results in a rolling torque. Fishes must use behavioral changes, such as resting on the bottom or leaning against structures, or fin movement, to compensate for this inherent instability.</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Contrasting fish body forms</a:t>
            </a:r>
          </a:p>
          <a:p xmlns:a="http://schemas.openxmlformats.org/drawingml/2006/main">
            <a:r>
              <a:t>Figure description:</a:t>
            </a:r>
          </a:p>
          <a:p xmlns:a="http://schemas.openxmlformats.org/drawingml/2006/main">
            <a:r>
              <a:t>Side-by-side photographs of two contrasting fish forms: a deep-bodied, spiny-finned fish above and a streamlined minnow-like fish below, with reference grids for body proportions.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Types of Locomotion</a:t>
            </a:r>
          </a:p>
          <a:p xmlns:a="http://schemas.openxmlformats.org/drawingml/2006/main">
            <a:r>
              <a:t>Visible text:</a:t>
            </a:r>
          </a:p>
          <a:p xmlns:a="http://schemas.openxmlformats.org/drawingml/2006/main">
            <a:r>
              <a:t>Types of Locomotion Fishes primarily use their body and caudal fins (BCF) or median and paired fins (MPF) for locomotion, in some cases switching from MPF to BCF as the demand for speed relative to maneuverability increases. BCF locomotion is undulatory, involving alternate waves of contractions on either side of the body, and can be subdivided into steady, continuous swimming vs. unsteady, transient (burst and coast) swimming. Within BCF locomotion, freshwater fishes vary in the amount of the propulsive wavelength that is generated within the body, ranging from anguilliform to carangiform as the caudal fin is increasingly involved and body undulations are reduced; however, almost all fishes use anguilliform locomotion during the larval period. Two forms are not treated here, as they are not represented by any North American freshwater fish group: The ostraciiform mode, which has a complete, or nearly complete, absence of body undulation with all propulsive power generated by oscillation of the caudal fin. This swimming mode is exemplified by tropical marine boxfishes, marine electric rays, and tropical African freshwater elephant fishes; and The thunniform mode, which is very similar to the carangiform mode.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Anguilliform BCF Locomotion</a:t>
            </a:r>
          </a:p>
          <a:p xmlns:a="http://schemas.openxmlformats.org/drawingml/2006/main">
            <a:r>
              <a:t>Visible text:</a:t>
            </a:r>
          </a:p>
          <a:p xmlns:a="http://schemas.openxmlformats.org/drawingml/2006/main">
            <a:r>
              <a:t>Anguilliform BCF Locomotion In anguilliform swimming, which is ontogenetically and phyllogenetically the basal mode of BCF swimming in ray-finned fishes, the entire body is employed to generate thrust through a series of waves moving from head to tail. Fishes using anguilliform swimming—such as freshwater eels, lampreys, some catfishes, and the larvae of most fishes—are elongate and flexible. In contrast to nonanguilliform swimming, anguilliform swimmers are also generally adept at backward locomotion. Larval Fishes and Anguilliform Locomotion During their larval period, the majority of all North American freshwater fishes use anguilliform locomotion in the sense of generating more than one complete propulsive wavelength within the length of the body. Anguilliform swimming in larvae occurs because the musculature and axial skeleton are not sufficiently developed to use lift-based subcarangiform or carangiform modes, both of which would place greater compressive force on the axial skeleton and require more muscular power; in addition, because of their small size and speed, larval fishes operate in an environment dominated by viscous rather than intertial forces so that any cessation of swimming movement stops forward progress—there is no coasting in the absence of inertial forces. The balance between viscous and inertial forces is determined by the Reynolds number. Once the yolk sac is absorbed, larval fishes generally swim at 1–3 body lengths per second. Larvae must swim continuously to move until the Reynolds number reaches 300–450, at which point fishes can employ an energy-saving burst-and-glide approach to locomotion.</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Intentionally blank slide</a:t>
            </a:r>
          </a:p>
          <a:p xmlns:a="http://schemas.openxmlformats.org/drawingml/2006/main">
            <a:r>
              <a:t>Figure description:</a:t>
            </a:r>
          </a:p>
          <a:p xmlns:a="http://schemas.openxmlformats.org/drawingml/2006/main">
            <a:r>
              <a:t>The source image is blank and contains no visible instructional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Non-Anguilliform BCF Locomotion</a:t>
            </a:r>
          </a:p>
          <a:p xmlns:a="http://schemas.openxmlformats.org/drawingml/2006/main">
            <a:r>
              <a:t>Visible text:</a:t>
            </a:r>
          </a:p>
          <a:p xmlns:a="http://schemas.openxmlformats.org/drawingml/2006/main">
            <a:r>
              <a:t>Non-Anguilliform BCF Locomotion Increased posterior localization of body undulation and power and the development of distinct caudal fins characterize the traditional modes of subcarangiform and carangiform locomotion. Subcarangiform swimming occurs in the majority of nonlarval North American freshwater fishes, including salmonids, cyprinids, castomids, centrarchids, and percids. Subcarangiform fishes typically have fairly flexible but low-aspect-ratio caudal fins, such as the fins of many minnows, suckers, catfishes, sunfishes, and darters (aspect ratio expresses the amount of lift generated by a hydrofoil, with lift increasing with aspect ratio, and is determined by the square of fin span divided by fin area). Examples of carangiform swimmers within North American freshwater fishes are less common but potentially include herring and shad (family Clupeidae), and carangiform swimming also is likely approached by two large cyprinid fishes endemic to the Colorado river system, Humpback Chub, and Bonytail Chub. In terms of BCF swimming, the vast majority of North American freshwater fishes occupy the anguilliform-subcarangiform range of swimming modes.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MPF Locomotion</a:t>
            </a:r>
          </a:p>
          <a:p xmlns:a="http://schemas.openxmlformats.org/drawingml/2006/main">
            <a:r>
              <a:t>Visible text:</a:t>
            </a:r>
          </a:p>
          <a:p xmlns:a="http://schemas.openxmlformats.org/drawingml/2006/main">
            <a:r>
              <a:t>MPF Locomotion Breder (1926) recognized six undulatory modes of MPF locomotion and one oscillatory mode, based principally on the median or paired fins involved, the general appearance of the waveforms, and the length of the fin relative to body length, but not on functional aspects of fin kinematics. Blake (1983; 2004) recognized the distinction between undulatory and oscillatory modes and divided undulatory modes into two groups based on fin kinematics: Type I includes fishes using fins with high amplitude, low frequency, and long wavelengths, such as dorsal fin locomotion in the Bowfin. Amiiform locomotion is also advantageous in allowing backward as well as forward locomotion. Type II includes fishes using fins with low amplitude, high frequency, and short wavelengths, such as pipefishes, a primarily marine group but with some species, such as the Gulf Pipefish, entering into fresh water. Because thrust is achieved most efficiently by accelerating a large mass of water to a low velocity rather than the reverse, type II locomotion is more efficient than type I. Oscillatory fin locomotion, also referred to as labriform swimming, is shown by fishes using pectoral fins for locomotion, such as mudminnows, sticklebacks, and certain centrarchids. Fishes using MPF locomotion are common in complex habitats such as weedy ponds, lake margins, or streams with abundant submerged or emergent vegetation or wood debris and are adept at backward as well as forward locomotion.</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Gaits, Maneuverability, and Specialization</a:t>
            </a:r>
          </a:p>
          <a:p xmlns:a="http://schemas.openxmlformats.org/drawingml/2006/main">
            <a:r>
              <a:t>Visible text:</a:t>
            </a:r>
          </a:p>
          <a:p xmlns:a="http://schemas.openxmlformats.org/drawingml/2006/main">
            <a:r>
              <a:t>Gaits, Maneuverability, and Specialization</a:t>
            </a:r>
          </a:p>
          <a:p xmlns:a="http://schemas.openxmlformats.org/drawingml/2006/main">
            <a:r>
              <a:t>Swimming fishes can accommodate a wide range of speeds and maneuverability, with different speeds referred to as “gaits” or “gears.” Not all fishes or all life stages have all gaits, and potentially different structures may be employed at different gaits. Slow swimming in juvenile and adult fishes can occur via median and paired fins (MPF), which are gradually supplemented and then replaced by BCF swimming as speed increases or when increased acceleration is needed. Gait changes also can involve different muscle groups, obviously in the change from MPF to BCF swimming, but also within BCF swimming: at low speeds, oxidative red muscle, which is aerobic, supplies the power, but as speed increases, fast oxidative glycolytic (pink) and/or fast glycolytic (white) muscle fibers are added.</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Loss of Gaits and Specialization in Water-Column Fishes</a:t>
            </a:r>
          </a:p>
          <a:p xmlns:a="http://schemas.openxmlformats.org/drawingml/2006/main">
            <a:r>
              <a:t>Visible text:</a:t>
            </a:r>
          </a:p>
          <a:p xmlns:a="http://schemas.openxmlformats.org/drawingml/2006/main">
            <a:r>
              <a:t>Loss of Gaits and Specialization in Water-Column Fishes Fishes that primarily use BCF cruising or sprinting gaits are adapted to exploit widely distributed food resources and are well represented in the marine environment but less common in freshwater habitats. Fishes having cruising or sprinting gaits are characterized by high-aspect-ratio caudal fins; relatively stiff fins; large anterior body masses; and rigid, streamlined body shapes (i.e., fineness ratios &gt;2, where fineness ratio is body length divided by maximum diameter). Fishes with specialized accelerator gaits, such as ambush predators, have enhanced fast-start gaits, resting on the bottom or hovering in the water column when not actively pursuing prey; they are characterized by a large caudal area and a low-aspect-ratio caudan fin, a deep caudal peduncle, a relatively flexible body, and dorsal and anal fins located or extended posterially. Two variants of accelerator gaits are characterized by (1) resistance minimizers, such as esocids, which have a large caudal area and elongated, circular anterior body shape; and (2) thrust maximizers, such as cottids, which have a dorso-ventrally flattened body and large fin depth along most of the body length as well as enlarged pectoral fins that also contribute to fast starts. As a trade-off, MPF gaits usually are poorly developed in accelerators. Maneuverers are found in complex structured habitats, such as macrophyte beds, but also occur in open water where their maneuvering ability allows them to position their body to capture small prey. They have large, flexible MPF and short, deep bodies.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Loss of Gaits and Specialization in Substratum Fishes</a:t>
            </a:r>
          </a:p>
          <a:p xmlns:a="http://schemas.openxmlformats.org/drawingml/2006/main">
            <a:r>
              <a:t>Visible text:</a:t>
            </a:r>
          </a:p>
          <a:p xmlns:a="http://schemas.openxmlformats.org/drawingml/2006/main">
            <a:r>
              <a:t>Loss of Gaits and Specialization in Substratum Fishes Burrowers are characterized by having elongate bodies with a loss or reduction of projecting appendages, as seen in larval lampreys and in American Eels. Specialized burrowers are slow swimmers and show the suppression of fast-start, cruising, or sprinting gaits, and some use burst-and-coast swimming to compensate for high-speed swimming costs. Flow-refuging fishes live on the bottom of swiftly flowing streams and take advantage of the reduced current flow in the boundary layer, and they offset drag by having structures to increase friction with the stream bottom or to create negative lift, especially with enlarged pectoral fins. A number of North American freshwater fishes have distinctive behaviors that are initiated as flow increases and fishes risk downstream displacement, such as: Oral grasping, literally grabbing a stationary object with the mouth and hanging on to remain stationary in flowing water, and oral suction; “Parr posture,” in which fishes orient into the current, supporting themselves on the tips of their pectoral fins, with the center of mass located in the middle of a triangle formed by the anterior support of the two pectoral fins and the posterior support of the pelvic fins or body, which allows fishes to maintain position in a current, where drifting prey are likely available, at a low metabolic cost. Another pattern of station holding is to minimize drag by having a flattened (depressed) body form such as flounders, soles, and rays, which results in a “blister-shaped” dorsal profile and relatively large surface area, both of which result in increased lift. Finally, many fishes are gait generalists, using MPF and BCF gaits, both with well-developed red and white muscles.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Morphology and Functional ecology of the Fins and Axial Skeleton</a:t>
            </a:r>
          </a:p>
          <a:p xmlns:a="http://schemas.openxmlformats.org/drawingml/2006/main">
            <a:r>
              <a:t>Visible text:</a:t>
            </a:r>
          </a:p>
          <a:p xmlns:a="http://schemas.openxmlformats.org/drawingml/2006/main">
            <a:r>
              <a:t>Morphology and Functional ecology of the Fins and Axial Skeleton</a:t>
            </a:r>
          </a:p>
          <a:p xmlns:a="http://schemas.openxmlformats.org/drawingml/2006/main">
            <a:r>
              <a:t>Seven</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Evolutionary Trends in Form and Function</a:t>
            </a:r>
          </a:p>
          <a:p xmlns:a="http://schemas.openxmlformats.org/drawingml/2006/main">
            <a:r>
              <a:t>Visible text:</a:t>
            </a:r>
          </a:p>
          <a:p xmlns:a="http://schemas.openxmlformats.org/drawingml/2006/main">
            <a:r>
              <a:t>Evolutionary Trends in Form and Function</a:t>
            </a:r>
          </a:p>
          <a:p xmlns:a="http://schemas.openxmlformats.org/drawingml/2006/main">
            <a:r>
              <a:t>Because anguilliform locomotion does not require as much resistance to compression as other types of BCF locomotion, the evolution of nonanguilliform BCF swimming occurred in concert with selection for a vertebral column capable of resisting longitudinal compression by opposing muscles. Beginning in the Carboniferous, major advances in fish locomotion and control occurred within the Actinopterygii, the ray-finned fishes; MPF gaits likely arose when fins, which were initially used for trim, acquired independent movement, and over time, actinopterygian gaits improved with increases in strength of axial and appendicular skeletons and increased flexibility of paired fins. The development of caudal fin locomotion resulted in thrust being concentrated on one or several vertebrae at the base of the tail, and the evolution of nonaguilliform BCF swimming has been accompanied by a reduction in number of vertebrae in the upturned part of the caudal fin to a maximum of two, and fusion of vertebrae within the caudal fin to increase resistance to compression. In the Chondrostei, the notochord and vertebral elements extend well into the upper fin lobe, and fin rays and other supporting elements are connected to the ventral side of the vertebral column (i.e., hypaxial in position); because the caudal fin lacks intrinsic muscles, the ability to change fin shape or stiffness is limited to effects of trunk musculature on the caudal fin. Because of the development of intrinsic caudal musculature, the amiiform lineage shows the first ability to modulate caudal fin shape. The development of the homocercal caudal fin occurs in teleosts; the caudal fin is supported by epaxial as well as hypaxial elements and there is a full complement of intrinsic caudal musculature, which allow for much greater control over fin shape and stiffness compared to less derived groups. Changes in fin position and body morphology within the teleosts should be viewed not as one approach being superior to another, but instead as different solutions to the common problems of survival and reproduction.</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Body-form variation among lake fish</a:t>
            </a:r>
          </a:p>
          <a:p xmlns:a="http://schemas.openxmlformats.org/drawingml/2006/main">
            <a:r>
              <a:t>Figure description:</a:t>
            </a:r>
          </a:p>
          <a:p xmlns:a="http://schemas.openxmlformats.org/drawingml/2006/main">
            <a:r>
              <a:t>Black-background comparison of several lake-fish body forms, including a slender surface-oriented form and progressively deeper-bodied forms, illustrating morphological divergence.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Natural Selection, Phenotypic Plasticity, Body Form, and Function</a:t>
            </a:r>
          </a:p>
          <a:p xmlns:a="http://schemas.openxmlformats.org/drawingml/2006/main">
            <a:r>
              <a:t>Visible text:</a:t>
            </a:r>
          </a:p>
          <a:p xmlns:a="http://schemas.openxmlformats.org/drawingml/2006/main">
            <a:r>
              <a:t>Natural Selection, Phenotypic Plasticity, Body Form, and Function</a:t>
            </a:r>
          </a:p>
          <a:p xmlns:a="http://schemas.openxmlformats.org/drawingml/2006/main">
            <a:r>
              <a:t>North American freshwater fishes exhibit a wide diversity of body forms, with variation in forms partitioned among orders and families, but also among and within species. A major trend in the evolution of fishes has been the increased control of fin shape and function, especially with the caudal fin. Higher and lower teleosts differ in fin number and position, but differences generally are related to equally successful, albeit different, ways of dealing with environment challenges, with fin positions, body shapes, and mode of swimming generally related to water currents, habitat complexity, and prey use. In general, fishes associated with structurally complex habitats tend to have larger fins and shorter, deeper bodies in contrast to fishes in open-water habitats, and slight differences in body form provide habitat-specific advantages in feeding. A number of freshwater fish groups show polymorphisms in body form that are likely related to specific habitat, such as the endemic fish species of Lake Waccamaw, sunfishes of northeastern lakes, and sticklebacks from lakes of British Columbia and Alaska, with all examples representing divergences since the middle to late Pleistocene.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Lake Waccamaw</a:t>
            </a:r>
          </a:p>
          <a:p xmlns:a="http://schemas.openxmlformats.org/drawingml/2006/main">
            <a:r>
              <a:t>Visible text:</a:t>
            </a:r>
          </a:p>
          <a:p xmlns:a="http://schemas.openxmlformats.org/drawingml/2006/main">
            <a:r>
              <a:t>Lake Waccamaw</a:t>
            </a:r>
          </a:p>
          <a:p xmlns:a="http://schemas.openxmlformats.org/drawingml/2006/main">
            <a:r>
              <a:t>Lake Waccamaw, North Carolina, a large Carolina bay lake of late Pleistocene origin, has a known fish fauna of at least 41 species, including three endemic forms (Waccamaw Silverside, Waccamaw Killifish and Waccamaw Darter), with all colonizations of the lake from adjoining streams. Although representing three highly divergent lineages, the three endemic fish species have evolved similar shape differences from their stream ancestors, all having longer and shallower caudal peduncles and more slender bodies in comparison with their ancestral stream forms; the Waccamaw Silverside and Waccamaw Killifish also have significantly shorter and more slender heads than their stream ancestors. The local streams show much greater physical heterogeneity compared to the lake, and thus lake forms are likely adapted to a less complex habitat and more sustained swimming in open water in contrast to stream forms.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Sticklebacks</a:t>
            </a:r>
          </a:p>
          <a:p xmlns:a="http://schemas.openxmlformats.org/drawingml/2006/main">
            <a:r>
              <a:t>Visible text:</a:t>
            </a:r>
          </a:p>
          <a:p xmlns:a="http://schemas.openxmlformats.org/drawingml/2006/main">
            <a:r>
              <a:t>Sticklebacks</a:t>
            </a:r>
          </a:p>
          <a:p xmlns:a="http://schemas.openxmlformats.org/drawingml/2006/main">
            <a:r>
              <a:t>As the Cordilleran ice sheet began its retreat from northwestern North America over the last 12,000–20,000 years, with the concomitant rebound of the land, newly formed lakes were independently colonized by the marine anadromous form of Threespine Stickleback, which has provided a replicated system for studying stickleback evolution. Arising from one or two original founder populations, Threespine Sticklebacks found in lakes of British Columbia and Alaska often show distinct body forms associated with different lake habitats. The divergent body shapes are most likely related to variation in selection between highly structured, benthic habitats versus open water (limnetic) habitats, with benthic forms tending to be larger bodies, with fewer and shorter gill rakers, wider mouth gapes, and greater body depths than limnetic forms, which also tend to have larger, protruding eyes. Allopatric benthic and limnetic ecotypes occur in thousands of lakes, where developmental plasticity at least plays a role in shaping morphology; sympatric benthic and limnetic species pairs have evolved in at least six lakes; and partially differentiated benthic and limnetic ecotypes are known from two lakes.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Sunfishes</a:t>
            </a:r>
          </a:p>
          <a:p xmlns:a="http://schemas.openxmlformats.org/drawingml/2006/main">
            <a:r>
              <a:t>Visible text:</a:t>
            </a:r>
          </a:p>
          <a:p xmlns:a="http://schemas.openxmlformats.org/drawingml/2006/main">
            <a:r>
              <a:t>Sunfishes</a:t>
            </a:r>
          </a:p>
          <a:p xmlns:a="http://schemas.openxmlformats.org/drawingml/2006/main">
            <a:r>
              <a:t>A similar pattern of benthic and pelagic forms is apparent with sunfishes (Lepomis spp.), with colonization of the lakes likely occurring following the beginning retreat of the Laurentide ice sheet approximately 17,000 years ago. In the Adirondack region, Bluegill and Pumpkinseed often occur together in lakes, with Bluegill occupying the water column and feeding primarily on planktonic prey, and Pumpkinseed occupying the benthic, littoral zone and feeding mostly on benthic invertebrates, but in lakes that were never colonized by Bluegill, the normal bottom-associated Pumpkinseed may also have a planktonic form that occurs in the water column and feeds primarily on planktonic prey. The most likely explanation for the development of the planktonic form of Pumpkinseed seems to be the exploitation of planktonic prey made available by the absence of Bluegill, although diffuse competition from other planktivorous fishes can also reduce the extent of morphological divergence.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Trade-Offs in Form and Function</a:t>
            </a:r>
          </a:p>
          <a:p xmlns:a="http://schemas.openxmlformats.org/drawingml/2006/main">
            <a:r>
              <a:t>Visible text:</a:t>
            </a:r>
          </a:p>
          <a:p xmlns:a="http://schemas.openxmlformats.org/drawingml/2006/main">
            <a:r>
              <a:t>Trade-Offs in Form and Function</a:t>
            </a:r>
          </a:p>
          <a:p xmlns:a="http://schemas.openxmlformats.org/drawingml/2006/main">
            <a:r>
              <a:t>The diversity of body forms in North American freshwater fishes, related to habitat use and behavior, suggests that some shapes are more efficient (e.g., in locomotion, predator avoidance, or prey capture) in some habitats compared to others. However, few studies have directly measured trade-offs in efficiency of different body forms in one type of habitat versus another. A study of Threespine Sticklebacks found that benthic fish consumed larger prey relative to body size and were twice as efficient in foraging on a detrital substratum than limnetic fish; in contrast, limnetic fish showed greater success in capturing small zooplankton, perhaps because of their larger, more protruding eyes. Examples of trade-offs in function from different body forms illustrate how apparently minor changes in shape can have functional consequences, though such relationships often are not linear and are context dependent.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Does Morphology Predict Ecology?</a:t>
            </a:r>
          </a:p>
          <a:p xmlns:a="http://schemas.openxmlformats.org/drawingml/2006/main">
            <a:r>
              <a:t>Visible text:</a:t>
            </a:r>
          </a:p>
          <a:p xmlns:a="http://schemas.openxmlformats.org/drawingml/2006/main">
            <a:r>
              <a:t>Does Morphology Predict Ecology?</a:t>
            </a:r>
          </a:p>
          <a:p xmlns:a="http://schemas.openxmlformats.org/drawingml/2006/main">
            <a:r>
              <a:t>Although morphology is strongly related to ecological function, direct predictions of ecological function from morphology have proven difficult to make, in part because of the multiple roles that structures might have and the diverse ways that adaptation has responded to selective pressures within habitats. Being able to make such predictions would allow basic ecological questions of overlap in resource use, niche breadth, and species packing in assemblages to be answered by studies of fish shapes, such as from museum specimens, rather than primarily through actual field or laboratory observations, which are logistically challenging. In addition, short-term studies of resource use can be misleading because of natural variation, whereas morphology tends to average out such short-term environmental variation and, consequently, might be more useful as an indicator of overall ecological patterns. The underlying premise, then is that morphological “space” can be directly mapped onto ecological “space,” where morphological and ecological spaces represent multidimensional hyperspace as determined via multivariate statistical analyses. For a long time, morphological studies have been used to infer ecological relationships of fishes as well as other organisms, and such studies show a mix of approaches and assumptions, with studies attempting to verify morphological and ecological relationships (generally rare) interspersed with those assuming strong relationships between morphology and ecology and then using morphological studies to address ecological questions (generally more common).</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Tests of the Ecomorphological Hypothesis</a:t>
            </a:r>
          </a:p>
          <a:p xmlns:a="http://schemas.openxmlformats.org/drawingml/2006/main">
            <a:r>
              <a:t>Visible text:</a:t>
            </a:r>
          </a:p>
          <a:p xmlns:a="http://schemas.openxmlformats.org/drawingml/2006/main">
            <a:r>
              <a:t>Tests of the Ecomorphological Hypothesis</a:t>
            </a:r>
          </a:p>
          <a:p xmlns:a="http://schemas.openxmlformats.org/drawingml/2006/main">
            <a:r>
              <a:t>Studies of relationships between morphology and ecology show a progression of approaches, ranging from verbal description to basic correlation to sophisticated multivariate analyses. Gatz (1979, 1981) provided the first studies of freshwater fishes in which the relationships between morphology and ecology were tested statistically; however, although this work provided important information, the prey categories were quite broad and the ecological features were not, with a few exceptions, tested directly against morphological features but instead against hypotheses of function developed from the morphological characters. Building on Gatz’s studies, Felley (1984) developed two suites of morphological characters—a priori and a posteriori—that were then tested against detailed habitat information; no characters in the a priori group successfully predicted habitat use, illustrating the challenges in making generalizations of habitat use from one group of species to another, and among the a posteriori characters, the location of food source of the position in the water column were successfully predicted from morphology. Overall, this study suggests caution in choosing certain aspects of an organism’s morphology and trying to relate it to function. One of the first studies to use multivariate analyses to rigorously test the association between morphology and ecology focused on an assemblage of southeastern fishes (Douglas and Matthews 1992); its results showed that only the food use, morphological shape, and fish taxonomy matrices were significantly correlated, and the relationships between body shape and food use was completely overshadowed by the relationship between body shape and taxonomy. Because of the strong presence of phylogenetic history in structuring resource use of fish assemblages, morphological data may not be very useful in describing the structure of an assemblage any further than is already described by taxonomic data.</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Studies Assuming Validity of the Ecomorphological Hypothesis</a:t>
            </a:r>
          </a:p>
          <a:p xmlns:a="http://schemas.openxmlformats.org/drawingml/2006/main">
            <a:r>
              <a:t>Visible text:</a:t>
            </a:r>
          </a:p>
          <a:p xmlns:a="http://schemas.openxmlformats.org/drawingml/2006/main">
            <a:r>
              <a:t>Studies Assuming Validity of the Ecomorphological Hypothesis</a:t>
            </a:r>
          </a:p>
          <a:p xmlns:a="http://schemas.openxmlformats.org/drawingml/2006/main">
            <a:r>
              <a:t>Working on the assumption of a close relationships between morphology and ecology, Strauss (1987) found that the separation of species in morphological space was not related to the number of species in an assemblage, so that species differences in morphology (and assumed ecology) remained similar across a broad range of fish assemblages. Douglas (1987) showed that as communities become more diverse, the amount of morphological space increases, suggesting that increases species packing is not because of smaller morphological distance between species but because of an increase in taxonomic diversity. On a much broader geographical scale, Winemiller (1991) compared packing in physiological space among 10 lowland fish assemblages from five major geographic regions, finding that tropical fish assemblages showed greater morphological diversity, which, assuming a close association between morphology and ecology, suggests greater niche diversity in such areas.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Vertebrate evolution began in an aquatic environment in the early Paleozoic (...</a:t>
            </a:r>
          </a:p>
          <a:p xmlns:a="http://schemas.openxmlformats.org/drawingml/2006/main">
            <a:r>
              <a:t>Visible text:</a:t>
            </a:r>
          </a:p>
          <a:p xmlns:a="http://schemas.openxmlformats.org/drawingml/2006/main">
            <a:r>
              <a:t>Vertebrate evolution began in an aquatic environment in the early Paleozoic (500+ mya), followed by the evolution of tetrapods and then the evolution of terrestriality in the middle Devonian (390 mya). The aquatic and terrestrial environments occupied by vertebrate organisms offer their own sets of challenges and opportunities; for instance, unlike air, water is incompressible for all practical purposes and has much greater viscosity, which becomes increasingly significant as body size decreases and thus is especially important for larval-stage fishes. Because the viscosity and density of water are much greater than in air, movement in water must overcome greater drag compared to terrestrial vertebrates moving over land or flying, and thus aquatic organisms, other than where speed is not an issue, have streamlined body shapes to reduce the energy requirements of locomotion. The disciplines of fish biomechanics and hydrodynamics are presently very active, due in part to new technologies allowing the precise quantification of water flow patterns around swimming fishes. This chapter explores the interaction of morphological evolution in fishes with their success in various freshwater habitats.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Basics of Fish Propulsion</a:t>
            </a:r>
          </a:p>
          <a:p xmlns:a="http://schemas.openxmlformats.org/drawingml/2006/main">
            <a:r>
              <a:t>Visible text:</a:t>
            </a:r>
          </a:p>
          <a:p xmlns:a="http://schemas.openxmlformats.org/drawingml/2006/main">
            <a:r>
              <a:t>Basics of Fish Propulsion</a:t>
            </a:r>
          </a:p>
          <a:p xmlns:a="http://schemas.openxmlformats.org/drawingml/2006/main">
            <a:r>
              <a:t>The body of a fish essentially consists of a compression resistant notochord or vertebral column, surrounded by lateral musculature, and wrapped in a complex arrangement of connective tissue and skin. In contrast to terrestrial locomotion, where the limbs involved in locomotion must also support the body, fishes can use a variety of mechanisms for locomotion, both independently and in concert, and can employ a variety of control surfaces such as scales, body projection, and fins to affect their posture and position in the water column.</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Forces to Overcome</a:t>
            </a:r>
          </a:p>
          <a:p xmlns:a="http://schemas.openxmlformats.org/drawingml/2006/main">
            <a:r>
              <a:t>Visible text:</a:t>
            </a:r>
          </a:p>
          <a:p xmlns:a="http://schemas.openxmlformats.org/drawingml/2006/main">
            <a:r>
              <a:t>Forces to Overcome To achieve forward motion, the force generated by a swimming fish must equal (constant swimming speed) or exceed (acceleration) the resistance to movement caused by drag. The two components of drag are friction drag and pressure drag, both of which can best be understood by boundary-layer theory. Water moving across the body of a fish, either by the fish moving through water or holding position in flowing water, has a gradient in relative velocity that increases from 0, where water molecules are in contact with the fish, to that of the free-stream velocity, the velocity of the undisturbed water at some distance from the fish, and the region between these two velocities is referred to as the boundary layer. Flow in the boundary layer can be laminar, resulting in low friction drag, or turbulent, where the resultant eddies form a thicker boundary layer compared to laminar flow and overall friction drag is increased. The change from laminar to turbulent flow is predicted by a hydrodynamic measure known as the Reynolds number. Friction drag arises from the viscosity of the water in the boundary layer—the greater the surface area of the body, the greater the friction drag—and also increases exponentially with swimming speed. Pressure drag is caused by eddies generated along and behind the body by the separation of the boundary layer from the body of the fish—the farther back that boundary separation occurs, the lower the underpressure and the size of the wake. Because turbulent boundary layers separate farther back than laminar boundary layers, the pressure drag resulting from separation of a laminar boundary layer is higher than that for a turbulent one. Other things being equal, pressure drag increases at approximately the square of velocity. Because of how friction and pressure drag are formed, a body shape that reduces friction drag has the opposite effect on pressure drag. Friction drag is related to surface area, so a body shape that minimizes the surface-to-volume ratio, such as a sphere, would have the lowest friction drag. Among freshwater fishes, a more globular shape, such as shown by some sunfishes, would have lower friction drag but a higher pressure drag in contrast to a more elongate, streamlined fish such as a trout.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Forces acting on a swimming fish</a:t>
            </a:r>
          </a:p>
          <a:p xmlns:a="http://schemas.openxmlformats.org/drawingml/2006/main">
            <a:r>
              <a:t>Figure description:</a:t>
            </a:r>
          </a:p>
          <a:p xmlns:a="http://schemas.openxmlformats.org/drawingml/2006/main">
            <a:r>
              <a:t>Two-part hydrodynamic diagram of a swimming fish. Arrows show boundary-layer flow, pressure drag, friction drag, and turbulence around the body and along its surface.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Generated Forces</a:t>
            </a:r>
          </a:p>
          <a:p xmlns:a="http://schemas.openxmlformats.org/drawingml/2006/main">
            <a:r>
              <a:t>Visible text:</a:t>
            </a:r>
          </a:p>
          <a:p xmlns:a="http://schemas.openxmlformats.org/drawingml/2006/main">
            <a:r>
              <a:t>Generated Forces Water flowing over the body and fins of a fish can generate lift because the shapes are acting as hydrofoils—such lift is often referred to as dynamic lift. Bernoulli’s equation predicts that pressure will decrease as the velocity of fluid increases across a surface, so lift for a hydrofoil occurs when flow across the upper surface exceeds that of the lower, resulting in a pressure differential. Such conditions occur when the angle incidence of the hydrofoil increases from zero. The lift generated by a hydrofoil acts normal to the drag force and increases with the angle of incidence up to a point where flow lines begin to separate from the hydrofoil (usually about 15°), resulting in a sudden increase in pressure drag and a sudden decrease in lift so that a stall occurs. Because the amount of lift generated by turbulent flow is greater than for laminar flows, higher values of lift occur at higher Reynolds numbers. Freshwater fishes occupy a wide range of habitats with a correspondingly high range of current speeds and degrees of turbulence; so, to maintain hydrodynamic stability, change posture, initiate changes in course, or change location, fishes must control translational and rotational forces. Translational forces refer to movement of a body from one point in space to another without rotation and occur in three planes: surge (movement forward or backward), slip (sideways movement), and heave (movement up or down). Rotational forces refer to movement around the center of mass and occur along three axes: yaw (from side to side), pitch (up or down), and roll (along the horizontal axis of the body). Some actions do not result in a change of rotational or translational state because they result in keeping the body in the same location (e.g., hovering).</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Lift and stall</a:t>
            </a:r>
          </a:p>
          <a:p xmlns:a="http://schemas.openxmlformats.org/drawingml/2006/main">
            <a:r>
              <a:t>Figure description:</a:t>
            </a:r>
          </a:p>
          <a:p xmlns:a="http://schemas.openxmlformats.org/drawingml/2006/main">
            <a:r>
              <a:t>Three diagrams of a foil at zero, moderate, and steep angles of incidence. The sequence shows no lift, lift with modest drag, and stall with separated flow and vortices.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Fish body axes and forces</a:t>
            </a:r>
          </a:p>
          <a:p xmlns:a="http://schemas.openxmlformats.org/drawingml/2006/main">
            <a:r>
              <a:t>Figure description:</a:t>
            </a:r>
          </a:p>
          <a:p xmlns:a="http://schemas.openxmlformats.org/drawingml/2006/main">
            <a:r>
              <a:t>Fish body diagram labeled with roll, pitch, yaw, surge, heave, sway, and slip, illustrating the axes and directional forces involved in maneuvering.</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d22dd8c52a924fe3" /></Relationships>
</file>

<file path=ppt/slideLayouts/slideLayout1.xml><?xml version="1.0" encoding="utf-8"?>
<p:sldLayout xmlns:p="http://schemas.openxmlformats.org/presentationml/2006/main" type="blank" preserve="1">
  <p:cSld name="Default">
    <p:spTree>
      <p:nvGrpSpPr>
        <p:cNvPr id="1" name=""/>
        <p:cNvGrpSpPr/>
        <p:nvPr/>
      </p:nvGrpSpPr>
      <p:grpSpPr>
        <a:xfrm xmlns:a="http://schemas.openxmlformats.org/drawingml/2006/main"/>
      </p:grpSpPr>
      <p:sp>
        <p:nvSpPr>
          <p:cNvPr id="2" name="PlaceHolder 1">
            <a:extLst xmlns:a="http://schemas.openxmlformats.org/drawingml/2006/main">
              <a:ext uri="{FF2B5EF4-FFF2-40B4-BE49-F238E27FC236}">
                <a16:creationId xmlns:a16="http://schemas.microsoft.com/office/drawing/2014/main" id="{AD70B17D-7D40-4D79-90C3-55B8DD0048C3}"/>
              </a:ext>
            </a:extLst>
          </p:cNvPr>
          <p:cNvSpPr>
            <a:spLocks xmlns:a="http://schemas.openxmlformats.org/drawingml/2006/main" noGrp="1"/>
          </p:cNvSpPr>
          <p:nvPr>
            <p:ph type="ftr" idx="2"/>
          </p:nvPr>
        </p:nvSpPr>
        <p:spPr/>
        <p:txBody>
          <a:bodyPr xmlns:a="http://schemas.openxmlformats.org/drawingml/2006/main"/>
          <a:lstStyle xmlns:a="http://schemas.openxmlformats.org/drawingml/2006/main"/>
          <a:p xmlns:a="http://schemas.openxmlformats.org/drawingml/2006/main">
            <a:r>
              <a:t>Footer</a:t>
            </a:r>
          </a:p>
        </p:txBody>
      </p:sp>
      <p:sp>
        <p:nvSpPr>
          <p:cNvPr id="3" name="PlaceHolder 2">
            <a:extLst xmlns:a="http://schemas.openxmlformats.org/drawingml/2006/main">
              <a:ext uri="{FF2B5EF4-FFF2-40B4-BE49-F238E27FC236}">
                <a16:creationId xmlns:a16="http://schemas.microsoft.com/office/drawing/2014/main" id="{4860F7FC-7BA1-410A-A0E2-C4CA67006A47}"/>
              </a:ext>
            </a:extLst>
          </p:cNvPr>
          <p:cNvSpPr>
            <a:spLocks xmlns:a="http://schemas.openxmlformats.org/drawingml/2006/main" noGrp="1"/>
          </p:cNvSpPr>
          <p:nvPr>
            <p:ph type="sldNum" idx="3"/>
          </p:nvPr>
        </p:nvSpPr>
        <p:spPr/>
        <p:txBody>
          <a:bodyPr xmlns:a="http://schemas.openxmlformats.org/drawingml/2006/main"/>
          <a:lstStyle xmlns:a="http://schemas.openxmlformats.org/drawingml/2006/main"/>
          <a:p xmlns:a="http://schemas.openxmlformats.org/drawingml/2006/main">
            <a:fld id="{81B28185-5112-4D44-B57C-AB3D495EB95F}" type="slidenum">
              <a:t>&lt;#&gt;</a:t>
            </a:fld>
          </a:p>
        </p:txBody>
      </p:sp>
      <p:sp>
        <p:nvSpPr>
          <p:cNvPr id="4" name="PlaceHolder 3">
            <a:extLst xmlns:a="http://schemas.openxmlformats.org/drawingml/2006/main">
              <a:ext uri="{FF2B5EF4-FFF2-40B4-BE49-F238E27FC236}">
                <a16:creationId xmlns:a16="http://schemas.microsoft.com/office/drawing/2014/main" id="{3C60095E-4341-4958-B330-C9CB09E021D4}"/>
              </a:ext>
            </a:extLst>
          </p:cNvPr>
          <p:cNvSpPr>
            <a:spLocks xmlns:a="http://schemas.openxmlformats.org/drawingml/2006/main" noGrp="1"/>
          </p:cNvSpPr>
          <p:nvPr>
            <p:ph type="dt" idx="1"/>
          </p:nvPr>
        </p:nvSpPr>
        <p:spPr/>
        <p:txBody>
          <a:bodyPr xmlns:a="http://schemas.openxmlformats.org/drawingml/2006/main"/>
          <a:lstStyle xmlns:a="http://schemas.openxmlformats.org/drawingml/2006/main"/>
          <a:p xmlns:a="http://schemas.openxmlformats.org/drawingml/2006/main">
            <a:r>
              <a:t/>
            </a:r>
          </a:p>
        </p:txBody>
      </p:sp>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aff23b409e2c4d49" /><Relationship Type="http://schemas.openxmlformats.org/officeDocument/2006/relationships/slideLayout" Target="/ppt/slideLayouts/slideLayout1.xml" Id="Rcdd1b747bfe145ef" /></Relationships>
</file>

<file path=ppt/slideMasters/slideMaster1.xml><?xml version="1.0" encoding="utf-8"?>
<p:sldMaster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2" name="PlaceHolder 1">
            <a:extLst xmlns:a="http://schemas.openxmlformats.org/drawingml/2006/main">
              <a:ext uri="{FF2B5EF4-FFF2-40B4-BE49-F238E27FC236}">
                <a16:creationId xmlns:a16="http://schemas.microsoft.com/office/drawing/2014/main" id="{359993AB-7B0B-4BD4-8661-2229E069763C}"/>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4400" b="0" u="none">
                <a:solidFill>
                  <a:srgbClr val="000000"/>
                </a:solidFill>
                <a:latin typeface="Calibri"/>
                <a:ea typeface="Calibri"/>
                <a:cs typeface="Calibri"/>
              </a:defRPr>
            </a:lvl1pPr>
          </a:lstStyle>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4400" b="0" u="none">
                <a:solidFill>
                  <a:srgbClr val="000000"/>
                </a:solidFill>
                <a:latin typeface="Calibri"/>
                <a:ea typeface="Calibri"/>
                <a:cs typeface="Calibri"/>
              </a:rPr>
              <a:t>Click to edit the title text format</a:t>
            </a:r>
            <a:endParaRPr sz="4400" b="0" u="none">
              <a:solidFill>
                <a:srgbClr val="000000"/>
              </a:solidFill>
              <a:latin typeface="Calibri"/>
              <a:ea typeface="Calibri"/>
              <a:cs typeface="Calibri"/>
            </a:endParaRPr>
          </a:p>
        </p:txBody>
      </p:sp>
      <p:sp>
        <p:nvSpPr>
          <p:cNvPr id="3" name="PlaceHolder 2">
            <a:extLst xmlns:a="http://schemas.openxmlformats.org/drawingml/2006/main">
              <a:ext uri="{FF2B5EF4-FFF2-40B4-BE49-F238E27FC236}">
                <a16:creationId xmlns:a16="http://schemas.microsoft.com/office/drawing/2014/main" id="{EC2C621F-DA40-455E-B39C-3C0DC89715BA}"/>
              </a:ext>
            </a:extLst>
          </p:cNvPr>
          <p:cNvSpPr>
            <a:spLocks xmlns:a="http://schemas.openxmlformats.org/drawingml/2006/main" noGrp="1"/>
          </p:cNvSpPr>
          <p:nvPr>
            <p:ph type="body" idx="0"/>
          </p:nvPr>
        </p:nvSpPr>
        <p:spPr>
          <a:xfrm xmlns:a="http://schemas.openxmlformats.org/drawingml/2006/main">
            <a:off x="457200" y="1600200"/>
            <a:ext cx="8229600" cy="4525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t">
            <a:normAutofit/>
          </a:bodyPr>
          <a:lstStyle xmlns:a="http://schemas.openxmlformats.org/drawingml/2006/main">
            <a:lvl1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1pPr>
            <a:lvl2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2pPr>
            <a:lvl3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3pPr>
            <a:lvl4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4pPr>
            <a:lvl5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5pPr>
            <a:lvl6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6pPr>
            <a:lvl7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7pPr>
          </a:lstStyle>
          <a:p xmlns:a="http://schemas.openxmlformats.org/drawingml/2006/main">
            <a:pPr marL="343080" indent="-34308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Click to edit the outline text format</a:t>
            </a:r>
            <a:endParaRPr sz="3200" b="0" u="none">
              <a:solidFill>
                <a:srgbClr val="000000"/>
              </a:solidFill>
              <a:latin typeface="Calibri"/>
              <a:ea typeface="Calibri"/>
              <a:cs typeface="Calibri"/>
            </a:endParaRPr>
          </a:p>
          <a:p xmlns:a="http://schemas.openxmlformats.org/drawingml/2006/main">
            <a:pPr marL="743040" lvl="1" indent="-28584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Second Outline Level</a:t>
            </a:r>
            <a:endParaRPr sz="3200" b="0" u="none">
              <a:solidFill>
                <a:srgbClr val="000000"/>
              </a:solidFill>
              <a:latin typeface="Calibri"/>
              <a:ea typeface="Calibri"/>
              <a:cs typeface="Calibri"/>
            </a:endParaRPr>
          </a:p>
          <a:p xmlns:a="http://schemas.openxmlformats.org/drawingml/2006/main">
            <a:pPr marL="1143000" lvl="2"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Third Outline Level</a:t>
            </a:r>
            <a:endParaRPr sz="3200" b="0" u="none">
              <a:solidFill>
                <a:srgbClr val="000000"/>
              </a:solidFill>
              <a:latin typeface="Calibri"/>
              <a:ea typeface="Calibri"/>
              <a:cs typeface="Calibri"/>
            </a:endParaRPr>
          </a:p>
          <a:p xmlns:a="http://schemas.openxmlformats.org/drawingml/2006/main">
            <a:pPr marL="1600200" lvl="3"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Fourth Outline Level</a:t>
            </a:r>
            <a:endParaRPr sz="3200" b="0" u="none">
              <a:solidFill>
                <a:srgbClr val="000000"/>
              </a:solidFill>
              <a:latin typeface="Calibri"/>
              <a:ea typeface="Calibri"/>
              <a:cs typeface="Calibri"/>
            </a:endParaRPr>
          </a:p>
          <a:p xmlns:a="http://schemas.openxmlformats.org/drawingml/2006/main">
            <a:pPr marL="2057400" lvl="4"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Fifth Outline Level</a:t>
            </a:r>
            <a:endParaRPr sz="3200" b="0" u="none">
              <a:solidFill>
                <a:srgbClr val="000000"/>
              </a:solidFill>
              <a:latin typeface="Calibri"/>
              <a:ea typeface="Calibri"/>
              <a:cs typeface="Calibri"/>
            </a:endParaRPr>
          </a:p>
          <a:p xmlns:a="http://schemas.openxmlformats.org/drawingml/2006/main">
            <a:pPr marL="2057400" lvl="5"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Sixth Outline Level</a:t>
            </a:r>
            <a:endParaRPr sz="3200" b="0" u="none">
              <a:solidFill>
                <a:srgbClr val="000000"/>
              </a:solidFill>
              <a:latin typeface="Calibri"/>
              <a:ea typeface="Calibri"/>
              <a:cs typeface="Calibri"/>
            </a:endParaRPr>
          </a:p>
          <a:p xmlns:a="http://schemas.openxmlformats.org/drawingml/2006/main">
            <a:pPr marL="2057400" lvl="6"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Seventh Outline Level</a:t>
            </a:r>
            <a:endParaRPr sz="3200" b="0" u="none">
              <a:solidFill>
                <a:srgbClr val="000000"/>
              </a:solidFill>
              <a:latin typeface="Calibri"/>
              <a:ea typeface="Calibri"/>
              <a:cs typeface="Calibri"/>
            </a:endParaRPr>
          </a:p>
        </p:txBody>
      </p:sp>
      <p:sp>
        <p:nvSpPr>
          <p:cNvPr id="4" name="PlaceHolder 3">
            <a:extLst xmlns:a="http://schemas.openxmlformats.org/drawingml/2006/main">
              <a:ext uri="{FF2B5EF4-FFF2-40B4-BE49-F238E27FC236}">
                <a16:creationId xmlns:a16="http://schemas.microsoft.com/office/drawing/2014/main" id="{8647A7FC-8BF5-49DB-9787-F8AEAD777C77}"/>
              </a:ext>
            </a:extLst>
          </p:cNvPr>
          <p:cNvSpPr>
            <a:spLocks xmlns:a="http://schemas.openxmlformats.org/drawingml/2006/main" noGrp="1"/>
          </p:cNvSpPr>
          <p:nvPr>
            <p:ph type="dt" idx="1"/>
          </p:nvPr>
        </p:nvSpPr>
        <p:spPr>
          <a:xfrm xmlns:a="http://schemas.openxmlformats.org/drawingml/2006/main">
            <a:off x="457200" y="6356160"/>
            <a:ext cx="213336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lvl1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b="0" u="none">
                <a:solidFill>
                  <a:srgbClr val="898989"/>
                </a:solidFill>
                <a:latin typeface="Calibri"/>
                <a:ea typeface="Calibri"/>
                <a:cs typeface="Calibri"/>
              </a:defRPr>
            </a:lvl1pPr>
          </a:lstStyle>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200" b="0" u="none">
                <a:solidFill>
                  <a:srgbClr val="898989"/>
                </a:solidFill>
                <a:latin typeface="Calibri"/>
                <a:ea typeface="Calibri"/>
                <a:cs typeface="Calibri"/>
              </a:rPr>
              <a:t>&lt;date/time&gt;</a:t>
            </a:r>
            <a:endParaRPr sz="1200" b="0" u="none">
              <a:solidFill>
                <a:srgbClr val="000000"/>
              </a:solidFill>
              <a:latin typeface="Calibri"/>
              <a:ea typeface="Calibri"/>
              <a:cs typeface="Calibri"/>
            </a:endParaRPr>
          </a:p>
        </p:txBody>
      </p:sp>
      <p:sp>
        <p:nvSpPr>
          <p:cNvPr id="5" name="PlaceHolder 4">
            <a:extLst xmlns:a="http://schemas.openxmlformats.org/drawingml/2006/main">
              <a:ext uri="{FF2B5EF4-FFF2-40B4-BE49-F238E27FC236}">
                <a16:creationId xmlns:a16="http://schemas.microsoft.com/office/drawing/2014/main" id="{6EEE51E6-5024-499E-B630-840A637C44F3}"/>
              </a:ext>
            </a:extLst>
          </p:cNvPr>
          <p:cNvSpPr>
            <a:spLocks xmlns:a="http://schemas.openxmlformats.org/drawingml/2006/main" noGrp="1"/>
          </p:cNvSpPr>
          <p:nvPr>
            <p:ph type="ftr" idx="2"/>
          </p:nvPr>
        </p:nvSpPr>
        <p:spPr>
          <a:xfrm xmlns:a="http://schemas.openxmlformats.org/drawingml/2006/main">
            <a:off x="3123720" y="6356160"/>
            <a:ext cx="289548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400" b="0" u="none">
              <a:solidFill>
                <a:srgbClr val="000000"/>
              </a:solidFill>
              <a:latin typeface="Calibri"/>
              <a:ea typeface="Calibri"/>
              <a:cs typeface="Calibri"/>
            </a:endParaRPr>
          </a:p>
        </p:txBody>
      </p:sp>
      <p:sp>
        <p:nvSpPr>
          <p:cNvPr id="6" name="PlaceHolder 5">
            <a:extLst xmlns:a="http://schemas.openxmlformats.org/drawingml/2006/main">
              <a:ext uri="{FF2B5EF4-FFF2-40B4-BE49-F238E27FC236}">
                <a16:creationId xmlns:a16="http://schemas.microsoft.com/office/drawing/2014/main" id="{E4164109-9AB8-407D-A12E-3C07C44ABFA0}"/>
              </a:ext>
            </a:extLst>
          </p:cNvPr>
          <p:cNvSpPr>
            <a:spLocks xmlns:a="http://schemas.openxmlformats.org/drawingml/2006/main" noGrp="1"/>
          </p:cNvSpPr>
          <p:nvPr>
            <p:ph type="sldNum" idx="3"/>
          </p:nvPr>
        </p:nvSpPr>
        <p:spPr>
          <a:xfrm xmlns:a="http://schemas.openxmlformats.org/drawingml/2006/main">
            <a:off x="6552720" y="6356160"/>
            <a:ext cx="213372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lvl1pPr indent="0" algn="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b="0" u="none">
                <a:solidFill>
                  <a:srgbClr val="898989"/>
                </a:solidFill>
                <a:latin typeface="Calibri"/>
                <a:ea typeface="Calibri"/>
                <a:cs typeface="Calibri"/>
              </a:defRPr>
            </a:lvl1pPr>
          </a:lstStyle>
          <a:p xmlns:a="http://schemas.openxmlformats.org/drawingml/2006/main">
            <a:pPr indent="0" algn="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94304407-C4EA-42BC-8FDB-A3D1D696C619}" type="slidenum">
              <a:rPr sz="1200" b="0" u="none">
                <a:solidFill>
                  <a:srgbClr val="898989"/>
                </a:solidFill>
                <a:latin typeface="Calibri"/>
                <a:ea typeface="Calibri"/>
                <a:cs typeface="Calibri"/>
              </a:rPr>
              <a:t>&lt;number&gt;</a:t>
            </a:fld>
            <a:endParaRPr sz="1200" b="0" u="none">
              <a:solidFill>
                <a:srgbClr val="000000"/>
              </a:solidFill>
              <a:latin typeface="Calibri"/>
              <a:ea typeface="Calibri"/>
              <a:cs typeface="Calibri"/>
            </a:endParaRPr>
          </a:p>
        </p:txBody>
      </p:sp>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cdd1b747bfe145ef"/>
  </p:sldLayoutIdLst>
</p:sldMaster>
</file>

<file path=ppt/slideMasters/theme/theme2.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7106c58a017c4899" /><Relationship Type="http://schemas.openxmlformats.org/officeDocument/2006/relationships/notesSlide" Target="/ppt/notesSlides/notesSlide1.xml" Id="R14928f4e0d0043b3"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92b644f226de445d" /><Relationship Type="http://schemas.openxmlformats.org/officeDocument/2006/relationships/notesSlide" Target="/ppt/notesSlides/notesSlide10.xml" Id="Rc7d34806bcc746a3"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bbebc895ee2440d9" /><Relationship Type="http://schemas.openxmlformats.org/officeDocument/2006/relationships/image" Target="/ppt/media/image.png" Id="Rb7c5b2f349104e05" /><Relationship Type="http://schemas.openxmlformats.org/officeDocument/2006/relationships/notesSlide" Target="/ppt/notesSlides/notesSlide11.xml" Id="Rcc1338fcf4c34dd3"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e3b6f03a6030411c" /><Relationship Type="http://schemas.openxmlformats.org/officeDocument/2006/relationships/notesSlide" Target="/ppt/notesSlides/notesSlide12.xml" Id="R751c0d6ec4744258" /></Relationships>
</file>

<file path=ppt/slides/_rels/slide13.xml.rels>&#65279;<?xml version="1.0" encoding="utf-8"?><Relationships xmlns="http://schemas.openxmlformats.org/package/2006/relationships"><Relationship Type="http://schemas.openxmlformats.org/officeDocument/2006/relationships/slideLayout" Target="/ppt/slideLayouts/slideLayout1.xml" Id="R1b6483fff1114c32" /><Relationship Type="http://schemas.openxmlformats.org/officeDocument/2006/relationships/notesSlide" Target="/ppt/notesSlides/notesSlide13.xml" Id="R4040a6e0638244ae" /></Relationships>
</file>

<file path=ppt/slides/_rels/slide14.xml.rels>&#65279;<?xml version="1.0" encoding="utf-8"?><Relationships xmlns="http://schemas.openxmlformats.org/package/2006/relationships"><Relationship Type="http://schemas.openxmlformats.org/officeDocument/2006/relationships/slideLayout" Target="/ppt/slideLayouts/slideLayout1.xml" Id="R92720eef281e4092" /><Relationship Type="http://schemas.openxmlformats.org/officeDocument/2006/relationships/image" Target="/ppt/media/image4.emf" Id="R2142ea77f3ad473e" /><Relationship Type="http://schemas.openxmlformats.org/officeDocument/2006/relationships/notesSlide" Target="/ppt/notesSlides/notesSlide14.xml" Id="R5401672ad5b140f9" /></Relationships>
</file>

<file path=ppt/slides/_rels/slide15.xml.rels>&#65279;<?xml version="1.0" encoding="utf-8"?><Relationships xmlns="http://schemas.openxmlformats.org/package/2006/relationships"><Relationship Type="http://schemas.openxmlformats.org/officeDocument/2006/relationships/slideLayout" Target="/ppt/slideLayouts/slideLayout1.xml" Id="R906c9948787343c9" /><Relationship Type="http://schemas.openxmlformats.org/officeDocument/2006/relationships/notesSlide" Target="/ppt/notesSlides/notesSlide15.xml" Id="Rc9bf11dd1bc947d2" /></Relationships>
</file>

<file path=ppt/slides/_rels/slide16.xml.rels>&#65279;<?xml version="1.0" encoding="utf-8"?><Relationships xmlns="http://schemas.openxmlformats.org/package/2006/relationships"><Relationship Type="http://schemas.openxmlformats.org/officeDocument/2006/relationships/slideLayout" Target="/ppt/slideLayouts/slideLayout1.xml" Id="R81068ca1bea1487c" /><Relationship Type="http://schemas.openxmlformats.org/officeDocument/2006/relationships/notesSlide" Target="/ppt/notesSlides/notesSlide16.xml" Id="R5a7221fecced4654" /></Relationships>
</file>

<file path=ppt/slides/_rels/slide17.xml.rels>&#65279;<?xml version="1.0" encoding="utf-8"?><Relationships xmlns="http://schemas.openxmlformats.org/package/2006/relationships"><Relationship Type="http://schemas.openxmlformats.org/officeDocument/2006/relationships/slideLayout" Target="/ppt/slideLayouts/slideLayout1.xml" Id="R7162e4fcded34fe1" /><Relationship Type="http://schemas.openxmlformats.org/officeDocument/2006/relationships/notesSlide" Target="/ppt/notesSlides/notesSlide17.xml" Id="R0a782ca3e81a4cea" /></Relationships>
</file>

<file path=ppt/slides/_rels/slide18.xml.rels>&#65279;<?xml version="1.0" encoding="utf-8"?><Relationships xmlns="http://schemas.openxmlformats.org/package/2006/relationships"><Relationship Type="http://schemas.openxmlformats.org/officeDocument/2006/relationships/slideLayout" Target="/ppt/slideLayouts/slideLayout1.xml" Id="R05677b41fe734ace" /><Relationship Type="http://schemas.openxmlformats.org/officeDocument/2006/relationships/notesSlide" Target="/ppt/notesSlides/notesSlide18.xml" Id="Rac970452700348f1" /></Relationships>
</file>

<file path=ppt/slides/_rels/slide19.xml.rels>&#65279;<?xml version="1.0" encoding="utf-8"?><Relationships xmlns="http://schemas.openxmlformats.org/package/2006/relationships"><Relationship Type="http://schemas.openxmlformats.org/officeDocument/2006/relationships/slideLayout" Target="/ppt/slideLayouts/slideLayout1.xml" Id="Rdd6b2c254a1e42dd" /><Relationship Type="http://schemas.openxmlformats.org/officeDocument/2006/relationships/notesSlide" Target="/ppt/notesSlides/notesSlide19.xml" Id="Rd54f09806bda4b14"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d53657e53dc04a51" /><Relationship Type="http://schemas.openxmlformats.org/officeDocument/2006/relationships/notesSlide" Target="/ppt/notesSlides/notesSlide2.xml" Id="Rca4a744b81634ffd" /></Relationships>
</file>

<file path=ppt/slides/_rels/slide20.xml.rels>&#65279;<?xml version="1.0" encoding="utf-8"?><Relationships xmlns="http://schemas.openxmlformats.org/package/2006/relationships"><Relationship Type="http://schemas.openxmlformats.org/officeDocument/2006/relationships/slideLayout" Target="/ppt/slideLayouts/slideLayout1.xml" Id="Rc2fdb03f2a1b4e82" /><Relationship Type="http://schemas.openxmlformats.org/officeDocument/2006/relationships/notesSlide" Target="/ppt/notesSlides/notesSlide20.xml" Id="Rff1014f173074927" /></Relationships>
</file>

<file path=ppt/slides/_rels/slide21.xml.rels>&#65279;<?xml version="1.0" encoding="utf-8"?><Relationships xmlns="http://schemas.openxmlformats.org/package/2006/relationships"><Relationship Type="http://schemas.openxmlformats.org/officeDocument/2006/relationships/slideLayout" Target="/ppt/slideLayouts/slideLayout1.xml" Id="R7c1a6b06908346c8" /><Relationship Type="http://schemas.openxmlformats.org/officeDocument/2006/relationships/image" Target="/ppt/media/image2.png" Id="R75a73b4e431d4b0c" /><Relationship Type="http://schemas.openxmlformats.org/officeDocument/2006/relationships/notesSlide" Target="/ppt/notesSlides/notesSlide21.xml" Id="Re13494ae71ab4a1c" /></Relationships>
</file>

<file path=ppt/slides/_rels/slide22.xml.rels>&#65279;<?xml version="1.0" encoding="utf-8"?><Relationships xmlns="http://schemas.openxmlformats.org/package/2006/relationships"><Relationship Type="http://schemas.openxmlformats.org/officeDocument/2006/relationships/slideLayout" Target="/ppt/slideLayouts/slideLayout1.xml" Id="Rdcc2f79635c6472f" /><Relationship Type="http://schemas.openxmlformats.org/officeDocument/2006/relationships/notesSlide" Target="/ppt/notesSlides/notesSlide22.xml" Id="R98772924c7734fcc" /></Relationships>
</file>

<file path=ppt/slides/_rels/slide23.xml.rels>&#65279;<?xml version="1.0" encoding="utf-8"?><Relationships xmlns="http://schemas.openxmlformats.org/package/2006/relationships"><Relationship Type="http://schemas.openxmlformats.org/officeDocument/2006/relationships/slideLayout" Target="/ppt/slideLayouts/slideLayout1.xml" Id="R1fb81d2e44d244de" /><Relationship Type="http://schemas.openxmlformats.org/officeDocument/2006/relationships/notesSlide" Target="/ppt/notesSlides/notesSlide23.xml" Id="Rab0688248cf743e5" /></Relationships>
</file>

<file path=ppt/slides/_rels/slide24.xml.rels>&#65279;<?xml version="1.0" encoding="utf-8"?><Relationships xmlns="http://schemas.openxmlformats.org/package/2006/relationships"><Relationship Type="http://schemas.openxmlformats.org/officeDocument/2006/relationships/slideLayout" Target="/ppt/slideLayouts/slideLayout1.xml" Id="R105d8049f19e42f9" /><Relationship Type="http://schemas.openxmlformats.org/officeDocument/2006/relationships/notesSlide" Target="/ppt/notesSlides/notesSlide24.xml" Id="R0c52285fcc5c4657" /></Relationships>
</file>

<file path=ppt/slides/_rels/slide25.xml.rels>&#65279;<?xml version="1.0" encoding="utf-8"?><Relationships xmlns="http://schemas.openxmlformats.org/package/2006/relationships"><Relationship Type="http://schemas.openxmlformats.org/officeDocument/2006/relationships/slideLayout" Target="/ppt/slideLayouts/slideLayout1.xml" Id="Rc076e276ada24abf" /><Relationship Type="http://schemas.openxmlformats.org/officeDocument/2006/relationships/notesSlide" Target="/ppt/notesSlides/notesSlide25.xml" Id="Rdf8d8344cc044810" /></Relationships>
</file>

<file path=ppt/slides/_rels/slide26.xml.rels>&#65279;<?xml version="1.0" encoding="utf-8"?><Relationships xmlns="http://schemas.openxmlformats.org/package/2006/relationships"><Relationship Type="http://schemas.openxmlformats.org/officeDocument/2006/relationships/slideLayout" Target="/ppt/slideLayouts/slideLayout1.xml" Id="Rbbe04cad0a294129" /><Relationship Type="http://schemas.openxmlformats.org/officeDocument/2006/relationships/notesSlide" Target="/ppt/notesSlides/notesSlide26.xml" Id="Ra09315187bed4919" /></Relationships>
</file>

<file path=ppt/slides/_rels/slide27.xml.rels>&#65279;<?xml version="1.0" encoding="utf-8"?><Relationships xmlns="http://schemas.openxmlformats.org/package/2006/relationships"><Relationship Type="http://schemas.openxmlformats.org/officeDocument/2006/relationships/slideLayout" Target="/ppt/slideLayouts/slideLayout1.xml" Id="R8ea9e3bd03e64bb5" /><Relationship Type="http://schemas.openxmlformats.org/officeDocument/2006/relationships/notesSlide" Target="/ppt/notesSlides/notesSlide27.xml" Id="R8e03e1b29b454124" /></Relationships>
</file>

<file path=ppt/slides/_rels/slide28.xml.rels>&#65279;<?xml version="1.0" encoding="utf-8"?><Relationships xmlns="http://schemas.openxmlformats.org/package/2006/relationships"><Relationship Type="http://schemas.openxmlformats.org/officeDocument/2006/relationships/slideLayout" Target="/ppt/slideLayouts/slideLayout1.xml" Id="R139d8424194b43b6" /><Relationship Type="http://schemas.openxmlformats.org/officeDocument/2006/relationships/notesSlide" Target="/ppt/notesSlides/notesSlide28.xml" Id="R41fa59f6e83e44e8" /></Relationships>
</file>

<file path=ppt/slides/_rels/slide29.xml.rels>&#65279;<?xml version="1.0" encoding="utf-8"?><Relationships xmlns="http://schemas.openxmlformats.org/package/2006/relationships"><Relationship Type="http://schemas.openxmlformats.org/officeDocument/2006/relationships/slideLayout" Target="/ppt/slideLayouts/slideLayout1.xml" Id="R6670ffb0a6054eba" /><Relationship Type="http://schemas.openxmlformats.org/officeDocument/2006/relationships/notesSlide" Target="/ppt/notesSlides/notesSlide29.xml" Id="Ra294883bb34b49bf"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8a1e3d302ccd418a" /><Relationship Type="http://schemas.openxmlformats.org/officeDocument/2006/relationships/notesSlide" Target="/ppt/notesSlides/notesSlide3.xml" Id="R086a9fd5b8364f82"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37adcc6bf70c44e3" /><Relationship Type="http://schemas.openxmlformats.org/officeDocument/2006/relationships/notesSlide" Target="/ppt/notesSlides/notesSlide4.xml" Id="Racad73e45c4e47b6"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e4e911378ebc4a69" /><Relationship Type="http://schemas.openxmlformats.org/officeDocument/2006/relationships/notesSlide" Target="/ppt/notesSlides/notesSlide5.xml" Id="Rf6c83dad2ec24d07"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80a2f25d260141ff" /><Relationship Type="http://schemas.openxmlformats.org/officeDocument/2006/relationships/image" Target="/ppt/media/image.emf" Id="R72bce7e02d2c4d84" /><Relationship Type="http://schemas.openxmlformats.org/officeDocument/2006/relationships/notesSlide" Target="/ppt/notesSlides/notesSlide6.xml" Id="R4eabfb013c8d48c0"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4fb2130a156342d7" /><Relationship Type="http://schemas.openxmlformats.org/officeDocument/2006/relationships/notesSlide" Target="/ppt/notesSlides/notesSlide7.xml" Id="Re86ba4a78e40498a"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69345b0096104f47" /><Relationship Type="http://schemas.openxmlformats.org/officeDocument/2006/relationships/image" Target="/ppt/media/image2.emf" Id="Ref85d062b2154402" /><Relationship Type="http://schemas.openxmlformats.org/officeDocument/2006/relationships/notesSlide" Target="/ppt/notesSlides/notesSlide8.xml" Id="R00455bd8883c46d8"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321215d266734403" /><Relationship Type="http://schemas.openxmlformats.org/officeDocument/2006/relationships/image" Target="/ppt/media/image3.emf" Id="R9249bb2a26d64f52" /><Relationship Type="http://schemas.openxmlformats.org/officeDocument/2006/relationships/notesSlide" Target="/ppt/notesSlides/notesSlide9.xml" Id="Ra951f5f08e0c4faf" /></Relationships>
</file>

<file path=ppt/slides/slide1.xml><?xml version="1.0" encoding="utf-8"?>
<p:sld xmlns:p="http://schemas.openxmlformats.org/presentationml/2006/main">
  <p:cSld>
    <p:spTree>
      <p:nvGrpSpPr>
        <p:cNvPr id="1" name=""/>
        <p:cNvGrpSpPr/>
        <p:nvPr/>
      </p:nvGrpSpPr>
      <p:grpSpPr>
        <a:xfrm xmlns:a="http://schemas.openxmlformats.org/drawingml/2006/main"/>
      </p:grpSpPr>
      <p:sp>
        <p:nvSpPr>
          <p:cNvPr id="7" name="PlaceHolder 1">
            <a:extLst xmlns:a="http://schemas.openxmlformats.org/drawingml/2006/main">
              <a:ext uri="{FF2B5EF4-FFF2-40B4-BE49-F238E27FC236}">
                <a16:creationId xmlns:a16="http://schemas.microsoft.com/office/drawing/2014/main" id="{7B094279-BE64-406D-AD54-A3ED654587CB}"/>
              </a:ext>
            </a:extLst>
          </p:cNvPr>
          <p:cNvSpPr>
            <a:spLocks xmlns:a="http://schemas.openxmlformats.org/drawingml/2006/main" noGrp="1"/>
          </p:cNvSpPr>
          <p:nvPr>
            <p:ph type="title" idx="0"/>
          </p:nvPr>
        </p:nvSpPr>
        <p:spPr>
          <a:xfrm xmlns:a="http://schemas.openxmlformats.org/drawingml/2006/main">
            <a:off x="722160" y="3069720"/>
            <a:ext cx="7772400" cy="1361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600" b="1" u="none">
                <a:solidFill>
                  <a:srgbClr val="C0584B"/>
                </a:solidFill>
                <a:latin typeface="Calibri"/>
                <a:ea typeface="Calibri"/>
                <a:cs typeface="Calibri"/>
              </a:rPr>
              <a:t>Form and Function</a:t>
            </a:r>
            <a:endParaRPr sz="3600" b="0" u="none">
              <a:solidFill>
                <a:srgbClr val="000000"/>
              </a:solidFill>
              <a:latin typeface="Calibri"/>
              <a:ea typeface="Calibri"/>
              <a:cs typeface="Calibri"/>
            </a:endParaRPr>
          </a:p>
        </p:txBody>
      </p:sp>
      <p:sp>
        <p:nvSpPr>
          <p:cNvPr id="8" name="PlaceHolder 2">
            <a:extLst xmlns:a="http://schemas.openxmlformats.org/drawingml/2006/main">
              <a:ext uri="{FF2B5EF4-FFF2-40B4-BE49-F238E27FC236}">
                <a16:creationId xmlns:a16="http://schemas.microsoft.com/office/drawing/2014/main" id="{4AB22534-AC42-42AD-BE1B-0EEC14574E18}"/>
              </a:ext>
            </a:extLst>
          </p:cNvPr>
          <p:cNvSpPr>
            <a:spLocks xmlns:a="http://schemas.openxmlformats.org/drawingml/2006/main" noGrp="1"/>
          </p:cNvSpPr>
          <p:nvPr>
            <p:ph idx="0"/>
          </p:nvPr>
        </p:nvSpPr>
        <p:spPr>
          <a:xfrm xmlns:a="http://schemas.openxmlformats.org/drawingml/2006/main">
            <a:off x="722160" y="1385280"/>
            <a:ext cx="7772400" cy="1500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b">
            <a:normAutofit/>
          </a:bodyPr>
          <a:lstStyle xmlns:a="http://schemas.openxmlformats.org/drawingml/2006/main"/>
          <a:p xmlns:a="http://schemas.openxmlformats.org/drawingml/2006/main">
            <a:pPr indent="0" algn="ctr">
              <a:spcBef>
                <a:spcPts val="700"/>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95959"/>
                </a:solidFill>
                <a:latin typeface="Calibri"/>
                <a:ea typeface="Calibri"/>
                <a:cs typeface="Calibri"/>
              </a:rPr>
              <a:t>Part Three</a:t>
            </a:r>
            <a:endParaRPr sz="2800" b="0" u="none">
              <a:solidFill>
                <a:srgbClr val="000000"/>
              </a:solidFill>
              <a:latin typeface="Calibri"/>
              <a:ea typeface="Calibri"/>
              <a:cs typeface="Calibri"/>
            </a:endParaRPr>
          </a:p>
        </p:txBody>
      </p:sp>
    </p:spTree>
    <p:extLst>
      <p:ext uri="{BB962C8B-B14F-4D97-AF65-F5344CB8AC3E}">
        <p14:creationId xmlns:p14="http://schemas.microsoft.com/office/powerpoint/2010/main" val="1146233887"/>
      </p:ext>
    </p:extLst>
  </p:cSld>
</p:sld>
</file>

<file path=ppt/slides/slide10.xml><?xml version="1.0" encoding="utf-8"?>
<p:sld xmlns:p="http://schemas.openxmlformats.org/presentationml/2006/main">
  <p:cSld>
    <p:spTree>
      <p:nvGrpSpPr>
        <p:cNvPr id="1" name=""/>
        <p:cNvGrpSpPr/>
        <p:nvPr/>
      </p:nvGrpSpPr>
      <p:grpSpPr>
        <a:xfrm xmlns:a="http://schemas.openxmlformats.org/drawingml/2006/main"/>
      </p:grpSpPr>
      <p:sp>
        <p:nvSpPr>
          <p:cNvPr id="19" name="Slide text 1">
            <a:extLst xmlns:a="http://schemas.openxmlformats.org/drawingml/2006/main">
              <a:ext uri="{FF2B5EF4-FFF2-40B4-BE49-F238E27FC236}">
                <a16:creationId xmlns:a16="http://schemas.microsoft.com/office/drawing/2014/main" id="{998E30B0-B00D-41CD-9D04-AC886A9E92CC}"/>
              </a:ext>
            </a:extLst>
          </p:cNvPr>
          <p:cNvSpPr>
            <a:spLocks xmlns:a="http://schemas.openxmlformats.org/drawingml/2006/main" noGrp="1"/>
          </p:cNvSpPr>
          <p:nvPr/>
        </p:nvSpPr>
        <p:spPr>
          <a:xfrm xmlns:a="http://schemas.openxmlformats.org/drawingml/2006/main">
            <a:off x="457200" y="273960"/>
            <a:ext cx="8229600" cy="61484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2400">
              <a:spcBef>
                <a:spcPts val="451"/>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i="1" u="none">
                <a:solidFill>
                  <a:srgbClr val="595959"/>
                </a:solidFill>
                <a:latin typeface="Calibri"/>
                <a:ea typeface="Calibri"/>
                <a:cs typeface="Calibri"/>
              </a:rPr>
              <a:t>Body Shape, Fin Location, and Maneuverability</a:t>
            </a:r>
            <a:endParaRPr sz="18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Control and maneuverability during hovering or active movement are related closely to fin placement relative to the center of mass, the control of fin rays and fin area by muscles, and swimming speed.</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Four zones are recognized relating to fin placement and function:</a:t>
            </a:r>
            <a:endParaRPr sz="1600" b="0" u="none">
              <a:solidFill>
                <a:srgbClr val="000000"/>
              </a:solidFill>
              <a:latin typeface="Calibri"/>
              <a:ea typeface="Calibri"/>
              <a:cs typeface="Calibri"/>
            </a:endParaRPr>
          </a:p>
          <a:p xmlns:a="http://schemas.openxmlformats.org/drawingml/2006/main">
            <a:pPr marL="799920" lvl="1" indent="-342720">
              <a:spcBef>
                <a:spcPts val="326"/>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An anterior body zone of rudders and lift surfaces positioned anterior to the center of mass that are important in translational forces;</a:t>
            </a:r>
            <a:endParaRPr sz="1300" b="0" u="none">
              <a:solidFill>
                <a:srgbClr val="000000"/>
              </a:solidFill>
              <a:latin typeface="Calibri"/>
              <a:ea typeface="Calibri"/>
              <a:cs typeface="Calibri"/>
            </a:endParaRPr>
          </a:p>
          <a:p xmlns:a="http://schemas.openxmlformats.org/drawingml/2006/main">
            <a:pPr marL="799920" lvl="1" indent="-342720">
              <a:spcBef>
                <a:spcPts val="326"/>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A zone of keels located at the center of mass that are particularly important in controlling roll;</a:t>
            </a:r>
            <a:endParaRPr sz="1300" b="0" u="none">
              <a:solidFill>
                <a:srgbClr val="000000"/>
              </a:solidFill>
              <a:latin typeface="Calibri"/>
              <a:ea typeface="Calibri"/>
              <a:cs typeface="Calibri"/>
            </a:endParaRPr>
          </a:p>
          <a:p xmlns:a="http://schemas.openxmlformats.org/drawingml/2006/main">
            <a:pPr marL="799920" lvl="1" indent="-342720">
              <a:spcBef>
                <a:spcPts val="326"/>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A zone of stabilizers located immediately posterior to the center of mass and important in controlling yaw, pitch, and roll; and</a:t>
            </a:r>
            <a:endParaRPr sz="1300" b="0" u="none">
              <a:solidFill>
                <a:srgbClr val="000000"/>
              </a:solidFill>
              <a:latin typeface="Calibri"/>
              <a:ea typeface="Calibri"/>
              <a:cs typeface="Calibri"/>
            </a:endParaRPr>
          </a:p>
          <a:p xmlns:a="http://schemas.openxmlformats.org/drawingml/2006/main">
            <a:pPr marL="799920" lvl="1" indent="-342720">
              <a:spcBef>
                <a:spcPts val="326"/>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A zone of locomotion and rudders located well posterior to the center of mass that is again important in translational forces.</a:t>
            </a:r>
            <a:endParaRPr sz="1300" b="0" u="none">
              <a:solidFill>
                <a:srgbClr val="000000"/>
              </a:solidFill>
              <a:latin typeface="Calibri"/>
              <a:ea typeface="Calibri"/>
              <a:cs typeface="Calibri"/>
            </a:endParaRPr>
          </a:p>
          <a:p xmlns:a="http://schemas.openxmlformats.org/drawingml/2006/main">
            <a:pPr marL="39996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It is important to remember, however, that fins can serve multiple purposes, including camouflage, communication, and in the case of spines, defense.</a:t>
            </a:r>
            <a:endParaRPr sz="1600" b="0" u="none">
              <a:solidFill>
                <a:srgbClr val="000000"/>
              </a:solidFill>
              <a:latin typeface="Calibri"/>
              <a:ea typeface="Calibri"/>
              <a:cs typeface="Calibri"/>
            </a:endParaRPr>
          </a:p>
          <a:p xmlns:a="http://schemas.openxmlformats.org/drawingml/2006/main">
            <a:pPr marL="39996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Many freshwater fishes achieve static lift (i.e., buoyant lift) by having air bladders or low-density fatty inclusions within the body cavity so that the mass of water displaced approaches the mass of the fish, but because the vertebral column bounds the upper extent of the abdominal cavity, low-density inclusions result in the center of buoyancy being beneath the center of mass; the difference between the center of mass and the center of buoyancy is termed the metacentric height, and a negative value, typical of most fishes, results in a rolling torque.</a:t>
            </a:r>
            <a:endParaRPr sz="1600" b="0" u="none">
              <a:solidFill>
                <a:srgbClr val="000000"/>
              </a:solidFill>
              <a:latin typeface="Calibri"/>
              <a:ea typeface="Calibri"/>
              <a:cs typeface="Calibri"/>
            </a:endParaRPr>
          </a:p>
          <a:p xmlns:a="http://schemas.openxmlformats.org/drawingml/2006/main">
            <a:pPr marL="39996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Fishes must use behavioral changes, such as resting on the bottom or leaning against structures, or fin movement, to compensate for this inherent instability.</a:t>
            </a:r>
            <a:endParaRPr sz="1600" b="0" u="none">
              <a:solidFill>
                <a:srgbClr val="000000"/>
              </a:solidFill>
              <a:latin typeface="Calibri"/>
              <a:ea typeface="Calibri"/>
              <a:cs typeface="Calibri"/>
            </a:endParaRPr>
          </a:p>
          <a:p xmlns:a="http://schemas.openxmlformats.org/drawingml/2006/main">
            <a:pPr marL="799920" lvl="1" indent="-342720">
              <a:spcBef>
                <a:spcPts val="326"/>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300" b="0" u="none">
              <a:solidFill>
                <a:srgbClr val="000000"/>
              </a:solidFill>
              <a:latin typeface="Calibri"/>
              <a:ea typeface="Calibri"/>
              <a:cs typeface="Calibri"/>
            </a:endParaRPr>
          </a:p>
          <a:p xmlns:a="http://schemas.openxmlformats.org/drawingml/2006/main">
            <a:pPr marL="799920" lvl="1" indent="-342720">
              <a:spcBef>
                <a:spcPts val="326"/>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300" b="0" u="none">
              <a:solidFill>
                <a:srgbClr val="000000"/>
              </a:solidFill>
              <a:latin typeface="Calibri"/>
              <a:ea typeface="Calibri"/>
              <a:cs typeface="Calibri"/>
            </a:endParaRPr>
          </a:p>
          <a:p xmlns:a="http://schemas.openxmlformats.org/drawingml/2006/main">
            <a:pPr marL="32400">
              <a:spcBef>
                <a:spcPts val="400"/>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9996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799920" lvl="1" indent="-285480">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300" b="0" u="none">
              <a:solidFill>
                <a:srgbClr val="000000"/>
              </a:solidFill>
              <a:latin typeface="Calibri"/>
              <a:ea typeface="Calibri"/>
              <a:cs typeface="Calibri"/>
            </a:endParaRPr>
          </a:p>
          <a:p xmlns:a="http://schemas.openxmlformats.org/drawingml/2006/main">
            <a:pPr marL="39996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291600" lvl="1">
              <a:spcBef>
                <a:spcPts val="326"/>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8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sp>
        <p:nvSpPr>
          <p:cNvPr id="20" name="Slide title: Body Shape, Fin Location, and Maneuverability">
            <a:extLst xmlns:a="http://schemas.openxmlformats.org/drawingml/2006/main">
              <a:ext uri="{FF2B5EF4-FFF2-40B4-BE49-F238E27FC236}">
                <a16:creationId xmlns:a16="http://schemas.microsoft.com/office/drawing/2014/main" id="{D73468C6-B5EB-48C1-A8EB-B0933D85E5CD}"/>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Body Shape, Fin Location, and Maneuverability</a:t>
            </a:r>
          </a:p>
        </p:txBody>
      </p:sp>
    </p:spTree>
    <p:extLst>
      <p:ext uri="{BB962C8B-B14F-4D97-AF65-F5344CB8AC3E}">
        <p14:creationId xmlns:p14="http://schemas.microsoft.com/office/powerpoint/2010/main" val="408584007"/>
      </p:ext>
    </p:extLst>
  </p:cSld>
</p:sld>
</file>

<file path=ppt/slides/slide11.xml><?xml version="1.0" encoding="utf-8"?>
<p:sld xmlns:p="http://schemas.openxmlformats.org/presentationml/2006/main">
  <p:cSld>
    <p:spTree>
      <p:nvGrpSpPr>
        <p:cNvPr id="1" name=""/>
        <p:cNvGrpSpPr/>
        <p:nvPr/>
      </p:nvGrpSpPr>
      <p:grpSpPr>
        <a:xfrm xmlns:a="http://schemas.openxmlformats.org/drawingml/2006/main"/>
      </p:grpSpPr>
      <p:pic>
        <p:nvPicPr>
          <p:cNvPr id="3" name="Figure: Contrasting fish body forms"/>
          <p:cNvPicPr>
            <a:picLocks xmlns:a="http://schemas.openxmlformats.org/drawingml/2006/main" noChangeAspect="1"/>
          </p:cNvPicPr>
          <p:nvPr/>
        </p:nvPicPr>
        <p:blipFill>
          <a:blip xmlns:r="http://schemas.openxmlformats.org/officeDocument/2006/relationships" xmlns:a="http://schemas.openxmlformats.org/drawingml/2006/main" r:embed="Rb7c5b2f349104e05"/>
          <a:stretch xmlns:a="http://schemas.openxmlformats.org/drawingml/2006/main"/>
        </p:blipFill>
        <p:spPr>
          <a:xfrm xmlns:a="http://schemas.openxmlformats.org/drawingml/2006/main">
            <a:off x="726840" y="228600"/>
            <a:ext cx="7689960" cy="6400800"/>
          </a:xfrm>
          <a:prstGeom xmlns:a="http://schemas.openxmlformats.org/drawingml/2006/main" prst="rect">
            <a:avLst/>
          </a:prstGeom>
          <a:ln xmlns:a="http://schemas.openxmlformats.org/drawingml/2006/main" w="38160">
            <a:noFill/>
          </a:ln>
        </p:spPr>
      </p:pic>
      <p:sp>
        <p:nvSpPr>
          <p:cNvPr id="2" name="Slide title: Contrasting fish body forms">
            <a:extLst xmlns:a="http://schemas.openxmlformats.org/drawingml/2006/main">
              <a:ext uri="{FF2B5EF4-FFF2-40B4-BE49-F238E27FC236}">
                <a16:creationId xmlns:a16="http://schemas.microsoft.com/office/drawing/2014/main" id="{1EC0CCF8-DDDD-424D-89D1-9B4A22F316BB}"/>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Contrasting fish body forms</a:t>
            </a:r>
          </a:p>
        </p:txBody>
      </p:sp>
    </p:spTree>
    <p:extLst>
      <p:ext uri="{BB962C8B-B14F-4D97-AF65-F5344CB8AC3E}">
        <p14:creationId xmlns:p14="http://schemas.microsoft.com/office/powerpoint/2010/main" val="178087705"/>
      </p:ext>
    </p:extLst>
  </p:cSld>
</p:sld>
</file>

<file path=ppt/slides/slide12.xml><?xml version="1.0" encoding="utf-8"?>
<p:sld xmlns:p="http://schemas.openxmlformats.org/presentationml/2006/main">
  <p:cSld>
    <p:spTree>
      <p:nvGrpSpPr>
        <p:cNvPr id="1" name=""/>
        <p:cNvGrpSpPr/>
        <p:nvPr/>
      </p:nvGrpSpPr>
      <p:grpSpPr>
        <a:xfrm xmlns:a="http://schemas.openxmlformats.org/drawingml/2006/main"/>
      </p:grpSpPr>
      <p:sp>
        <p:nvSpPr>
          <p:cNvPr id="21" name="Slide text 1">
            <a:extLst xmlns:a="http://schemas.openxmlformats.org/drawingml/2006/main">
              <a:ext uri="{FF2B5EF4-FFF2-40B4-BE49-F238E27FC236}">
                <a16:creationId xmlns:a16="http://schemas.microsoft.com/office/drawing/2014/main" id="{CF6D6ADD-11B5-4ADF-9666-D3FD8FA4BEBE}"/>
              </a:ext>
            </a:extLst>
          </p:cNvPr>
          <p:cNvSpPr>
            <a:spLocks xmlns:a="http://schemas.openxmlformats.org/drawingml/2006/main" noGrp="1"/>
          </p:cNvSpPr>
          <p:nvPr/>
        </p:nvSpPr>
        <p:spPr>
          <a:xfrm xmlns:a="http://schemas.openxmlformats.org/drawingml/2006/main">
            <a:off x="457200" y="273960"/>
            <a:ext cx="8229600" cy="61484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2400">
              <a:lnSpc>
                <a:spcPct val="110000"/>
              </a:lnSpc>
              <a:spcBef>
                <a:spcPts val="524"/>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100" b="0" i="1" u="none">
                <a:solidFill>
                  <a:srgbClr val="595959"/>
                </a:solidFill>
                <a:latin typeface="Calibri"/>
                <a:ea typeface="Calibri"/>
                <a:cs typeface="Calibri"/>
              </a:rPr>
              <a:t>Types of Locomotion</a:t>
            </a:r>
            <a:endParaRPr sz="21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Fishes primarily use their body and caudal fins (BCF) or median and paired fins (MPF) for locomotion, in some cases switching from MPF to BCF as the demand for speed relative to maneuverability increases.</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BCF locomotion is undulatory, involving alternate waves of contractions on either side of the body, and can be subdivided into steady, continuous swimming vs. unsteady, transient (burst and coast) swimming.</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Within BCF locomotion, freshwater fishes vary in the amount of the propulsive wavelength that is generated within the body, ranging from anguilliform to carangiform as the caudal fin is increasingly involved and body undulations are reduced; however, almost all fishes use anguilliform locomotion during the larval period.</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Two forms are not treated here, as they are not represented by any North American freshwater fish group:</a:t>
            </a:r>
            <a:endParaRPr sz="1800" b="0" u="none">
              <a:solidFill>
                <a:srgbClr val="000000"/>
              </a:solidFill>
              <a:latin typeface="Calibri"/>
              <a:ea typeface="Calibri"/>
              <a:cs typeface="Calibri"/>
            </a:endParaRPr>
          </a:p>
          <a:p xmlns:a="http://schemas.openxmlformats.org/drawingml/2006/main">
            <a:pPr marL="742680" lvl="1" indent="-28548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The ostraciiform mode, which has a complete, or nearly complete, absence of body undulation with all propulsive power generated by oscillation of the caudal fin. This swimming mode is exemplified by tropical marine boxfishes, marine electric rays, and tropical African freshwater elephant fishes; and</a:t>
            </a:r>
            <a:endParaRPr sz="1500" b="0" u="none">
              <a:solidFill>
                <a:srgbClr val="000000"/>
              </a:solidFill>
              <a:latin typeface="Calibri"/>
              <a:ea typeface="Calibri"/>
              <a:cs typeface="Calibri"/>
            </a:endParaRPr>
          </a:p>
          <a:p xmlns:a="http://schemas.openxmlformats.org/drawingml/2006/main">
            <a:pPr marL="742680" lvl="1" indent="-28548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The thunniform mode, which is very similar to the carangiform mode.</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2400">
              <a:lnSpc>
                <a:spcPct val="110000"/>
              </a:lnSpc>
              <a:spcBef>
                <a:spcPts val="476"/>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1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3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lnSpc>
                <a:spcPct val="9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22" name="Slide title: Types of Locomotion">
            <a:extLst xmlns:a="http://schemas.openxmlformats.org/drawingml/2006/main">
              <a:ext uri="{FF2B5EF4-FFF2-40B4-BE49-F238E27FC236}">
                <a16:creationId xmlns:a16="http://schemas.microsoft.com/office/drawing/2014/main" id="{AF04015F-F435-4A70-AED1-8B2D4982FFDE}"/>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Types of Locomotion</a:t>
            </a:r>
          </a:p>
        </p:txBody>
      </p:sp>
    </p:spTree>
    <p:extLst>
      <p:ext uri="{BB962C8B-B14F-4D97-AF65-F5344CB8AC3E}">
        <p14:creationId xmlns:p14="http://schemas.microsoft.com/office/powerpoint/2010/main" val="489057567"/>
      </p:ext>
    </p:extLst>
  </p:cSld>
</p:sld>
</file>

<file path=ppt/slides/slide13.xml><?xml version="1.0" encoding="utf-8"?>
<p:sld xmlns:p="http://schemas.openxmlformats.org/presentationml/2006/main">
  <p:cSld>
    <p:spTree>
      <p:nvGrpSpPr>
        <p:cNvPr id="1" name=""/>
        <p:cNvGrpSpPr/>
        <p:nvPr/>
      </p:nvGrpSpPr>
      <p:grpSpPr>
        <a:xfrm xmlns:a="http://schemas.openxmlformats.org/drawingml/2006/main"/>
      </p:grpSpPr>
      <p:sp>
        <p:nvSpPr>
          <p:cNvPr id="22" name="Slide text 1">
            <a:extLst xmlns:a="http://schemas.openxmlformats.org/drawingml/2006/main">
              <a:ext uri="{FF2B5EF4-FFF2-40B4-BE49-F238E27FC236}">
                <a16:creationId xmlns:a16="http://schemas.microsoft.com/office/drawing/2014/main" id="{1354E46A-8619-4007-A2BA-6E88B175B53E}"/>
              </a:ext>
            </a:extLst>
          </p:cNvPr>
          <p:cNvSpPr>
            <a:spLocks xmlns:a="http://schemas.openxmlformats.org/drawingml/2006/main" noGrp="1"/>
          </p:cNvSpPr>
          <p:nvPr/>
        </p:nvSpPr>
        <p:spPr>
          <a:xfrm xmlns:a="http://schemas.openxmlformats.org/drawingml/2006/main">
            <a:off x="457200" y="273960"/>
            <a:ext cx="8229600" cy="61484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Anguilliform BCF Locomotion</a:t>
            </a:r>
            <a:endParaRPr sz="1800" b="0" u="none">
              <a:solidFill>
                <a:srgbClr val="000000"/>
              </a:solidFill>
              <a:latin typeface="Calibri"/>
              <a:ea typeface="Calibri"/>
              <a:cs typeface="Calibri"/>
            </a:endParaRPr>
          </a:p>
          <a:p xmlns:a="http://schemas.openxmlformats.org/drawingml/2006/main">
            <a:pPr marL="74268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In anguilliform swimming, which is ontogenetically and phyllogenetically the basal mode of BCF swimming in ray-finned fishes, the entire body is employed to generate thrust through a series of waves moving from head to tail. </a:t>
            </a:r>
            <a:endParaRPr sz="1400" b="0" u="none">
              <a:solidFill>
                <a:srgbClr val="000000"/>
              </a:solidFill>
              <a:latin typeface="Calibri"/>
              <a:ea typeface="Calibri"/>
              <a:cs typeface="Calibri"/>
            </a:endParaRPr>
          </a:p>
          <a:p xmlns:a="http://schemas.openxmlformats.org/drawingml/2006/main">
            <a:pPr marL="74268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Fishes using anguilliform swimming—such as freshwater eels, lampreys, some catfishes, and the larvae of most fishes—are elongate and flexible.</a:t>
            </a:r>
            <a:endParaRPr sz="1400" b="0" u="none">
              <a:solidFill>
                <a:srgbClr val="000000"/>
              </a:solidFill>
              <a:latin typeface="Calibri"/>
              <a:ea typeface="Calibri"/>
              <a:cs typeface="Calibri"/>
            </a:endParaRPr>
          </a:p>
          <a:p xmlns:a="http://schemas.openxmlformats.org/drawingml/2006/main">
            <a:pPr marL="74268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In contrast to nonanguilliform swimming, anguilliform swimmers are also generally adept at backward locomotion.</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Larval Fishes and Anguilliform Locomotion</a:t>
            </a:r>
            <a:endParaRPr sz="1800" b="0" u="none">
              <a:solidFill>
                <a:srgbClr val="000000"/>
              </a:solidFill>
              <a:latin typeface="Calibri"/>
              <a:ea typeface="Calibri"/>
              <a:cs typeface="Calibri"/>
            </a:endParaRPr>
          </a:p>
          <a:p xmlns:a="http://schemas.openxmlformats.org/drawingml/2006/main">
            <a:pPr marL="74268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During their larval period, the majority of all North American freshwater fishes use anguilliform locomotion in the sense of generating more than one complete propulsive wavelength within the length of the body.</a:t>
            </a:r>
            <a:endParaRPr sz="1400" b="0" u="none">
              <a:solidFill>
                <a:srgbClr val="000000"/>
              </a:solidFill>
              <a:latin typeface="Calibri"/>
              <a:ea typeface="Calibri"/>
              <a:cs typeface="Calibri"/>
            </a:endParaRPr>
          </a:p>
          <a:p xmlns:a="http://schemas.openxmlformats.org/drawingml/2006/main">
            <a:pPr marL="74268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Anguilliform swimming in larvae occurs because the musculature and axial skeleton are not sufficiently developed to use lift-based subcarangiform or carangiform modes, both of which would place greater compressive force on the axial skeleton and require more muscular power; in addition, because of their small size and speed, larval fishes operate in an environment dominated by viscous rather than intertial forces so that any cessation of swimming movement stops forward progress—there is no coasting in the absence of inertial forces.</a:t>
            </a:r>
            <a:endParaRPr sz="1400" b="0" u="none">
              <a:solidFill>
                <a:srgbClr val="000000"/>
              </a:solidFill>
              <a:latin typeface="Calibri"/>
              <a:ea typeface="Calibri"/>
              <a:cs typeface="Calibri"/>
            </a:endParaRPr>
          </a:p>
          <a:p xmlns:a="http://schemas.openxmlformats.org/drawingml/2006/main">
            <a:pPr marL="74268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 balance between viscous and inertial forces is determined by the Reynolds number.</a:t>
            </a:r>
            <a:endParaRPr sz="1400" b="0" u="none">
              <a:solidFill>
                <a:srgbClr val="000000"/>
              </a:solidFill>
              <a:latin typeface="Calibri"/>
              <a:ea typeface="Calibri"/>
              <a:cs typeface="Calibri"/>
            </a:endParaRPr>
          </a:p>
          <a:p xmlns:a="http://schemas.openxmlformats.org/drawingml/2006/main">
            <a:pPr marL="74268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Once the yolk sac is absorbed, larval fishes generally swim at 1–3 body lengths per second.</a:t>
            </a:r>
            <a:endParaRPr sz="1400" b="0" u="none">
              <a:solidFill>
                <a:srgbClr val="000000"/>
              </a:solidFill>
              <a:latin typeface="Calibri"/>
              <a:ea typeface="Calibri"/>
              <a:cs typeface="Calibri"/>
            </a:endParaRPr>
          </a:p>
          <a:p xmlns:a="http://schemas.openxmlformats.org/drawingml/2006/main">
            <a:pPr marL="74268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Larvae must swim continuously to move until the Reynolds number reaches 300–450, at which point fishes can employ an energy-saving burst-and-glide approach to locomotion.</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2400">
              <a:lnSpc>
                <a:spcPct val="110000"/>
              </a:lnSpc>
              <a:spcBef>
                <a:spcPts val="476"/>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1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3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lnSpc>
                <a:spcPct val="9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23" name="Slide title: Anguilliform BCF Locomotion">
            <a:extLst xmlns:a="http://schemas.openxmlformats.org/drawingml/2006/main">
              <a:ext uri="{FF2B5EF4-FFF2-40B4-BE49-F238E27FC236}">
                <a16:creationId xmlns:a16="http://schemas.microsoft.com/office/drawing/2014/main" id="{800E42E5-A187-4A7B-9205-CCAE32D3E344}"/>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Anguilliform BCF Locomotion</a:t>
            </a:r>
          </a:p>
        </p:txBody>
      </p:sp>
    </p:spTree>
    <p:extLst>
      <p:ext uri="{BB962C8B-B14F-4D97-AF65-F5344CB8AC3E}">
        <p14:creationId xmlns:p14="http://schemas.microsoft.com/office/powerpoint/2010/main" val="230586931"/>
      </p:ext>
    </p:extLst>
  </p:cSld>
</p:sld>
</file>

<file path=ppt/slides/slide14.xml><?xml version="1.0" encoding="utf-8"?>
<p:sld xmlns:p="http://schemas.openxmlformats.org/presentationml/2006/main">
  <p:cSld>
    <p:spTree>
      <p:nvGrpSpPr>
        <p:cNvPr id="1" name=""/>
        <p:cNvGrpSpPr/>
        <p:nvPr/>
      </p:nvGrpSpPr>
      <p:grpSpPr>
        <a:xfrm xmlns:a="http://schemas.openxmlformats.org/drawingml/2006/main"/>
      </p:grpSpPr>
      <p:pic>
        <p:nvPicPr>
          <p:cNvPr id="3" name="Decorative blank source image"/>
          <p:cNvPicPr>
            <a:picLocks xmlns:a="http://schemas.openxmlformats.org/drawingml/2006/main" noChangeAspect="1"/>
          </p:cNvPicPr>
          <p:nvPr/>
        </p:nvPicPr>
        <p:blipFill>
          <a:blip xmlns:r="http://schemas.openxmlformats.org/officeDocument/2006/relationships" xmlns:a="http://schemas.openxmlformats.org/drawingml/2006/main" r:embed="R2142ea77f3ad473e"/>
          <a:stretch xmlns:a="http://schemas.openxmlformats.org/drawingml/2006/main"/>
        </p:blipFill>
        <p:spPr>
          <a:xfrm xmlns:a="http://schemas.openxmlformats.org/drawingml/2006/main">
            <a:off x="331560" y="0"/>
            <a:ext cx="8480520" cy="10972800"/>
          </a:xfrm>
          <a:prstGeom xmlns:a="http://schemas.openxmlformats.org/drawingml/2006/main" prst="rect">
            <a:avLst/>
          </a:prstGeom>
          <a:ln xmlns:a="http://schemas.openxmlformats.org/drawingml/2006/main" w="38160">
            <a:noFill/>
          </a:ln>
        </p:spPr>
      </p:pic>
      <p:sp>
        <p:nvSpPr>
          <p:cNvPr id="2" name="Slide title: Intentionally blank slide">
            <a:extLst xmlns:a="http://schemas.openxmlformats.org/drawingml/2006/main">
              <a:ext uri="{FF2B5EF4-FFF2-40B4-BE49-F238E27FC236}">
                <a16:creationId xmlns:a16="http://schemas.microsoft.com/office/drawing/2014/main" id="{E36A0110-7F70-4C35-8888-B91947FB2F31}"/>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Intentionally blank slide</a:t>
            </a:r>
          </a:p>
        </p:txBody>
      </p:sp>
    </p:spTree>
    <p:extLst>
      <p:ext uri="{BB962C8B-B14F-4D97-AF65-F5344CB8AC3E}">
        <p14:creationId xmlns:p14="http://schemas.microsoft.com/office/powerpoint/2010/main" val="1891618495"/>
      </p:ext>
    </p:extLst>
  </p:cSld>
</p:sld>
</file>

<file path=ppt/slides/slide15.xml><?xml version="1.0" encoding="utf-8"?>
<p:sld xmlns:p="http://schemas.openxmlformats.org/presentationml/2006/main">
  <p:cSld>
    <p:spTree>
      <p:nvGrpSpPr>
        <p:cNvPr id="1" name=""/>
        <p:cNvGrpSpPr/>
        <p:nvPr/>
      </p:nvGrpSpPr>
      <p:grpSpPr>
        <a:xfrm xmlns:a="http://schemas.openxmlformats.org/drawingml/2006/main"/>
      </p:grpSpPr>
      <p:sp>
        <p:nvSpPr>
          <p:cNvPr id="24" name="Slide text 1">
            <a:extLst xmlns:a="http://schemas.openxmlformats.org/drawingml/2006/main">
              <a:ext uri="{FF2B5EF4-FFF2-40B4-BE49-F238E27FC236}">
                <a16:creationId xmlns:a16="http://schemas.microsoft.com/office/drawing/2014/main" id="{D25CAADF-3BB3-49DB-AB67-EA4ABF52878B}"/>
              </a:ext>
            </a:extLst>
          </p:cNvPr>
          <p:cNvSpPr>
            <a:spLocks xmlns:a="http://schemas.openxmlformats.org/drawingml/2006/main" noGrp="1"/>
          </p:cNvSpPr>
          <p:nvPr/>
        </p:nvSpPr>
        <p:spPr>
          <a:xfrm xmlns:a="http://schemas.openxmlformats.org/drawingml/2006/main">
            <a:off x="457200" y="273960"/>
            <a:ext cx="8229600" cy="61484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Non-Anguilliform BCF Locomotion</a:t>
            </a:r>
            <a:endParaRPr sz="1800" b="0" u="none">
              <a:solidFill>
                <a:srgbClr val="000000"/>
              </a:solidFill>
              <a:latin typeface="Calibri"/>
              <a:ea typeface="Calibri"/>
              <a:cs typeface="Calibri"/>
            </a:endParaRPr>
          </a:p>
          <a:p xmlns:a="http://schemas.openxmlformats.org/drawingml/2006/main">
            <a:pPr marL="74268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Increased posterior localization of body undulation and power and the development of distinct caudal fins characterize the traditional modes of subcarangiform and carangiform locomotion.</a:t>
            </a:r>
            <a:endParaRPr sz="1500" b="0" u="none">
              <a:solidFill>
                <a:srgbClr val="000000"/>
              </a:solidFill>
              <a:latin typeface="Calibri"/>
              <a:ea typeface="Calibri"/>
              <a:cs typeface="Calibri"/>
            </a:endParaRPr>
          </a:p>
          <a:p xmlns:a="http://schemas.openxmlformats.org/drawingml/2006/main">
            <a:pPr marL="74268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Subcarangiform swimming occurs in the majority of nonlarval North American freshwater fishes, including salmonids, cyprinids, castomids, centrarchids, and percids.</a:t>
            </a:r>
            <a:endParaRPr sz="1500" b="0" u="none">
              <a:solidFill>
                <a:srgbClr val="000000"/>
              </a:solidFill>
              <a:latin typeface="Calibri"/>
              <a:ea typeface="Calibri"/>
              <a:cs typeface="Calibri"/>
            </a:endParaRPr>
          </a:p>
          <a:p xmlns:a="http://schemas.openxmlformats.org/drawingml/2006/main">
            <a:pPr marL="74268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Subcarangiform fishes typically have fairly flexible but low-aspect-ratio caudal fins, such as the fins of many minnows, suckers, catfishes, sunfishes, and darters (aspect ratio expresses the amount of lift generated by a hydrofoil, with lift increasing with aspect ratio, and is determined by the square of fin span divided by fin area).</a:t>
            </a:r>
            <a:endParaRPr sz="1500" b="0" u="none">
              <a:solidFill>
                <a:srgbClr val="000000"/>
              </a:solidFill>
              <a:latin typeface="Calibri"/>
              <a:ea typeface="Calibri"/>
              <a:cs typeface="Calibri"/>
            </a:endParaRPr>
          </a:p>
          <a:p xmlns:a="http://schemas.openxmlformats.org/drawingml/2006/main">
            <a:pPr marL="74268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Examples of carangiform swimmers within North American freshwater fishes are less common but potentially include herring and shad (family Clupeidae), and carangiform swimming also is likely approached by two large cyprinid fishes endemic to the Colorado river system, Humpback Chub, and Bonytail Chub.</a:t>
            </a:r>
            <a:endParaRPr sz="1500" b="0" u="none">
              <a:solidFill>
                <a:srgbClr val="000000"/>
              </a:solidFill>
              <a:latin typeface="Calibri"/>
              <a:ea typeface="Calibri"/>
              <a:cs typeface="Calibri"/>
            </a:endParaRPr>
          </a:p>
          <a:p xmlns:a="http://schemas.openxmlformats.org/drawingml/2006/main">
            <a:pPr marL="74268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In terms of BCF swimming, the vast majority of North American freshwater fishes occupy the anguilliform-subcarangiform range of swimming modes.</a:t>
            </a:r>
            <a:endParaRPr sz="1500" b="0" u="none">
              <a:solidFill>
                <a:srgbClr val="000000"/>
              </a:solidFill>
              <a:latin typeface="Calibri"/>
              <a:ea typeface="Calibri"/>
              <a:cs typeface="Calibri"/>
            </a:endParaRPr>
          </a:p>
          <a:p xmlns:a="http://schemas.openxmlformats.org/drawingml/2006/main">
            <a:pPr marL="32400">
              <a:lnSpc>
                <a:spcPct val="120000"/>
              </a:lnSpc>
              <a:spcBef>
                <a:spcPts val="476"/>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2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25" name="Slide title: Non-Anguilliform BCF Locomotion">
            <a:extLst xmlns:a="http://schemas.openxmlformats.org/drawingml/2006/main">
              <a:ext uri="{FF2B5EF4-FFF2-40B4-BE49-F238E27FC236}">
                <a16:creationId xmlns:a16="http://schemas.microsoft.com/office/drawing/2014/main" id="{AA19B7BC-3187-40DE-B5FD-101BB3398207}"/>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Non-Anguilliform BCF Locomotion</a:t>
            </a:r>
          </a:p>
        </p:txBody>
      </p:sp>
    </p:spTree>
    <p:extLst>
      <p:ext uri="{BB962C8B-B14F-4D97-AF65-F5344CB8AC3E}">
        <p14:creationId xmlns:p14="http://schemas.microsoft.com/office/powerpoint/2010/main" val="378569686"/>
      </p:ext>
    </p:extLst>
  </p:cSld>
</p:sld>
</file>

<file path=ppt/slides/slide16.xml><?xml version="1.0" encoding="utf-8"?>
<p:sld xmlns:p="http://schemas.openxmlformats.org/presentationml/2006/main">
  <p:cSld>
    <p:spTree>
      <p:nvGrpSpPr>
        <p:cNvPr id="1" name=""/>
        <p:cNvGrpSpPr/>
        <p:nvPr/>
      </p:nvGrpSpPr>
      <p:grpSpPr>
        <a:xfrm xmlns:a="http://schemas.openxmlformats.org/drawingml/2006/main"/>
      </p:grpSpPr>
      <p:sp>
        <p:nvSpPr>
          <p:cNvPr id="25" name="Slide text 1">
            <a:extLst xmlns:a="http://schemas.openxmlformats.org/drawingml/2006/main">
              <a:ext uri="{FF2B5EF4-FFF2-40B4-BE49-F238E27FC236}">
                <a16:creationId xmlns:a16="http://schemas.microsoft.com/office/drawing/2014/main" id="{54BDBDD0-5DE0-44B9-9E7F-4E2E0DAC4936}"/>
              </a:ext>
            </a:extLst>
          </p:cNvPr>
          <p:cNvSpPr>
            <a:spLocks xmlns:a="http://schemas.openxmlformats.org/drawingml/2006/main" noGrp="1"/>
          </p:cNvSpPr>
          <p:nvPr/>
        </p:nvSpPr>
        <p:spPr>
          <a:xfrm xmlns:a="http://schemas.openxmlformats.org/drawingml/2006/main">
            <a:off x="457200" y="273960"/>
            <a:ext cx="8229600" cy="61484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MPF Locomotion</a:t>
            </a:r>
            <a:endParaRPr sz="1800" b="0" u="none">
              <a:solidFill>
                <a:srgbClr val="000000"/>
              </a:solidFill>
              <a:latin typeface="Calibri"/>
              <a:ea typeface="Calibri"/>
              <a:cs typeface="Calibri"/>
            </a:endParaRPr>
          </a:p>
          <a:p xmlns:a="http://schemas.openxmlformats.org/drawingml/2006/main">
            <a:pPr marL="74268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Breder (1926) recognized six undulatory modes of MPF locomotion and one oscillatory mode, based principally on the median or paired fins involved, the general appearance of the waveforms, and the length of the fin relative to body length, but not on functional aspects of fin kinematics.</a:t>
            </a:r>
            <a:endParaRPr sz="1500" b="0" u="none">
              <a:solidFill>
                <a:srgbClr val="000000"/>
              </a:solidFill>
              <a:latin typeface="Calibri"/>
              <a:ea typeface="Calibri"/>
              <a:cs typeface="Calibri"/>
            </a:endParaRPr>
          </a:p>
          <a:p xmlns:a="http://schemas.openxmlformats.org/drawingml/2006/main">
            <a:pPr marL="74268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Blake (1983; 2004) recognized the distinction between undulatory and oscillatory modes and divided undulatory modes into two groups based on fin kinematics:</a:t>
            </a:r>
            <a:endParaRPr sz="1500" b="0" u="none">
              <a:solidFill>
                <a:srgbClr val="000000"/>
              </a:solidFill>
              <a:latin typeface="Calibri"/>
              <a:ea typeface="Calibri"/>
              <a:cs typeface="Calibri"/>
            </a:endParaRPr>
          </a:p>
          <a:p xmlns:a="http://schemas.openxmlformats.org/drawingml/2006/main">
            <a:pPr marL="1143000" lvl="2" indent="-228600">
              <a:lnSpc>
                <a:spcPct val="120000"/>
              </a:lnSpc>
              <a:spcBef>
                <a:spcPts val="326"/>
              </a:spcBef>
              <a:buClr>
                <a:srgbClr val="595959"/>
              </a:buClr>
              <a:buFont typeface="Calibri"/>
              <a:buAutoNum type="arabicPeriod"/>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1300" b="0" u="none">
                <a:solidFill>
                  <a:srgbClr val="595959"/>
                </a:solidFill>
                <a:latin typeface="Calibri"/>
                <a:ea typeface="Calibri"/>
                <a:cs typeface="Calibri"/>
              </a:rPr>
              <a:t>Type I includes fishes using fins with high amplitude, low frequency, and long wavelengths, such as dorsal fin locomotion in the Bowfin. Amiiform locomotion is also advantageous in allowing backward as well as forward locomotion.</a:t>
            </a:r>
            <a:endParaRPr sz="1300" b="0" u="none">
              <a:solidFill>
                <a:srgbClr val="000000"/>
              </a:solidFill>
              <a:latin typeface="Calibri"/>
              <a:ea typeface="Calibri"/>
              <a:cs typeface="Calibri"/>
            </a:endParaRPr>
          </a:p>
          <a:p xmlns:a="http://schemas.openxmlformats.org/drawingml/2006/main">
            <a:pPr marL="1143000" lvl="2" indent="-228600">
              <a:lnSpc>
                <a:spcPct val="120000"/>
              </a:lnSpc>
              <a:spcBef>
                <a:spcPts val="326"/>
              </a:spcBef>
              <a:buClr>
                <a:srgbClr val="595959"/>
              </a:buClr>
              <a:buFont typeface="Calibri"/>
              <a:buAutoNum type="arabicPeriod"/>
              <a:tabLst>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Lst>
            </a:pPr>
            <a:r>
              <a:rPr sz="1300" b="0" u="none">
                <a:solidFill>
                  <a:srgbClr val="595959"/>
                </a:solidFill>
                <a:latin typeface="Calibri"/>
                <a:ea typeface="Calibri"/>
                <a:cs typeface="Calibri"/>
              </a:rPr>
              <a:t>Type II includes fishes using fins with low amplitude, high frequency, and short wavelengths, such as pipefishes, a primarily marine group but with some species, such as the Gulf Pipefish, entering into fresh water. </a:t>
            </a:r>
            <a:endParaRPr sz="1300" b="0" u="none">
              <a:solidFill>
                <a:srgbClr val="000000"/>
              </a:solidFill>
              <a:latin typeface="Calibri"/>
              <a:ea typeface="Calibri"/>
              <a:cs typeface="Calibri"/>
            </a:endParaRPr>
          </a:p>
          <a:p xmlns:a="http://schemas.openxmlformats.org/drawingml/2006/main">
            <a:pPr marL="74268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Because thrust is achieved most efficiently by accelerating a large mass of water to a low velocity rather than the reverse, type II locomotion is more efficient than type I.</a:t>
            </a:r>
            <a:endParaRPr sz="1500" b="0" u="none">
              <a:solidFill>
                <a:srgbClr val="000000"/>
              </a:solidFill>
              <a:latin typeface="Calibri"/>
              <a:ea typeface="Calibri"/>
              <a:cs typeface="Calibri"/>
            </a:endParaRPr>
          </a:p>
          <a:p xmlns:a="http://schemas.openxmlformats.org/drawingml/2006/main">
            <a:pPr marL="74268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Oscillatory fin locomotion, also referred to as labriform swimming, is shown by fishes using pectoral fins for locomotion, such as mudminnows, sticklebacks, and certain centrarchids.</a:t>
            </a:r>
            <a:endParaRPr sz="1500" b="0" u="none">
              <a:solidFill>
                <a:srgbClr val="000000"/>
              </a:solidFill>
              <a:latin typeface="Calibri"/>
              <a:ea typeface="Calibri"/>
              <a:cs typeface="Calibri"/>
            </a:endParaRPr>
          </a:p>
          <a:p xmlns:a="http://schemas.openxmlformats.org/drawingml/2006/main">
            <a:pPr marL="74268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Fishes using MPF locomotion are common in complex habitats such as weedy ponds, lake margins, or streams with abundant submerged or emergent vegetation or wood debris and are adept at backward as well as forward locomotion.</a:t>
            </a:r>
            <a:endParaRPr sz="1500" b="0" u="none">
              <a:solidFill>
                <a:srgbClr val="000000"/>
              </a:solidFill>
              <a:latin typeface="Calibri"/>
              <a:ea typeface="Calibri"/>
              <a:cs typeface="Calibri"/>
            </a:endParaRPr>
          </a:p>
          <a:p xmlns:a="http://schemas.openxmlformats.org/drawingml/2006/main">
            <a:pPr marL="32400">
              <a:lnSpc>
                <a:spcPct val="120000"/>
              </a:lnSpc>
              <a:spcBef>
                <a:spcPts val="476"/>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2400">
              <a:lnSpc>
                <a:spcPct val="120000"/>
              </a:lnSpc>
              <a:spcBef>
                <a:spcPts val="476"/>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2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26" name="Slide title: MPF Locomotion">
            <a:extLst xmlns:a="http://schemas.openxmlformats.org/drawingml/2006/main">
              <a:ext uri="{FF2B5EF4-FFF2-40B4-BE49-F238E27FC236}">
                <a16:creationId xmlns:a16="http://schemas.microsoft.com/office/drawing/2014/main" id="{CECE9634-F5A9-43C6-91F5-AAC8855C9FED}"/>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MPF Locomotion</a:t>
            </a:r>
          </a:p>
        </p:txBody>
      </p:sp>
    </p:spTree>
    <p:extLst>
      <p:ext uri="{BB962C8B-B14F-4D97-AF65-F5344CB8AC3E}">
        <p14:creationId xmlns:p14="http://schemas.microsoft.com/office/powerpoint/2010/main" val="1813532704"/>
      </p:ext>
    </p:extLst>
  </p:cSld>
</p:sld>
</file>

<file path=ppt/slides/slide17.xml><?xml version="1.0" encoding="utf-8"?>
<p:sld xmlns:p="http://schemas.openxmlformats.org/presentationml/2006/main">
  <p:cSld>
    <p:spTree>
      <p:nvGrpSpPr>
        <p:cNvPr id="1" name=""/>
        <p:cNvGrpSpPr/>
        <p:nvPr/>
      </p:nvGrpSpPr>
      <p:grpSpPr>
        <a:xfrm xmlns:a="http://schemas.openxmlformats.org/drawingml/2006/main"/>
      </p:grpSpPr>
      <p:sp>
        <p:nvSpPr>
          <p:cNvPr id="26" name="PlaceHolder 1">
            <a:extLst xmlns:a="http://schemas.openxmlformats.org/drawingml/2006/main">
              <a:ext uri="{FF2B5EF4-FFF2-40B4-BE49-F238E27FC236}">
                <a16:creationId xmlns:a16="http://schemas.microsoft.com/office/drawing/2014/main" id="{B709847B-53CB-49A3-9E9A-8A6A08015598}"/>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Gaits, Maneuverability, and Specialization</a:t>
            </a:r>
            <a:endParaRPr sz="2800" b="0" u="none">
              <a:solidFill>
                <a:srgbClr val="000000"/>
              </a:solidFill>
              <a:latin typeface="Calibri"/>
              <a:ea typeface="Calibri"/>
              <a:cs typeface="Calibri"/>
            </a:endParaRPr>
          </a:p>
        </p:txBody>
      </p:sp>
      <p:sp>
        <p:nvSpPr>
          <p:cNvPr id="27" name="Slide text 2">
            <a:extLst xmlns:a="http://schemas.openxmlformats.org/drawingml/2006/main">
              <a:ext uri="{FF2B5EF4-FFF2-40B4-BE49-F238E27FC236}">
                <a16:creationId xmlns:a16="http://schemas.microsoft.com/office/drawing/2014/main" id="{73EB7D90-AD21-4111-8217-786895B5B4A4}"/>
              </a:ext>
            </a:extLst>
          </p:cNvPr>
          <p:cNvSpPr>
            <a:spLocks xmlns:a="http://schemas.openxmlformats.org/drawingml/2006/main" noGrp="1"/>
          </p:cNvSpPr>
          <p:nvPr/>
        </p:nvSpPr>
        <p:spPr>
          <a:xfrm xmlns:a="http://schemas.openxmlformats.org/drawingml/2006/main">
            <a:off x="457200" y="1069560"/>
            <a:ext cx="8229600" cy="5056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Swimming fishes can accommodate a wide range of speeds and maneuverability, with different speeds referred to as “gaits” or “gears.”</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Not all fishes or all life stages have all gaits, and potentially different structures may be employed at different gaits.</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Slow swimming in juvenile and adult fishes can occur via median and paired fins (MPF), which are gradually supplemented and then replaced by BCF swimming as speed increases or when increased acceleration is needed.</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Gait changes also can involve different muscle groups, obviously in the change from MPF to BCF swimming, but also within BCF swimming: at low speeds, oxidative red muscle, which is aerobic, supplies the power, but as speed increases, fast oxidative glycolytic (pink) and/or fast glycolytic (white) muscle fibers are added.</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Tree>
    <p:extLst>
      <p:ext uri="{BB962C8B-B14F-4D97-AF65-F5344CB8AC3E}">
        <p14:creationId xmlns:p14="http://schemas.microsoft.com/office/powerpoint/2010/main" val="627194100"/>
      </p:ext>
    </p:extLst>
  </p:cSld>
</p:sld>
</file>

<file path=ppt/slides/slide18.xml><?xml version="1.0" encoding="utf-8"?>
<p:sld xmlns:p="http://schemas.openxmlformats.org/presentationml/2006/main">
  <p:cSld>
    <p:spTree>
      <p:nvGrpSpPr>
        <p:cNvPr id="1" name=""/>
        <p:cNvGrpSpPr/>
        <p:nvPr/>
      </p:nvGrpSpPr>
      <p:grpSpPr>
        <a:xfrm xmlns:a="http://schemas.openxmlformats.org/drawingml/2006/main"/>
      </p:grpSpPr>
      <p:sp>
        <p:nvSpPr>
          <p:cNvPr id="28" name="Slide text 1">
            <a:extLst xmlns:a="http://schemas.openxmlformats.org/drawingml/2006/main">
              <a:ext uri="{FF2B5EF4-FFF2-40B4-BE49-F238E27FC236}">
                <a16:creationId xmlns:a16="http://schemas.microsoft.com/office/drawing/2014/main" id="{C73C19B2-ECB9-4A30-8D32-D69796AC001B}"/>
              </a:ext>
            </a:extLst>
          </p:cNvPr>
          <p:cNvSpPr>
            <a:spLocks xmlns:a="http://schemas.openxmlformats.org/drawingml/2006/main" noGrp="1"/>
          </p:cNvSpPr>
          <p:nvPr/>
        </p:nvSpPr>
        <p:spPr>
          <a:xfrm xmlns:a="http://schemas.openxmlformats.org/drawingml/2006/main">
            <a:off x="457200" y="273960"/>
            <a:ext cx="8229600" cy="61484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2400">
              <a:spcBef>
                <a:spcPts val="476"/>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i="1" u="none">
                <a:solidFill>
                  <a:srgbClr val="595959"/>
                </a:solidFill>
                <a:latin typeface="Calibri"/>
                <a:ea typeface="Calibri"/>
                <a:cs typeface="Calibri"/>
              </a:rPr>
              <a:t>Loss of Gaits and Specialization in Water-Column Fishes</a:t>
            </a:r>
            <a:endParaRPr sz="1900" b="0" u="none">
              <a:solidFill>
                <a:srgbClr val="000000"/>
              </a:solidFill>
              <a:latin typeface="Calibri"/>
              <a:ea typeface="Calibri"/>
              <a:cs typeface="Calibri"/>
            </a:endParaRPr>
          </a:p>
          <a:p xmlns:a="http://schemas.openxmlformats.org/drawingml/2006/main">
            <a:pPr marL="342720" indent="-342720">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u="none">
                <a:solidFill>
                  <a:srgbClr val="595959"/>
                </a:solidFill>
                <a:latin typeface="Calibri"/>
                <a:ea typeface="Calibri"/>
                <a:cs typeface="Calibri"/>
              </a:rPr>
              <a:t>Fishes that primarily use BCF cruising or sprinting gaits are adapted to exploit widely distributed food resources and are well represented in the marine environment but less common in freshwater habitats.</a:t>
            </a:r>
            <a:endParaRPr sz="1700" b="0" u="none">
              <a:solidFill>
                <a:srgbClr val="000000"/>
              </a:solidFill>
              <a:latin typeface="Calibri"/>
              <a:ea typeface="Calibri"/>
              <a:cs typeface="Calibri"/>
            </a:endParaRPr>
          </a:p>
          <a:p xmlns:a="http://schemas.openxmlformats.org/drawingml/2006/main">
            <a:pPr marL="342720" indent="-342720">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u="none">
                <a:solidFill>
                  <a:srgbClr val="595959"/>
                </a:solidFill>
                <a:latin typeface="Calibri"/>
                <a:ea typeface="Calibri"/>
                <a:cs typeface="Calibri"/>
              </a:rPr>
              <a:t>Fishes having cruising or sprinting gaits are characterized by high-aspect-ratio caudal fins; relatively stiff fins; large anterior body masses; and rigid, streamlined body shapes (i.e., fineness ratios &gt;2, where fineness ratio is body length divided by maximum diameter).</a:t>
            </a:r>
            <a:endParaRPr sz="1700" b="0" u="none">
              <a:solidFill>
                <a:srgbClr val="000000"/>
              </a:solidFill>
              <a:latin typeface="Calibri"/>
              <a:ea typeface="Calibri"/>
              <a:cs typeface="Calibri"/>
            </a:endParaRPr>
          </a:p>
          <a:p xmlns:a="http://schemas.openxmlformats.org/drawingml/2006/main">
            <a:pPr marL="342720" indent="-342720">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u="none">
                <a:solidFill>
                  <a:srgbClr val="595959"/>
                </a:solidFill>
                <a:latin typeface="Calibri"/>
                <a:ea typeface="Calibri"/>
                <a:cs typeface="Calibri"/>
              </a:rPr>
              <a:t>Fishes with specialized accelerator gaits, such as ambush predators, have enhanced fast-start gaits, resting on the bottom or hovering in the water column when not actively pursuing prey; they are characterized by a large caudal area and a low-aspect-ratio caudan fin, a deep caudal peduncle, a relatively flexible body, and dorsal and anal fins located or extended posterially.</a:t>
            </a:r>
            <a:endParaRPr sz="1700" b="0" u="none">
              <a:solidFill>
                <a:srgbClr val="000000"/>
              </a:solidFill>
              <a:latin typeface="Calibri"/>
              <a:ea typeface="Calibri"/>
              <a:cs typeface="Calibri"/>
            </a:endParaRPr>
          </a:p>
          <a:p xmlns:a="http://schemas.openxmlformats.org/drawingml/2006/main">
            <a:pPr marL="342720" indent="-342720">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u="none">
                <a:solidFill>
                  <a:srgbClr val="595959"/>
                </a:solidFill>
                <a:latin typeface="Calibri"/>
                <a:ea typeface="Calibri"/>
                <a:cs typeface="Calibri"/>
              </a:rPr>
              <a:t>Two variants of accelerator gaits are characterized by (1) resistance minimizers, such as esocids, which have a large caudal area and elongated, circular anterior body shape; and (2) thrust maximizers, such as cottids, which have a dorso-ventrally flattened body and large fin depth along most of the body length as well as enlarged pectoral fins that also contribute to fast starts.</a:t>
            </a:r>
            <a:endParaRPr sz="1700" b="0" u="none">
              <a:solidFill>
                <a:srgbClr val="000000"/>
              </a:solidFill>
              <a:latin typeface="Calibri"/>
              <a:ea typeface="Calibri"/>
              <a:cs typeface="Calibri"/>
            </a:endParaRPr>
          </a:p>
          <a:p xmlns:a="http://schemas.openxmlformats.org/drawingml/2006/main">
            <a:pPr marL="342720" indent="-342720">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u="none">
                <a:solidFill>
                  <a:srgbClr val="595959"/>
                </a:solidFill>
                <a:latin typeface="Calibri"/>
                <a:ea typeface="Calibri"/>
                <a:cs typeface="Calibri"/>
              </a:rPr>
              <a:t>As a trade-off, MPF gaits usually are poorly developed in accelerators.</a:t>
            </a:r>
            <a:endParaRPr sz="1700" b="0" u="none">
              <a:solidFill>
                <a:srgbClr val="000000"/>
              </a:solidFill>
              <a:latin typeface="Calibri"/>
              <a:ea typeface="Calibri"/>
              <a:cs typeface="Calibri"/>
            </a:endParaRPr>
          </a:p>
          <a:p xmlns:a="http://schemas.openxmlformats.org/drawingml/2006/main">
            <a:pPr marL="342720" indent="-342720">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u="none">
                <a:solidFill>
                  <a:srgbClr val="595959"/>
                </a:solidFill>
                <a:latin typeface="Calibri"/>
                <a:ea typeface="Calibri"/>
                <a:cs typeface="Calibri"/>
              </a:rPr>
              <a:t>Maneuverers are found in complex structured habitats, such as macrophyte beds, but also occur in open water where their maneuvering ability allows them to position their body to capture small prey. They have large, flexible MPF and short, deep bodies.</a:t>
            </a:r>
            <a:endParaRPr sz="1700" b="0" u="none">
              <a:solidFill>
                <a:srgbClr val="000000"/>
              </a:solidFill>
              <a:latin typeface="Calibri"/>
              <a:ea typeface="Calibri"/>
              <a:cs typeface="Calibri"/>
            </a:endParaRPr>
          </a:p>
          <a:p xmlns:a="http://schemas.openxmlformats.org/drawingml/2006/main">
            <a:pPr marL="342720" indent="-342720">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700" b="0" u="none">
              <a:solidFill>
                <a:srgbClr val="000000"/>
              </a:solidFill>
              <a:latin typeface="Calibri"/>
              <a:ea typeface="Calibri"/>
              <a:cs typeface="Calibri"/>
            </a:endParaRPr>
          </a:p>
          <a:p xmlns:a="http://schemas.openxmlformats.org/drawingml/2006/main">
            <a:pPr marL="34272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2400">
              <a:spcBef>
                <a:spcPts val="451"/>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799920" lvl="1" indent="-285480">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9996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291600" lvl="1">
              <a:spcBef>
                <a:spcPts val="349"/>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8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
        <p:nvSpPr>
          <p:cNvPr id="29" name="Slide title: Loss of Gaits and Specialization in Water-Column Fishes">
            <a:extLst xmlns:a="http://schemas.openxmlformats.org/drawingml/2006/main">
              <a:ext uri="{FF2B5EF4-FFF2-40B4-BE49-F238E27FC236}">
                <a16:creationId xmlns:a16="http://schemas.microsoft.com/office/drawing/2014/main" id="{98FCFE07-3E74-45FA-B516-E0B4ED2DAEF1}"/>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Loss of Gaits and Specialization in Water-Column Fishes</a:t>
            </a:r>
          </a:p>
        </p:txBody>
      </p:sp>
    </p:spTree>
    <p:extLst>
      <p:ext uri="{BB962C8B-B14F-4D97-AF65-F5344CB8AC3E}">
        <p14:creationId xmlns:p14="http://schemas.microsoft.com/office/powerpoint/2010/main" val="587428820"/>
      </p:ext>
    </p:extLst>
  </p:cSld>
</p:sld>
</file>

<file path=ppt/slides/slide19.xml><?xml version="1.0" encoding="utf-8"?>
<p:sld xmlns:p="http://schemas.openxmlformats.org/presentationml/2006/main">
  <p:cSld>
    <p:spTree>
      <p:nvGrpSpPr>
        <p:cNvPr id="1" name=""/>
        <p:cNvGrpSpPr/>
        <p:nvPr/>
      </p:nvGrpSpPr>
      <p:grpSpPr>
        <a:xfrm xmlns:a="http://schemas.openxmlformats.org/drawingml/2006/main"/>
      </p:grpSpPr>
      <p:sp>
        <p:nvSpPr>
          <p:cNvPr id="29" name="Slide text 1">
            <a:extLst xmlns:a="http://schemas.openxmlformats.org/drawingml/2006/main">
              <a:ext uri="{FF2B5EF4-FFF2-40B4-BE49-F238E27FC236}">
                <a16:creationId xmlns:a16="http://schemas.microsoft.com/office/drawing/2014/main" id="{7398643F-EE93-457C-92AB-632A26A01292}"/>
              </a:ext>
            </a:extLst>
          </p:cNvPr>
          <p:cNvSpPr>
            <a:spLocks xmlns:a="http://schemas.openxmlformats.org/drawingml/2006/main" noGrp="1"/>
          </p:cNvSpPr>
          <p:nvPr/>
        </p:nvSpPr>
        <p:spPr>
          <a:xfrm xmlns:a="http://schemas.openxmlformats.org/drawingml/2006/main">
            <a:off x="457200" y="273960"/>
            <a:ext cx="8229600" cy="62643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2400">
              <a:lnSpc>
                <a:spcPct val="110000"/>
              </a:lnSpc>
              <a:spcBef>
                <a:spcPts val="451"/>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i="1" u="none">
                <a:solidFill>
                  <a:srgbClr val="595959"/>
                </a:solidFill>
                <a:latin typeface="Calibri"/>
                <a:ea typeface="Calibri"/>
                <a:cs typeface="Calibri"/>
              </a:rPr>
              <a:t>Loss of Gaits and Specialization in Substratum Fishes</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Burrowers are characterized by having elongate bodies with a loss or reduction of projecting appendages, as seen in larval lampreys and in American Eels.</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Specialized burrowers are slow swimmers and show the suppression of fast-start, cruising, or sprinting gaits, and some use burst-and-coast swimming to compensate for high-speed swimming costs.</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Flow-refuging fishes live on the bottom of swiftly flowing streams and take advantage of the reduced current flow in the boundary layer, and they offset drag by having structures to increase friction with the stream bottom or to create negative lift, especially with enlarged pectoral fins.</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A number of North American freshwater fishes have distinctive behaviors that are initiated as flow increases and fishes risk downstream displacement, such as:</a:t>
            </a:r>
            <a:endParaRPr sz="1500" b="0" u="none">
              <a:solidFill>
                <a:srgbClr val="000000"/>
              </a:solidFill>
              <a:latin typeface="Calibri"/>
              <a:ea typeface="Calibri"/>
              <a:cs typeface="Calibri"/>
            </a:endParaRPr>
          </a:p>
          <a:p xmlns:a="http://schemas.openxmlformats.org/drawingml/2006/main">
            <a:pPr marL="742680" lvl="1" indent="-285480">
              <a:lnSpc>
                <a:spcPct val="11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Oral grasping, literally grabbing a stationary object with the mouth and hanging on to remain stationary in flowing water, and oral suction;</a:t>
            </a:r>
            <a:endParaRPr sz="1300" b="0" u="none">
              <a:solidFill>
                <a:srgbClr val="000000"/>
              </a:solidFill>
              <a:latin typeface="Calibri"/>
              <a:ea typeface="Calibri"/>
              <a:cs typeface="Calibri"/>
            </a:endParaRPr>
          </a:p>
          <a:p xmlns:a="http://schemas.openxmlformats.org/drawingml/2006/main">
            <a:pPr marL="742680" lvl="1" indent="-285480">
              <a:lnSpc>
                <a:spcPct val="11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“Parr posture,” in which fishes orient into the current, supporting themselves on the tips of their pectoral fins, with the center of mass located in the middle of a triangle formed by the anterior support of the two pectoral fins and the posterior support of the pelvic fins or body, which allows fishes to maintain position in a current, where drifting prey are likely available, at a low metabolic cost.</a:t>
            </a:r>
            <a:endParaRPr sz="13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Another pattern of station holding is to minimize drag by having a flattened (depressed) body form such as flounders, soles, and rays, which results in a “blister-shaped” dorsal profile and relatively large surface area, both of which result in increased lift.</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Finally, many fishes are gait generalists, using MPF and BCF gaits, both with well-developed red and white muscles.</a:t>
            </a:r>
            <a:endParaRPr sz="1500" b="0" u="none">
              <a:solidFill>
                <a:srgbClr val="000000"/>
              </a:solidFill>
              <a:latin typeface="Calibri"/>
              <a:ea typeface="Calibri"/>
              <a:cs typeface="Calibri"/>
            </a:endParaRPr>
          </a:p>
          <a:p xmlns:a="http://schemas.openxmlformats.org/drawingml/2006/main">
            <a:pPr marL="742680" lvl="1" indent="-285480">
              <a:lnSpc>
                <a:spcPct val="11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200" b="0" u="none">
              <a:solidFill>
                <a:srgbClr val="000000"/>
              </a:solidFill>
              <a:latin typeface="Calibri"/>
              <a:ea typeface="Calibri"/>
              <a:cs typeface="Calibri"/>
            </a:endParaRPr>
          </a:p>
          <a:p xmlns:a="http://schemas.openxmlformats.org/drawingml/2006/main">
            <a:pPr marL="742680" lvl="1" indent="-285480">
              <a:lnSpc>
                <a:spcPct val="11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2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2400">
              <a:lnSpc>
                <a:spcPct val="110000"/>
              </a:lnSpc>
              <a:spcBef>
                <a:spcPts val="400"/>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9996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799920" lvl="1" indent="-285480">
              <a:lnSpc>
                <a:spcPct val="11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300" b="0" u="none">
              <a:solidFill>
                <a:srgbClr val="000000"/>
              </a:solidFill>
              <a:latin typeface="Calibri"/>
              <a:ea typeface="Calibri"/>
              <a:cs typeface="Calibri"/>
            </a:endParaRPr>
          </a:p>
          <a:p xmlns:a="http://schemas.openxmlformats.org/drawingml/2006/main">
            <a:pPr marL="39996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291600" lvl="1">
              <a:lnSpc>
                <a:spcPct val="110000"/>
              </a:lnSpc>
              <a:spcBef>
                <a:spcPts val="326"/>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300" b="0" u="none">
              <a:solidFill>
                <a:srgbClr val="000000"/>
              </a:solidFill>
              <a:latin typeface="Calibri"/>
              <a:ea typeface="Calibri"/>
              <a:cs typeface="Calibri"/>
            </a:endParaRPr>
          </a:p>
          <a:p xmlns:a="http://schemas.openxmlformats.org/drawingml/2006/main">
            <a:pPr marL="342720" indent="-342720">
              <a:lnSpc>
                <a:spcPct val="13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9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sp>
        <p:nvSpPr>
          <p:cNvPr id="30" name="Slide title: Loss of Gaits and Specialization in Substratum Fishes">
            <a:extLst xmlns:a="http://schemas.openxmlformats.org/drawingml/2006/main">
              <a:ext uri="{FF2B5EF4-FFF2-40B4-BE49-F238E27FC236}">
                <a16:creationId xmlns:a16="http://schemas.microsoft.com/office/drawing/2014/main" id="{44E94B67-5E46-4F70-A73C-6146F16ACF75}"/>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Loss of Gaits and Specialization in Substratum Fishes</a:t>
            </a:r>
          </a:p>
        </p:txBody>
      </p:sp>
    </p:spTree>
    <p:extLst>
      <p:ext uri="{BB962C8B-B14F-4D97-AF65-F5344CB8AC3E}">
        <p14:creationId xmlns:p14="http://schemas.microsoft.com/office/powerpoint/2010/main" val="1757571548"/>
      </p:ext>
    </p:extLst>
  </p:cSld>
</p:sld>
</file>

<file path=ppt/slides/slide2.xml><?xml version="1.0" encoding="utf-8"?>
<p:sld xmlns:p="http://schemas.openxmlformats.org/presentationml/2006/main">
  <p:cSld>
    <p:spTree>
      <p:nvGrpSpPr>
        <p:cNvPr id="1" name=""/>
        <p:cNvGrpSpPr/>
        <p:nvPr/>
      </p:nvGrpSpPr>
      <p:grpSpPr>
        <a:xfrm xmlns:a="http://schemas.openxmlformats.org/drawingml/2006/main"/>
      </p:grpSpPr>
      <p:sp>
        <p:nvSpPr>
          <p:cNvPr id="9" name="PlaceHolder 1">
            <a:extLst xmlns:a="http://schemas.openxmlformats.org/drawingml/2006/main">
              <a:ext uri="{FF2B5EF4-FFF2-40B4-BE49-F238E27FC236}">
                <a16:creationId xmlns:a16="http://schemas.microsoft.com/office/drawing/2014/main" id="{D6C68B0E-A1F7-4404-98DF-F68B097BCB3B}"/>
              </a:ext>
            </a:extLst>
          </p:cNvPr>
          <p:cNvSpPr>
            <a:spLocks xmlns:a="http://schemas.openxmlformats.org/drawingml/2006/main" noGrp="1"/>
          </p:cNvSpPr>
          <p:nvPr>
            <p:ph type="title" idx="0"/>
          </p:nvPr>
        </p:nvSpPr>
        <p:spPr>
          <a:xfrm xmlns:a="http://schemas.openxmlformats.org/drawingml/2006/main">
            <a:off x="722160" y="4406400"/>
            <a:ext cx="7772400" cy="1361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1" u="none">
                <a:solidFill>
                  <a:srgbClr val="C0584B"/>
                </a:solidFill>
                <a:latin typeface="Calibri"/>
                <a:ea typeface="Calibri"/>
                <a:cs typeface="Calibri"/>
              </a:rPr>
              <a:t>Morphology and Functional ecology of the Fins and Axial Skeleton</a:t>
            </a:r>
            <a:endParaRPr sz="2800" b="0" u="none">
              <a:solidFill>
                <a:srgbClr val="000000"/>
              </a:solidFill>
              <a:latin typeface="Calibri"/>
              <a:ea typeface="Calibri"/>
              <a:cs typeface="Calibri"/>
            </a:endParaRPr>
          </a:p>
        </p:txBody>
      </p:sp>
      <p:sp>
        <p:nvSpPr>
          <p:cNvPr id="10" name="PlaceHolder 2">
            <a:extLst xmlns:a="http://schemas.openxmlformats.org/drawingml/2006/main">
              <a:ext uri="{FF2B5EF4-FFF2-40B4-BE49-F238E27FC236}">
                <a16:creationId xmlns:a16="http://schemas.microsoft.com/office/drawing/2014/main" id="{E9C62D40-85C6-4997-9867-4D9A41B3F997}"/>
              </a:ext>
            </a:extLst>
          </p:cNvPr>
          <p:cNvSpPr>
            <a:spLocks xmlns:a="http://schemas.openxmlformats.org/drawingml/2006/main" noGrp="1"/>
          </p:cNvSpPr>
          <p:nvPr>
            <p:ph idx="0"/>
          </p:nvPr>
        </p:nvSpPr>
        <p:spPr>
          <a:xfrm xmlns:a="http://schemas.openxmlformats.org/drawingml/2006/main">
            <a:off x="722160" y="2906280"/>
            <a:ext cx="7772400" cy="1500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b">
            <a:normAutofit/>
          </a:bodyPr>
          <a:lstStyle xmlns:a="http://schemas.openxmlformats.org/drawingml/2006/main"/>
          <a:p xmlns:a="http://schemas.openxmlformats.org/drawingml/2006/main">
            <a:pPr indent="0" algn="l">
              <a:spcBef>
                <a:spcPts val="49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000" b="0" u="none">
                <a:solidFill>
                  <a:srgbClr val="7F7F7F"/>
                </a:solidFill>
                <a:latin typeface="Calibri"/>
                <a:ea typeface="Calibri"/>
                <a:cs typeface="Calibri"/>
              </a:rPr>
              <a:t>Seven</a:t>
            </a:r>
            <a:endParaRPr sz="2000" b="0" u="none">
              <a:solidFill>
                <a:srgbClr val="000000"/>
              </a:solidFill>
              <a:latin typeface="Calibri"/>
              <a:ea typeface="Calibri"/>
              <a:cs typeface="Calibri"/>
            </a:endParaRPr>
          </a:p>
        </p:txBody>
      </p:sp>
    </p:spTree>
    <p:extLst>
      <p:ext uri="{BB962C8B-B14F-4D97-AF65-F5344CB8AC3E}">
        <p14:creationId xmlns:p14="http://schemas.microsoft.com/office/powerpoint/2010/main" val="1386194945"/>
      </p:ext>
    </p:extLst>
  </p:cSld>
</p:sld>
</file>

<file path=ppt/slides/slide20.xml><?xml version="1.0" encoding="utf-8"?>
<p:sld xmlns:p="http://schemas.openxmlformats.org/presentationml/2006/main">
  <p:cSld>
    <p:spTree>
      <p:nvGrpSpPr>
        <p:cNvPr id="1" name=""/>
        <p:cNvGrpSpPr/>
        <p:nvPr/>
      </p:nvGrpSpPr>
      <p:grpSpPr>
        <a:xfrm xmlns:a="http://schemas.openxmlformats.org/drawingml/2006/main"/>
      </p:grpSpPr>
      <p:sp>
        <p:nvSpPr>
          <p:cNvPr id="30" name="PlaceHolder 1">
            <a:extLst xmlns:a="http://schemas.openxmlformats.org/drawingml/2006/main">
              <a:ext uri="{FF2B5EF4-FFF2-40B4-BE49-F238E27FC236}">
                <a16:creationId xmlns:a16="http://schemas.microsoft.com/office/drawing/2014/main" id="{D2C3D392-715A-4369-85A7-8C5B62810B35}"/>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C0584B"/>
                </a:solidFill>
                <a:latin typeface="Calibri"/>
                <a:ea typeface="Calibri"/>
                <a:cs typeface="Calibri"/>
              </a:rPr>
              <a:t>Evolutionary Trends in Form and Function</a:t>
            </a:r>
            <a:endParaRPr sz="3200" b="0" u="none">
              <a:solidFill>
                <a:srgbClr val="000000"/>
              </a:solidFill>
              <a:latin typeface="Calibri"/>
              <a:ea typeface="Calibri"/>
              <a:cs typeface="Calibri"/>
            </a:endParaRPr>
          </a:p>
        </p:txBody>
      </p:sp>
      <p:sp>
        <p:nvSpPr>
          <p:cNvPr id="31" name="Slide text 2">
            <a:extLst xmlns:a="http://schemas.openxmlformats.org/drawingml/2006/main">
              <a:ext uri="{FF2B5EF4-FFF2-40B4-BE49-F238E27FC236}">
                <a16:creationId xmlns:a16="http://schemas.microsoft.com/office/drawing/2014/main" id="{1DF91A7D-2C23-4A39-A417-A19ED9F9398D}"/>
              </a:ext>
            </a:extLst>
          </p:cNvPr>
          <p:cNvSpPr>
            <a:spLocks xmlns:a="http://schemas.openxmlformats.org/drawingml/2006/main" noGrp="1"/>
          </p:cNvSpPr>
          <p:nvPr/>
        </p:nvSpPr>
        <p:spPr>
          <a:xfrm xmlns:a="http://schemas.openxmlformats.org/drawingml/2006/main">
            <a:off x="457200" y="898200"/>
            <a:ext cx="8229600" cy="5546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Because anguilliform locomotion does not require as much resistance to compression as other types of BCF locomotion, the evolution of nonanguilliform BCF swimming occurred in concert with selection for a vertebral column capable of resisting longitudinal compression by opposing muscles.</a:t>
            </a:r>
            <a:endParaRPr sz="1400" b="0" u="none">
              <a:solidFill>
                <a:srgbClr val="000000"/>
              </a:solidFill>
              <a:latin typeface="Calibri"/>
              <a:ea typeface="Calibri"/>
              <a:cs typeface="Calibri"/>
            </a:endParaRPr>
          </a:p>
          <a:p xmlns:a="http://schemas.openxmlformats.org/drawingml/2006/main">
            <a:pPr marL="34272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Beginning in the Carboniferous, major advances in fish locomotion and control occurred within the Actinopterygii, the ray-finned fishes; MPF gaits likely arose when fins, which were initially used for trim, acquired independent movement, and over time, actinopterygian gaits improved with increases in strength of axial and appendicular skeletons and increased flexibility of paired fins.</a:t>
            </a:r>
            <a:endParaRPr sz="1400" b="0" u="none">
              <a:solidFill>
                <a:srgbClr val="000000"/>
              </a:solidFill>
              <a:latin typeface="Calibri"/>
              <a:ea typeface="Calibri"/>
              <a:cs typeface="Calibri"/>
            </a:endParaRPr>
          </a:p>
          <a:p xmlns:a="http://schemas.openxmlformats.org/drawingml/2006/main">
            <a:pPr marL="34272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development of caudal fin locomotion resulted in thrust being concentrated on one or several vertebrae at the base of the tail, and the evolution of nonaguilliform BCF swimming has been accompanied by a reduction in number of vertebrae in the upturned part of the caudal fin to a maximum of two, and fusion of vertebrae within the caudal fin to increase resistance to compression.</a:t>
            </a:r>
            <a:endParaRPr sz="1400" b="0" u="none">
              <a:solidFill>
                <a:srgbClr val="000000"/>
              </a:solidFill>
              <a:latin typeface="Calibri"/>
              <a:ea typeface="Calibri"/>
              <a:cs typeface="Calibri"/>
            </a:endParaRPr>
          </a:p>
          <a:p xmlns:a="http://schemas.openxmlformats.org/drawingml/2006/main">
            <a:pPr marL="34272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In the Chondrostei, the notochord and vertebral elements extend well into the upper fin lobe, and fin rays and other supporting elements are connected to the ventral side of the vertebral column (i.e., hypaxial in position); because the caudal fin lacks intrinsic muscles, the ability to change fin shape or stiffness is limited to effects of trunk musculature on the caudal fin. </a:t>
            </a:r>
            <a:endParaRPr sz="1400" b="0" u="none">
              <a:solidFill>
                <a:srgbClr val="000000"/>
              </a:solidFill>
              <a:latin typeface="Calibri"/>
              <a:ea typeface="Calibri"/>
              <a:cs typeface="Calibri"/>
            </a:endParaRPr>
          </a:p>
          <a:p xmlns:a="http://schemas.openxmlformats.org/drawingml/2006/main">
            <a:pPr marL="34272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Because of the development of intrinsic caudal musculature, the amiiform lineage shows the first ability to modulate caudal fin shape.</a:t>
            </a:r>
            <a:endParaRPr sz="1400" b="0" u="none">
              <a:solidFill>
                <a:srgbClr val="000000"/>
              </a:solidFill>
              <a:latin typeface="Calibri"/>
              <a:ea typeface="Calibri"/>
              <a:cs typeface="Calibri"/>
            </a:endParaRPr>
          </a:p>
          <a:p xmlns:a="http://schemas.openxmlformats.org/drawingml/2006/main">
            <a:pPr marL="34272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development of the homocercal caudal fin occurs in teleosts; the caudal fin is supported by epaxial as well as hypaxial elements and there is a full complement of intrinsic caudal musculature, which allow for much greater control over fin shape and stiffness compared to less derived groups. </a:t>
            </a:r>
            <a:endParaRPr sz="1400" b="0" u="none">
              <a:solidFill>
                <a:srgbClr val="000000"/>
              </a:solidFill>
              <a:latin typeface="Calibri"/>
              <a:ea typeface="Calibri"/>
              <a:cs typeface="Calibri"/>
            </a:endParaRPr>
          </a:p>
          <a:p xmlns:a="http://schemas.openxmlformats.org/drawingml/2006/main">
            <a:pPr marL="34272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Changes in fin position and body morphology within the teleosts should be viewed not as one approach being superior to another, but instead as different solutions to the common problems of survival and reproduction.</a:t>
            </a:r>
            <a:endParaRPr sz="1400" b="0" u="none">
              <a:solidFill>
                <a:srgbClr val="000000"/>
              </a:solidFill>
              <a:latin typeface="Calibri"/>
              <a:ea typeface="Calibri"/>
              <a:cs typeface="Calibri"/>
            </a:endParaRPr>
          </a:p>
          <a:p xmlns:a="http://schemas.openxmlformats.org/drawingml/2006/main">
            <a:pPr marL="342720" indent="-342720">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9996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8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p:txBody>
      </p:sp>
    </p:spTree>
    <p:extLst>
      <p:ext uri="{BB962C8B-B14F-4D97-AF65-F5344CB8AC3E}">
        <p14:creationId xmlns:p14="http://schemas.microsoft.com/office/powerpoint/2010/main" val="1948856446"/>
      </p:ext>
    </p:extLst>
  </p:cSld>
</p:sld>
</file>

<file path=ppt/slides/slide21.xml><?xml version="1.0" encoding="utf-8"?>
<p:sld xmlns:p="http://schemas.openxmlformats.org/presentationml/2006/main">
  <p:cSld>
    <p:spTree>
      <p:nvGrpSpPr>
        <p:cNvPr id="1" name=""/>
        <p:cNvGrpSpPr/>
        <p:nvPr/>
      </p:nvGrpSpPr>
      <p:grpSpPr>
        <a:xfrm xmlns:a="http://schemas.openxmlformats.org/drawingml/2006/main"/>
      </p:grpSpPr>
      <p:pic>
        <p:nvPicPr>
          <p:cNvPr id="3" name="Figure: Body-form variation among lake fish"/>
          <p:cNvPicPr>
            <a:picLocks xmlns:a="http://schemas.openxmlformats.org/drawingml/2006/main" noChangeAspect="1"/>
          </p:cNvPicPr>
          <p:nvPr/>
        </p:nvPicPr>
        <p:blipFill>
          <a:blip xmlns:r="http://schemas.openxmlformats.org/officeDocument/2006/relationships" xmlns:a="http://schemas.openxmlformats.org/drawingml/2006/main" r:embed="R75a73b4e431d4b0c"/>
          <a:stretch xmlns:a="http://schemas.openxmlformats.org/drawingml/2006/main"/>
        </p:blipFill>
        <p:spPr>
          <a:xfrm xmlns:a="http://schemas.openxmlformats.org/drawingml/2006/main">
            <a:off x="726840" y="228600"/>
            <a:ext cx="7689960" cy="6400800"/>
          </a:xfrm>
          <a:prstGeom xmlns:a="http://schemas.openxmlformats.org/drawingml/2006/main" prst="rect">
            <a:avLst/>
          </a:prstGeom>
          <a:ln xmlns:a="http://schemas.openxmlformats.org/drawingml/2006/main" w="38160">
            <a:noFill/>
          </a:ln>
        </p:spPr>
      </p:pic>
      <p:sp>
        <p:nvSpPr>
          <p:cNvPr id="2" name="Slide title: Body-form variation among lake fish">
            <a:extLst xmlns:a="http://schemas.openxmlformats.org/drawingml/2006/main">
              <a:ext uri="{FF2B5EF4-FFF2-40B4-BE49-F238E27FC236}">
                <a16:creationId xmlns:a16="http://schemas.microsoft.com/office/drawing/2014/main" id="{1F211EAF-5CF7-483B-A965-0E9CC4252EC6}"/>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Body-form variation among lake fish</a:t>
            </a:r>
          </a:p>
        </p:txBody>
      </p:sp>
    </p:spTree>
    <p:extLst>
      <p:ext uri="{BB962C8B-B14F-4D97-AF65-F5344CB8AC3E}">
        <p14:creationId xmlns:p14="http://schemas.microsoft.com/office/powerpoint/2010/main" val="473132289"/>
      </p:ext>
    </p:extLst>
  </p:cSld>
</p:sld>
</file>

<file path=ppt/slides/slide22.xml><?xml version="1.0" encoding="utf-8"?>
<p:sld xmlns:p="http://schemas.openxmlformats.org/presentationml/2006/main">
  <p:cSld>
    <p:spTree>
      <p:nvGrpSpPr>
        <p:cNvPr id="1" name=""/>
        <p:cNvGrpSpPr/>
        <p:nvPr/>
      </p:nvGrpSpPr>
      <p:grpSpPr>
        <a:xfrm xmlns:a="http://schemas.openxmlformats.org/drawingml/2006/main"/>
      </p:grpSpPr>
      <p:sp>
        <p:nvSpPr>
          <p:cNvPr id="33" name="PlaceHolder 1">
            <a:extLst xmlns:a="http://schemas.openxmlformats.org/drawingml/2006/main">
              <a:ext uri="{FF2B5EF4-FFF2-40B4-BE49-F238E27FC236}">
                <a16:creationId xmlns:a16="http://schemas.microsoft.com/office/drawing/2014/main" id="{F18F703F-6879-4BDE-9064-8BCD02BBBFDD}"/>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900" b="0" u="none">
                <a:solidFill>
                  <a:srgbClr val="C0584B"/>
                </a:solidFill>
                <a:latin typeface="Calibri"/>
                <a:ea typeface="Calibri"/>
                <a:cs typeface="Calibri"/>
              </a:rPr>
              <a:t>Natural Selection, Phenotypic Plasticity, Body Form, and Function</a:t>
            </a:r>
            <a:endParaRPr sz="2900" b="0" u="none">
              <a:solidFill>
                <a:srgbClr val="000000"/>
              </a:solidFill>
              <a:latin typeface="Calibri"/>
              <a:ea typeface="Calibri"/>
              <a:cs typeface="Calibri"/>
            </a:endParaRPr>
          </a:p>
        </p:txBody>
      </p:sp>
      <p:sp>
        <p:nvSpPr>
          <p:cNvPr id="34" name="Slide text 2">
            <a:extLst xmlns:a="http://schemas.openxmlformats.org/drawingml/2006/main">
              <a:ext uri="{FF2B5EF4-FFF2-40B4-BE49-F238E27FC236}">
                <a16:creationId xmlns:a16="http://schemas.microsoft.com/office/drawing/2014/main" id="{3117A934-3F62-4C3C-87CC-C2F225D64E2A}"/>
              </a:ext>
            </a:extLst>
          </p:cNvPr>
          <p:cNvSpPr>
            <a:spLocks xmlns:a="http://schemas.openxmlformats.org/drawingml/2006/main" noGrp="1"/>
          </p:cNvSpPr>
          <p:nvPr/>
        </p:nvSpPr>
        <p:spPr>
          <a:xfrm xmlns:a="http://schemas.openxmlformats.org/drawingml/2006/main">
            <a:off x="457200" y="1069560"/>
            <a:ext cx="8229600" cy="53528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North American freshwater fishes exhibit a wide diversity of body forms, with variation in forms partitioned among orders and families, but also among and within species.</a:t>
            </a:r>
            <a:endParaRPr sz="18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A major trend in the evolution of fishes has been the increased control of fin shape and function, especially with the caudal fin.</a:t>
            </a:r>
            <a:endParaRPr sz="18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Higher and lower teleosts differ in fin number and position, but differences generally are related to equally successful, albeit different, ways of dealing with environment challenges, with fin positions, body shapes, and mode of swimming generally related to water currents, habitat complexity, and prey use. </a:t>
            </a:r>
            <a:endParaRPr sz="18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In general, fishes associated with structurally complex habitats tend to have larger fins and shorter, deeper bodies in contrast to fishes in open-water habitats, and slight differences in body form provide habitat-specific advantages in feeding.</a:t>
            </a:r>
            <a:endParaRPr sz="18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A number of freshwater fish groups show polymorphisms in body form that are likely related to specific habitat, such as the endemic fish species of Lake Waccamaw, sunfishes of northeastern lakes, and sticklebacks from lakes of British Columbia and Alaska, with all examples representing divergences since the middle to late Pleistocene.</a:t>
            </a:r>
            <a:endParaRPr sz="18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8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Tree>
    <p:extLst>
      <p:ext uri="{BB962C8B-B14F-4D97-AF65-F5344CB8AC3E}">
        <p14:creationId xmlns:p14="http://schemas.microsoft.com/office/powerpoint/2010/main" val="713714820"/>
      </p:ext>
    </p:extLst>
  </p:cSld>
</p:sld>
</file>

<file path=ppt/slides/slide23.xml><?xml version="1.0" encoding="utf-8"?>
<p:sld xmlns:p="http://schemas.openxmlformats.org/presentationml/2006/main">
  <p:cSld>
    <p:spTree>
      <p:nvGrpSpPr>
        <p:cNvPr id="1" name=""/>
        <p:cNvGrpSpPr/>
        <p:nvPr/>
      </p:nvGrpSpPr>
      <p:grpSpPr>
        <a:xfrm xmlns:a="http://schemas.openxmlformats.org/drawingml/2006/main"/>
      </p:grpSpPr>
      <p:sp>
        <p:nvSpPr>
          <p:cNvPr id="35" name="PlaceHolder 1">
            <a:extLst xmlns:a="http://schemas.openxmlformats.org/drawingml/2006/main">
              <a:ext uri="{FF2B5EF4-FFF2-40B4-BE49-F238E27FC236}">
                <a16:creationId xmlns:a16="http://schemas.microsoft.com/office/drawing/2014/main" id="{951BE224-062B-4C0F-A13D-AFE5FC1A6C65}"/>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Lake Waccamaw</a:t>
            </a:r>
            <a:endParaRPr sz="2800" b="0" u="none">
              <a:solidFill>
                <a:srgbClr val="000000"/>
              </a:solidFill>
              <a:latin typeface="Calibri"/>
              <a:ea typeface="Calibri"/>
              <a:cs typeface="Calibri"/>
            </a:endParaRPr>
          </a:p>
        </p:txBody>
      </p:sp>
      <p:sp>
        <p:nvSpPr>
          <p:cNvPr id="36" name="Slide text 2">
            <a:extLst xmlns:a="http://schemas.openxmlformats.org/drawingml/2006/main">
              <a:ext uri="{FF2B5EF4-FFF2-40B4-BE49-F238E27FC236}">
                <a16:creationId xmlns:a16="http://schemas.microsoft.com/office/drawing/2014/main" id="{2873FF4E-5A37-42E5-9EE5-F102F35B15EA}"/>
              </a:ext>
            </a:extLst>
          </p:cNvPr>
          <p:cNvSpPr>
            <a:spLocks xmlns:a="http://schemas.openxmlformats.org/drawingml/2006/main" noGrp="1"/>
          </p:cNvSpPr>
          <p:nvPr/>
        </p:nvSpPr>
        <p:spPr>
          <a:xfrm xmlns:a="http://schemas.openxmlformats.org/drawingml/2006/main">
            <a:off x="457200" y="1069560"/>
            <a:ext cx="8229600" cy="5056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Lake Waccamaw, North Carolina, a large Carolina bay lake of late Pleistocene origin, has a known fish fauna of at least 41 species, including three endemic forms (Waccamaw Silverside, Waccamaw Killifish and Waccamaw Darter), with all colonizations of the lake from adjoining streams.</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Although representing three highly divergent lineages, the three endemic fish species have evolved similar shape differences from their stream ancestors, all having longer and shallower caudal peduncles and more slender bodies in comparison with their ancestral stream forms; the Waccamaw Silverside and Waccamaw Killifish also have significantly shorter and more slender heads than their stream ancestors. </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The local streams show much greater physical heterogeneity compared to the lake, and thus lake forms are likely adapted to a less complex habitat and more sustained swimming in open water in contrast to stream forms.</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7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Tree>
    <p:extLst>
      <p:ext uri="{BB962C8B-B14F-4D97-AF65-F5344CB8AC3E}">
        <p14:creationId xmlns:p14="http://schemas.microsoft.com/office/powerpoint/2010/main" val="1564122326"/>
      </p:ext>
    </p:extLst>
  </p:cSld>
</p:sld>
</file>

<file path=ppt/slides/slide24.xml><?xml version="1.0" encoding="utf-8"?>
<p:sld xmlns:p="http://schemas.openxmlformats.org/presentationml/2006/main">
  <p:cSld>
    <p:spTree>
      <p:nvGrpSpPr>
        <p:cNvPr id="1" name=""/>
        <p:cNvGrpSpPr/>
        <p:nvPr/>
      </p:nvGrpSpPr>
      <p:grpSpPr>
        <a:xfrm xmlns:a="http://schemas.openxmlformats.org/drawingml/2006/main"/>
      </p:grpSpPr>
      <p:sp>
        <p:nvSpPr>
          <p:cNvPr id="37" name="PlaceHolder 1">
            <a:extLst xmlns:a="http://schemas.openxmlformats.org/drawingml/2006/main">
              <a:ext uri="{FF2B5EF4-FFF2-40B4-BE49-F238E27FC236}">
                <a16:creationId xmlns:a16="http://schemas.microsoft.com/office/drawing/2014/main" id="{8CFC218A-4222-4A29-90A2-319281D678C6}"/>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Sticklebacks</a:t>
            </a:r>
            <a:endParaRPr sz="2800" b="0" u="none">
              <a:solidFill>
                <a:srgbClr val="000000"/>
              </a:solidFill>
              <a:latin typeface="Calibri"/>
              <a:ea typeface="Calibri"/>
              <a:cs typeface="Calibri"/>
            </a:endParaRPr>
          </a:p>
        </p:txBody>
      </p:sp>
      <p:sp>
        <p:nvSpPr>
          <p:cNvPr id="38" name="Slide text 2">
            <a:extLst xmlns:a="http://schemas.openxmlformats.org/drawingml/2006/main">
              <a:ext uri="{FF2B5EF4-FFF2-40B4-BE49-F238E27FC236}">
                <a16:creationId xmlns:a16="http://schemas.microsoft.com/office/drawing/2014/main" id="{01DDE987-9EAB-47D1-BF55-F95719E58BF1}"/>
              </a:ext>
            </a:extLst>
          </p:cNvPr>
          <p:cNvSpPr>
            <a:spLocks xmlns:a="http://schemas.openxmlformats.org/drawingml/2006/main" noGrp="1"/>
          </p:cNvSpPr>
          <p:nvPr/>
        </p:nvSpPr>
        <p:spPr>
          <a:xfrm xmlns:a="http://schemas.openxmlformats.org/drawingml/2006/main">
            <a:off x="457200" y="1069560"/>
            <a:ext cx="8229600" cy="5056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As the Cordilleran ice sheet began its retreat from northwestern North America over the last 12,000–20,000 years, with the concomitant rebound of the land, newly formed lakes were independently colonized by the marine anadromous form of Threespine Stickleback, which has provided a replicated system for studying stickleback evolution.</a:t>
            </a:r>
            <a:endParaRPr sz="18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Arising from one or two original founder populations, Threespine Sticklebacks found in lakes of British Columbia and Alaska often show distinct body forms associated with different lake habitats.</a:t>
            </a:r>
            <a:endParaRPr sz="18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The divergent body shapes are most likely related to variation in selection between highly structured, benthic habitats versus open water (limnetic) habitats, with benthic forms tending to be larger bodies, with fewer and shorter gill rakers, wider mouth gapes, and greater body depths than limnetic forms, which also tend to have larger, protruding eyes.</a:t>
            </a:r>
            <a:endParaRPr sz="18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Allopatric benthic and limnetic ecotypes occur in thousands of lakes, where developmental plasticity at least plays a role in shaping morphology; sympatric benthic and limnetic species pairs have evolved in at least six lakes; and partially differentiated benthic and limnetic ecotypes are known from two lakes.</a:t>
            </a:r>
            <a:endParaRPr sz="18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8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Tree>
    <p:extLst>
      <p:ext uri="{BB962C8B-B14F-4D97-AF65-F5344CB8AC3E}">
        <p14:creationId xmlns:p14="http://schemas.microsoft.com/office/powerpoint/2010/main" val="799743151"/>
      </p:ext>
    </p:extLst>
  </p:cSld>
</p:sld>
</file>

<file path=ppt/slides/slide25.xml><?xml version="1.0" encoding="utf-8"?>
<p:sld xmlns:p="http://schemas.openxmlformats.org/presentationml/2006/main">
  <p:cSld>
    <p:spTree>
      <p:nvGrpSpPr>
        <p:cNvPr id="1" name=""/>
        <p:cNvGrpSpPr/>
        <p:nvPr/>
      </p:nvGrpSpPr>
      <p:grpSpPr>
        <a:xfrm xmlns:a="http://schemas.openxmlformats.org/drawingml/2006/main"/>
      </p:grpSpPr>
      <p:sp>
        <p:nvSpPr>
          <p:cNvPr id="39" name="PlaceHolder 1">
            <a:extLst xmlns:a="http://schemas.openxmlformats.org/drawingml/2006/main">
              <a:ext uri="{FF2B5EF4-FFF2-40B4-BE49-F238E27FC236}">
                <a16:creationId xmlns:a16="http://schemas.microsoft.com/office/drawing/2014/main" id="{942FD79A-D784-4B1D-84CA-F139CBABB0F2}"/>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Sunfishes</a:t>
            </a:r>
            <a:endParaRPr sz="2800" b="0" u="none">
              <a:solidFill>
                <a:srgbClr val="000000"/>
              </a:solidFill>
              <a:latin typeface="Calibri"/>
              <a:ea typeface="Calibri"/>
              <a:cs typeface="Calibri"/>
            </a:endParaRPr>
          </a:p>
        </p:txBody>
      </p:sp>
      <p:sp>
        <p:nvSpPr>
          <p:cNvPr id="40" name="Slide text 2">
            <a:extLst xmlns:a="http://schemas.openxmlformats.org/drawingml/2006/main">
              <a:ext uri="{FF2B5EF4-FFF2-40B4-BE49-F238E27FC236}">
                <a16:creationId xmlns:a16="http://schemas.microsoft.com/office/drawing/2014/main" id="{2C8EC30C-9BE3-4B87-B352-D04F267F8164}"/>
              </a:ext>
            </a:extLst>
          </p:cNvPr>
          <p:cNvSpPr>
            <a:spLocks xmlns:a="http://schemas.openxmlformats.org/drawingml/2006/main" noGrp="1"/>
          </p:cNvSpPr>
          <p:nvPr/>
        </p:nvSpPr>
        <p:spPr>
          <a:xfrm xmlns:a="http://schemas.openxmlformats.org/drawingml/2006/main">
            <a:off x="457200" y="1069560"/>
            <a:ext cx="8229600" cy="5056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A similar pattern of benthic and pelagic forms is apparent with sunfishes (</a:t>
            </a:r>
            <a:r>
              <a:rPr sz="1900" b="0" i="1" u="none">
                <a:solidFill>
                  <a:srgbClr val="595959"/>
                </a:solidFill>
                <a:latin typeface="Calibri"/>
                <a:ea typeface="Calibri"/>
                <a:cs typeface="Calibri"/>
              </a:rPr>
              <a:t>Lepomis</a:t>
            </a:r>
            <a:r>
              <a:rPr sz="1900" b="0" u="none">
                <a:solidFill>
                  <a:srgbClr val="595959"/>
                </a:solidFill>
                <a:latin typeface="Calibri"/>
                <a:ea typeface="Calibri"/>
                <a:cs typeface="Calibri"/>
              </a:rPr>
              <a:t> spp.), with colonization of the lakes likely occurring following the beginning retreat of the Laurentide ice sheet approximately 17,000 years ago.</a:t>
            </a: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In the Adirondack region, Bluegill and Pumpkinseed often occur together in lakes, with Bluegill occupying the water column and feeding primarily on planktonic prey, and Pumpkinseed occupying the benthic, littoral zone and feeding mostly on benthic invertebrates, but in lakes that were never colonized by Bluegill, the normal bottom-associated Pumpkinseed may also have a planktonic form that occurs in the water column and feeds primarily on planktonic prey.</a:t>
            </a: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The most likely explanation for the development of the planktonic form of Pumpkinseed seems to be the exploitation of planktonic prey made available by the absence of Bluegill, although diffuse competition from other planktivorous fishes can also reduce the extent of morphological divergence.</a:t>
            </a: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7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3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lnSpc>
                <a:spcPct val="9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Tree>
    <p:extLst>
      <p:ext uri="{BB962C8B-B14F-4D97-AF65-F5344CB8AC3E}">
        <p14:creationId xmlns:p14="http://schemas.microsoft.com/office/powerpoint/2010/main" val="1057940122"/>
      </p:ext>
    </p:extLst>
  </p:cSld>
</p:sld>
</file>

<file path=ppt/slides/slide26.xml><?xml version="1.0" encoding="utf-8"?>
<p:sld xmlns:p="http://schemas.openxmlformats.org/presentationml/2006/main">
  <p:cSld>
    <p:spTree>
      <p:nvGrpSpPr>
        <p:cNvPr id="1" name=""/>
        <p:cNvGrpSpPr/>
        <p:nvPr/>
      </p:nvGrpSpPr>
      <p:grpSpPr>
        <a:xfrm xmlns:a="http://schemas.openxmlformats.org/drawingml/2006/main"/>
      </p:grpSpPr>
      <p:sp>
        <p:nvSpPr>
          <p:cNvPr id="41" name="PlaceHolder 1">
            <a:extLst xmlns:a="http://schemas.openxmlformats.org/drawingml/2006/main">
              <a:ext uri="{FF2B5EF4-FFF2-40B4-BE49-F238E27FC236}">
                <a16:creationId xmlns:a16="http://schemas.microsoft.com/office/drawing/2014/main" id="{7CDB4700-788C-4666-B88A-EF0BD7570077}"/>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Trade-Offs in Form and Function</a:t>
            </a:r>
            <a:endParaRPr sz="2800" b="0" u="none">
              <a:solidFill>
                <a:srgbClr val="000000"/>
              </a:solidFill>
              <a:latin typeface="Calibri"/>
              <a:ea typeface="Calibri"/>
              <a:cs typeface="Calibri"/>
            </a:endParaRPr>
          </a:p>
        </p:txBody>
      </p:sp>
      <p:sp>
        <p:nvSpPr>
          <p:cNvPr id="42" name="Slide text 2">
            <a:extLst xmlns:a="http://schemas.openxmlformats.org/drawingml/2006/main">
              <a:ext uri="{FF2B5EF4-FFF2-40B4-BE49-F238E27FC236}">
                <a16:creationId xmlns:a16="http://schemas.microsoft.com/office/drawing/2014/main" id="{0A06677C-7F1D-4D29-B753-530643E0C82E}"/>
              </a:ext>
            </a:extLst>
          </p:cNvPr>
          <p:cNvSpPr>
            <a:spLocks xmlns:a="http://schemas.openxmlformats.org/drawingml/2006/main" noGrp="1"/>
          </p:cNvSpPr>
          <p:nvPr/>
        </p:nvSpPr>
        <p:spPr>
          <a:xfrm xmlns:a="http://schemas.openxmlformats.org/drawingml/2006/main">
            <a:off x="457200" y="1069560"/>
            <a:ext cx="8229600" cy="5056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The diversity of body forms in North American freshwater fishes, related to habitat use and behavior, suggests that some shapes are more efficient (e.g., in locomotion, predator avoidance, or prey capture) in some habitats compared to others.</a:t>
            </a: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However, few studies have directly measured trade-offs in efficiency of different body forms in one type of habitat versus another.</a:t>
            </a: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A study of Threespine Sticklebacks found that benthic fish consumed larger prey relative to body size and were twice as efficient in foraging on a detrital substratum than limnetic fish; in contrast, limnetic fish showed greater success in capturing small zooplankton, perhaps because of their larger, more protruding eyes.</a:t>
            </a: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Examples of trade-offs in function from different body forms illustrate how apparently minor changes in shape can have functional consequences, though such relationships often are not linear and are context dependent.</a:t>
            </a: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7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3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lnSpc>
                <a:spcPct val="9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Tree>
    <p:extLst>
      <p:ext uri="{BB962C8B-B14F-4D97-AF65-F5344CB8AC3E}">
        <p14:creationId xmlns:p14="http://schemas.microsoft.com/office/powerpoint/2010/main" val="222059323"/>
      </p:ext>
    </p:extLst>
  </p:cSld>
</p:sld>
</file>

<file path=ppt/slides/slide27.xml><?xml version="1.0" encoding="utf-8"?>
<p:sld xmlns:p="http://schemas.openxmlformats.org/presentationml/2006/main">
  <p:cSld>
    <p:spTree>
      <p:nvGrpSpPr>
        <p:cNvPr id="1" name=""/>
        <p:cNvGrpSpPr/>
        <p:nvPr/>
      </p:nvGrpSpPr>
      <p:grpSpPr>
        <a:xfrm xmlns:a="http://schemas.openxmlformats.org/drawingml/2006/main"/>
      </p:grpSpPr>
      <p:sp>
        <p:nvSpPr>
          <p:cNvPr id="43" name="PlaceHolder 1">
            <a:extLst xmlns:a="http://schemas.openxmlformats.org/drawingml/2006/main">
              <a:ext uri="{FF2B5EF4-FFF2-40B4-BE49-F238E27FC236}">
                <a16:creationId xmlns:a16="http://schemas.microsoft.com/office/drawing/2014/main" id="{8CA7A552-8271-441C-8599-EDEE178E2C4E}"/>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C0584B"/>
                </a:solidFill>
                <a:latin typeface="Calibri"/>
                <a:ea typeface="Calibri"/>
                <a:cs typeface="Calibri"/>
              </a:rPr>
              <a:t>Does Morphology Predict Ecology?</a:t>
            </a:r>
            <a:endParaRPr sz="3200" b="0" u="none">
              <a:solidFill>
                <a:srgbClr val="000000"/>
              </a:solidFill>
              <a:latin typeface="Calibri"/>
              <a:ea typeface="Calibri"/>
              <a:cs typeface="Calibri"/>
            </a:endParaRPr>
          </a:p>
        </p:txBody>
      </p:sp>
      <p:sp>
        <p:nvSpPr>
          <p:cNvPr id="44" name="Slide text 2">
            <a:extLst xmlns:a="http://schemas.openxmlformats.org/drawingml/2006/main">
              <a:ext uri="{FF2B5EF4-FFF2-40B4-BE49-F238E27FC236}">
                <a16:creationId xmlns:a16="http://schemas.microsoft.com/office/drawing/2014/main" id="{6EF9C8FA-9055-4B6C-9DDB-48E4A4EDAF5D}"/>
              </a:ext>
            </a:extLst>
          </p:cNvPr>
          <p:cNvSpPr>
            <a:spLocks xmlns:a="http://schemas.openxmlformats.org/drawingml/2006/main" noGrp="1"/>
          </p:cNvSpPr>
          <p:nvPr/>
        </p:nvSpPr>
        <p:spPr>
          <a:xfrm xmlns:a="http://schemas.openxmlformats.org/drawingml/2006/main">
            <a:off x="457200" y="1069560"/>
            <a:ext cx="8229600" cy="5056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Although morphology is strongly related to ecological function, direct predictions of ecological function from morphology have proven difficult to make, in part because of the multiple roles that structures might have and the diverse ways that adaptation has responded to selective pressures within habitats.</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Being able to make such predictions would allow basic ecological questions of overlap in resource use, niche breadth, and species packing in assemblages to be answered by studies of fish shapes, such as from museum specimens, rather than primarily through actual field or laboratory observations, which are logistically challenging.</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In addition, short-term studies of resource use can be misleading because of natural variation, whereas morphology tends to average out such short-term environmental variation and, consequently, might be more useful as an indicator of overall ecological patterns.</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The underlying premise, then is that morphological “space” can be directly mapped onto ecological “space,” where morphological and ecological spaces represent multidimensional hyperspace as determined via multivariate statistical analyses.</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For a long time, morphological studies have been used to infer ecological relationships of fishes as well as other organisms, and such studies show a mix of approaches and assumptions, with studies attempting to verify morphological and ecological relationships (generally rare) interspersed with those assuming strong relationships between morphology and ecology and then using morphological studies to address ecological questions (generally more common).</a:t>
            </a:r>
            <a:endParaRPr sz="15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8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p:txBody>
      </p:sp>
    </p:spTree>
    <p:extLst>
      <p:ext uri="{BB962C8B-B14F-4D97-AF65-F5344CB8AC3E}">
        <p14:creationId xmlns:p14="http://schemas.microsoft.com/office/powerpoint/2010/main" val="1740723115"/>
      </p:ext>
    </p:extLst>
  </p:cSld>
</p:sld>
</file>

<file path=ppt/slides/slide28.xml><?xml version="1.0" encoding="utf-8"?>
<p:sld xmlns:p="http://schemas.openxmlformats.org/presentationml/2006/main">
  <p:cSld>
    <p:spTree>
      <p:nvGrpSpPr>
        <p:cNvPr id="1" name=""/>
        <p:cNvGrpSpPr/>
        <p:nvPr/>
      </p:nvGrpSpPr>
      <p:grpSpPr>
        <a:xfrm xmlns:a="http://schemas.openxmlformats.org/drawingml/2006/main"/>
      </p:grpSpPr>
      <p:sp>
        <p:nvSpPr>
          <p:cNvPr id="45" name="PlaceHolder 1">
            <a:extLst xmlns:a="http://schemas.openxmlformats.org/drawingml/2006/main">
              <a:ext uri="{FF2B5EF4-FFF2-40B4-BE49-F238E27FC236}">
                <a16:creationId xmlns:a16="http://schemas.microsoft.com/office/drawing/2014/main" id="{AD912280-BC61-45C7-A2BB-8413F51B08C4}"/>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Tests of the Ecomorphological Hypothesis</a:t>
            </a:r>
            <a:endParaRPr sz="2800" b="0" u="none">
              <a:solidFill>
                <a:srgbClr val="000000"/>
              </a:solidFill>
              <a:latin typeface="Calibri"/>
              <a:ea typeface="Calibri"/>
              <a:cs typeface="Calibri"/>
            </a:endParaRPr>
          </a:p>
        </p:txBody>
      </p:sp>
      <p:sp>
        <p:nvSpPr>
          <p:cNvPr id="46" name="Slide text 2">
            <a:extLst xmlns:a="http://schemas.openxmlformats.org/drawingml/2006/main">
              <a:ext uri="{FF2B5EF4-FFF2-40B4-BE49-F238E27FC236}">
                <a16:creationId xmlns:a16="http://schemas.microsoft.com/office/drawing/2014/main" id="{A08DADD8-991E-40F3-96C7-FFB3FA5C765C}"/>
              </a:ext>
            </a:extLst>
          </p:cNvPr>
          <p:cNvSpPr>
            <a:spLocks xmlns:a="http://schemas.openxmlformats.org/drawingml/2006/main" noGrp="1"/>
          </p:cNvSpPr>
          <p:nvPr/>
        </p:nvSpPr>
        <p:spPr>
          <a:xfrm xmlns:a="http://schemas.openxmlformats.org/drawingml/2006/main">
            <a:off x="457200" y="975960"/>
            <a:ext cx="8229600" cy="54057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Studies of relationships between morphology and ecology show a progression of approaches, ranging from verbal description to basic correlation to sophisticated multivariate analyses.</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Gatz (1979, 1981) provided the first studies of freshwater fishes in which the relationships between morphology and ecology were tested statistically; however, although this work provided important information, the prey categories were quite broad and the ecological features were not, with a few exceptions, tested directly against morphological features but instead against hypotheses of function developed from the morphological characters.</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Building on Gatz’s studies, Felley (1984) developed two suites of morphological characters—</a:t>
            </a:r>
            <a:r>
              <a:rPr sz="1500" b="0" i="1" u="none">
                <a:solidFill>
                  <a:srgbClr val="595959"/>
                </a:solidFill>
                <a:latin typeface="Calibri"/>
                <a:ea typeface="Calibri"/>
                <a:cs typeface="Calibri"/>
              </a:rPr>
              <a:t>a priori</a:t>
            </a:r>
            <a:r>
              <a:rPr sz="1500" b="0" u="none">
                <a:solidFill>
                  <a:srgbClr val="595959"/>
                </a:solidFill>
                <a:latin typeface="Calibri"/>
                <a:ea typeface="Calibri"/>
                <a:cs typeface="Calibri"/>
              </a:rPr>
              <a:t> and </a:t>
            </a:r>
            <a:r>
              <a:rPr sz="1500" b="0" i="1" u="none">
                <a:solidFill>
                  <a:srgbClr val="595959"/>
                </a:solidFill>
                <a:latin typeface="Calibri"/>
                <a:ea typeface="Calibri"/>
                <a:cs typeface="Calibri"/>
              </a:rPr>
              <a:t>a posteriori</a:t>
            </a:r>
            <a:r>
              <a:rPr sz="1500" b="0" u="none">
                <a:solidFill>
                  <a:srgbClr val="595959"/>
                </a:solidFill>
                <a:latin typeface="Calibri"/>
                <a:ea typeface="Calibri"/>
                <a:cs typeface="Calibri"/>
              </a:rPr>
              <a:t>—that were then tested against detailed habitat information; no characters in the </a:t>
            </a:r>
            <a:r>
              <a:rPr sz="1500" b="0" i="1" u="none">
                <a:solidFill>
                  <a:srgbClr val="595959"/>
                </a:solidFill>
                <a:latin typeface="Calibri"/>
                <a:ea typeface="Calibri"/>
                <a:cs typeface="Calibri"/>
              </a:rPr>
              <a:t>a priori</a:t>
            </a:r>
            <a:r>
              <a:rPr sz="1500" b="0" u="none">
                <a:solidFill>
                  <a:srgbClr val="595959"/>
                </a:solidFill>
                <a:latin typeface="Calibri"/>
                <a:ea typeface="Calibri"/>
                <a:cs typeface="Calibri"/>
              </a:rPr>
              <a:t> group successfully predicted habitat use, illustrating the challenges in making generalizations of habitat use from one group of species to another, and among the </a:t>
            </a:r>
            <a:r>
              <a:rPr sz="1500" b="0" i="1" u="none">
                <a:solidFill>
                  <a:srgbClr val="595959"/>
                </a:solidFill>
                <a:latin typeface="Calibri"/>
                <a:ea typeface="Calibri"/>
                <a:cs typeface="Calibri"/>
              </a:rPr>
              <a:t>a posteriori</a:t>
            </a:r>
            <a:r>
              <a:rPr sz="1500" b="0" u="none">
                <a:solidFill>
                  <a:srgbClr val="595959"/>
                </a:solidFill>
                <a:latin typeface="Calibri"/>
                <a:ea typeface="Calibri"/>
                <a:cs typeface="Calibri"/>
              </a:rPr>
              <a:t> characters, the location of food source of the position in the water column were successfully predicted from morphology. Overall, this study suggests caution in choosing certain aspects of an organism’s morphology and trying to relate it to function.</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One of the first studies to use multivariate analyses to rigorously test the association between morphology and ecology focused on an assemblage of southeastern fishes (Douglas and Matthews 1992); its results showed that only the food use, morphological shape, and fish taxonomy matrices were significantly correlated, and the relationships between body shape and food use was completely overshadowed by the relationship between body shape and taxonomy.</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Because of the strong presence of phylogenetic history in structuring resource use of fish assemblages, morphological data may not be very useful in describing the structure of an assemblage any further than is already described by taxonomic data.</a:t>
            </a:r>
            <a:endParaRPr sz="15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8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p:txBody>
      </p:sp>
    </p:spTree>
    <p:extLst>
      <p:ext uri="{BB962C8B-B14F-4D97-AF65-F5344CB8AC3E}">
        <p14:creationId xmlns:p14="http://schemas.microsoft.com/office/powerpoint/2010/main" val="1923609647"/>
      </p:ext>
    </p:extLst>
  </p:cSld>
</p:sld>
</file>

<file path=ppt/slides/slide29.xml><?xml version="1.0" encoding="utf-8"?>
<p:sld xmlns:p="http://schemas.openxmlformats.org/presentationml/2006/main">
  <p:cSld>
    <p:spTree>
      <p:nvGrpSpPr>
        <p:cNvPr id="1" name=""/>
        <p:cNvGrpSpPr/>
        <p:nvPr/>
      </p:nvGrpSpPr>
      <p:grpSpPr>
        <a:xfrm xmlns:a="http://schemas.openxmlformats.org/drawingml/2006/main"/>
      </p:grpSpPr>
      <p:sp>
        <p:nvSpPr>
          <p:cNvPr id="47" name="PlaceHolder 1">
            <a:extLst xmlns:a="http://schemas.openxmlformats.org/drawingml/2006/main">
              <a:ext uri="{FF2B5EF4-FFF2-40B4-BE49-F238E27FC236}">
                <a16:creationId xmlns:a16="http://schemas.microsoft.com/office/drawing/2014/main" id="{40CAAE9F-97A8-4E04-BC71-E8AAF256921A}"/>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500" b="0" u="none">
                <a:solidFill>
                  <a:srgbClr val="C0584B"/>
                </a:solidFill>
                <a:latin typeface="Calibri"/>
                <a:ea typeface="Calibri"/>
                <a:cs typeface="Calibri"/>
              </a:rPr>
              <a:t>Studies Assuming Validity of the Ecomorphological Hypothesis</a:t>
            </a:r>
            <a:endParaRPr sz="2500" b="0" u="none">
              <a:solidFill>
                <a:srgbClr val="000000"/>
              </a:solidFill>
              <a:latin typeface="Calibri"/>
              <a:ea typeface="Calibri"/>
              <a:cs typeface="Calibri"/>
            </a:endParaRPr>
          </a:p>
        </p:txBody>
      </p:sp>
      <p:sp>
        <p:nvSpPr>
          <p:cNvPr id="48" name="Slide text 2">
            <a:extLst xmlns:a="http://schemas.openxmlformats.org/drawingml/2006/main">
              <a:ext uri="{FF2B5EF4-FFF2-40B4-BE49-F238E27FC236}">
                <a16:creationId xmlns:a16="http://schemas.microsoft.com/office/drawing/2014/main" id="{1612FC17-34D4-4F5B-8C33-176FB554BC1A}"/>
              </a:ext>
            </a:extLst>
          </p:cNvPr>
          <p:cNvSpPr>
            <a:spLocks xmlns:a="http://schemas.openxmlformats.org/drawingml/2006/main" noGrp="1"/>
          </p:cNvSpPr>
          <p:nvPr/>
        </p:nvSpPr>
        <p:spPr>
          <a:xfrm xmlns:a="http://schemas.openxmlformats.org/drawingml/2006/main">
            <a:off x="457200" y="975960"/>
            <a:ext cx="8229600" cy="54057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Working on the assumption of a close relationships between morphology and ecology, Strauss (1987) found that the separation of species in morphological space was not related to the number of species in an assemblage, so that species differences in morphology (and assumed ecology) remained similar across a broad range of fish assemblages.</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Douglas (1987) showed that as communities become more diverse, the amount of morphological space increases, suggesting that increases species packing is not because of smaller morphological distance between species but because of an increase in taxonomic diversity.</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On a much broader geographical scale, Winemiller (1991) compared packing in physiological space among 10 lowland fish assemblages from five major geographic regions, finding that tropical fish assemblages showed greater morphological diversity, which, assuming a close association between morphology and ecology, suggests greater niche diversity in such areas.</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7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Tree>
    <p:extLst>
      <p:ext uri="{BB962C8B-B14F-4D97-AF65-F5344CB8AC3E}">
        <p14:creationId xmlns:p14="http://schemas.microsoft.com/office/powerpoint/2010/main" val="853820494"/>
      </p:ext>
    </p:extLst>
  </p:cSld>
</p:sld>
</file>

<file path=ppt/slides/slide3.xml><?xml version="1.0" encoding="utf-8"?>
<p:sld xmlns:p="http://schemas.openxmlformats.org/presentationml/2006/main">
  <p:cSld>
    <p:spTree>
      <p:nvGrpSpPr>
        <p:cNvPr id="1" name=""/>
        <p:cNvGrpSpPr/>
        <p:nvPr/>
      </p:nvGrpSpPr>
      <p:grpSpPr>
        <a:xfrm xmlns:a="http://schemas.openxmlformats.org/drawingml/2006/main"/>
      </p:grpSpPr>
      <p:sp>
        <p:nvSpPr>
          <p:cNvPr id="11" name="Slide text 1">
            <a:extLst xmlns:a="http://schemas.openxmlformats.org/drawingml/2006/main">
              <a:ext uri="{FF2B5EF4-FFF2-40B4-BE49-F238E27FC236}">
                <a16:creationId xmlns:a16="http://schemas.microsoft.com/office/drawing/2014/main" id="{52649375-4BCE-47E9-8883-6E64E0591BD2}"/>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Vertebrate evolution began in an aquatic environment in the early Paleozoic (500+ mya), followed by the evolution of tetrapods and then the evolution of terrestriality in the middle Devonian (390 mya).</a:t>
            </a:r>
            <a:endParaRPr sz="1900" b="0" u="none">
              <a:solidFill>
                <a:srgbClr val="000000"/>
              </a:solidFill>
              <a:latin typeface="Calibri"/>
              <a:ea typeface="Calibri"/>
              <a:cs typeface="Calibri"/>
            </a:endParaRPr>
          </a:p>
          <a:p xmlns:a="http://schemas.openxmlformats.org/drawingml/2006/main">
            <a:pPr marL="342720" indent="-342720">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The aquatic and terrestrial environments occupied by vertebrate organisms offer their own sets of challenges and opportunities; for instance, unlike air, water is incompressible for all practical purposes and has much greater viscosity, which becomes increasingly significant as body size decreases and thus is especially important for larval-stage fishes.</a:t>
            </a:r>
            <a:endParaRPr sz="1900" b="0" u="none">
              <a:solidFill>
                <a:srgbClr val="000000"/>
              </a:solidFill>
              <a:latin typeface="Calibri"/>
              <a:ea typeface="Calibri"/>
              <a:cs typeface="Calibri"/>
            </a:endParaRPr>
          </a:p>
          <a:p xmlns:a="http://schemas.openxmlformats.org/drawingml/2006/main">
            <a:pPr marL="342720" indent="-342720">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Because the viscosity and density of water are much greater than in air, movement in water must overcome greater drag compared to terrestrial vertebrates moving over land or flying, and thus aquatic organisms, other than where speed is not an issue, have streamlined body shapes to reduce the energy requirements of locomotion.</a:t>
            </a:r>
            <a:endParaRPr sz="1900" b="0" u="none">
              <a:solidFill>
                <a:srgbClr val="000000"/>
              </a:solidFill>
              <a:latin typeface="Calibri"/>
              <a:ea typeface="Calibri"/>
              <a:cs typeface="Calibri"/>
            </a:endParaRPr>
          </a:p>
          <a:p xmlns:a="http://schemas.openxmlformats.org/drawingml/2006/main">
            <a:pPr marL="342720" indent="-342720">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The disciplines of fish biomechanics and hydrodynamics are presently very active, due in part to new technologies allowing the precise quantification of water flow patterns around swimming fishes. </a:t>
            </a:r>
            <a:endParaRPr sz="1900" b="0" u="none">
              <a:solidFill>
                <a:srgbClr val="000000"/>
              </a:solidFill>
              <a:latin typeface="Calibri"/>
              <a:ea typeface="Calibri"/>
              <a:cs typeface="Calibri"/>
            </a:endParaRPr>
          </a:p>
          <a:p xmlns:a="http://schemas.openxmlformats.org/drawingml/2006/main">
            <a:pPr marL="342720" indent="-342720">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This chapter explores the interaction of morphological evolution in fishes with their success in various freshwater habitats.</a:t>
            </a:r>
            <a:endParaRPr sz="1900" b="0" u="none">
              <a:solidFill>
                <a:srgbClr val="000000"/>
              </a:solidFill>
              <a:latin typeface="Calibri"/>
              <a:ea typeface="Calibri"/>
              <a:cs typeface="Calibri"/>
            </a:endParaRPr>
          </a:p>
          <a:p xmlns:a="http://schemas.openxmlformats.org/drawingml/2006/main">
            <a:pPr marL="342720" indent="-342720">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799920" lvl="1" indent="-285480">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9996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291600" lvl="1">
              <a:spcBef>
                <a:spcPts val="349"/>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8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
        <p:nvSpPr>
          <p:cNvPr id="12" name="Slide title: Vertebrate evolution began in an aquatic environment in the early Paleozoic (...">
            <a:extLst xmlns:a="http://schemas.openxmlformats.org/drawingml/2006/main">
              <a:ext uri="{FF2B5EF4-FFF2-40B4-BE49-F238E27FC236}">
                <a16:creationId xmlns:a16="http://schemas.microsoft.com/office/drawing/2014/main" id="{824D0740-3965-4FD9-ADB1-DFA5566AFB9F}"/>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Vertebrate evolution began in an aquatic environment in the early Paleozoic (...</a:t>
            </a:r>
          </a:p>
        </p:txBody>
      </p:sp>
    </p:spTree>
    <p:extLst>
      <p:ext uri="{BB962C8B-B14F-4D97-AF65-F5344CB8AC3E}">
        <p14:creationId xmlns:p14="http://schemas.microsoft.com/office/powerpoint/2010/main" val="1925148360"/>
      </p:ext>
    </p:extLst>
  </p:cSld>
</p:sld>
</file>

<file path=ppt/slides/slide4.xml><?xml version="1.0" encoding="utf-8"?>
<p:sld xmlns:p="http://schemas.openxmlformats.org/presentationml/2006/main">
  <p:cSld>
    <p:spTree>
      <p:nvGrpSpPr>
        <p:cNvPr id="1" name=""/>
        <p:cNvGrpSpPr/>
        <p:nvPr/>
      </p:nvGrpSpPr>
      <p:grpSpPr>
        <a:xfrm xmlns:a="http://schemas.openxmlformats.org/drawingml/2006/main"/>
      </p:grpSpPr>
      <p:sp>
        <p:nvSpPr>
          <p:cNvPr id="12" name="PlaceHolder 1">
            <a:extLst xmlns:a="http://schemas.openxmlformats.org/drawingml/2006/main">
              <a:ext uri="{FF2B5EF4-FFF2-40B4-BE49-F238E27FC236}">
                <a16:creationId xmlns:a16="http://schemas.microsoft.com/office/drawing/2014/main" id="{C6D36A10-F660-4CAE-8C54-0C6AD1AB9011}"/>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Basics of Fish Propulsion</a:t>
            </a:r>
            <a:endParaRPr sz="2800" b="0" u="none">
              <a:solidFill>
                <a:srgbClr val="000000"/>
              </a:solidFill>
              <a:latin typeface="Calibri"/>
              <a:ea typeface="Calibri"/>
              <a:cs typeface="Calibri"/>
            </a:endParaRPr>
          </a:p>
        </p:txBody>
      </p:sp>
      <p:sp>
        <p:nvSpPr>
          <p:cNvPr id="13" name="Slide text 2">
            <a:extLst xmlns:a="http://schemas.openxmlformats.org/drawingml/2006/main">
              <a:ext uri="{FF2B5EF4-FFF2-40B4-BE49-F238E27FC236}">
                <a16:creationId xmlns:a16="http://schemas.microsoft.com/office/drawing/2014/main" id="{9995913A-69E3-43F6-A5F9-B64CA8FFCA69}"/>
              </a:ext>
            </a:extLst>
          </p:cNvPr>
          <p:cNvSpPr>
            <a:spLocks xmlns:a="http://schemas.openxmlformats.org/drawingml/2006/main" noGrp="1"/>
          </p:cNvSpPr>
          <p:nvPr/>
        </p:nvSpPr>
        <p:spPr>
          <a:xfrm xmlns:a="http://schemas.openxmlformats.org/drawingml/2006/main">
            <a:off x="457200" y="1069560"/>
            <a:ext cx="8229600" cy="5056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The body of a fish essentially consists of a compression resistant notochord or vertebral column, surrounded by lateral musculature, and wrapped in a complex arrangement of connective tissue and skin.</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In contrast to terrestrial locomotion, where the limbs involved in locomotion must also support the body, fishes can use a variety of mechanisms for locomotion, both independently and in concert, and can employ a variety of control surfaces such as scales, body projection, and fins to affect their posture and position in the water column.</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Tree>
    <p:extLst>
      <p:ext uri="{BB962C8B-B14F-4D97-AF65-F5344CB8AC3E}">
        <p14:creationId xmlns:p14="http://schemas.microsoft.com/office/powerpoint/2010/main" val="532917119"/>
      </p:ext>
    </p:extLst>
  </p:cSld>
</p:sld>
</file>

<file path=ppt/slides/slide5.xml><?xml version="1.0" encoding="utf-8"?>
<p:sld xmlns:p="http://schemas.openxmlformats.org/presentationml/2006/main">
  <p:cSld>
    <p:spTree>
      <p:nvGrpSpPr>
        <p:cNvPr id="1" name=""/>
        <p:cNvGrpSpPr/>
        <p:nvPr/>
      </p:nvGrpSpPr>
      <p:grpSpPr>
        <a:xfrm xmlns:a="http://schemas.openxmlformats.org/drawingml/2006/main"/>
      </p:grpSpPr>
      <p:sp>
        <p:nvSpPr>
          <p:cNvPr id="14" name="Slide text 1">
            <a:extLst xmlns:a="http://schemas.openxmlformats.org/drawingml/2006/main">
              <a:ext uri="{FF2B5EF4-FFF2-40B4-BE49-F238E27FC236}">
                <a16:creationId xmlns:a16="http://schemas.microsoft.com/office/drawing/2014/main" id="{4A32FD12-EECF-4793-9E8B-2EA10DB2C1DF}"/>
              </a:ext>
            </a:extLst>
          </p:cNvPr>
          <p:cNvSpPr>
            <a:spLocks xmlns:a="http://schemas.openxmlformats.org/drawingml/2006/main" noGrp="1"/>
          </p:cNvSpPr>
          <p:nvPr/>
        </p:nvSpPr>
        <p:spPr>
          <a:xfrm xmlns:a="http://schemas.openxmlformats.org/drawingml/2006/main">
            <a:off x="457200" y="273960"/>
            <a:ext cx="8229600" cy="61484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2400">
              <a:spcBef>
                <a:spcPts val="374"/>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i="1" u="none">
                <a:solidFill>
                  <a:srgbClr val="595959"/>
                </a:solidFill>
                <a:latin typeface="Calibri"/>
                <a:ea typeface="Calibri"/>
                <a:cs typeface="Calibri"/>
              </a:rPr>
              <a:t>Forces to Overcome</a:t>
            </a:r>
            <a:endParaRPr sz="15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To achieve forward motion, the force generated by a swimming fish must equal (constant swimming speed) or exceed (acceleration) the resistance to movement caused by drag.</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The two components of drag are friction drag and pressure drag, both of which can best be understood by boundary-layer theory.</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Water moving across the body of a fish, either by the fish moving through water or holding position in flowing water, has a gradient in relative velocity that increases from 0, where water molecules are in contact with the fish, to that of the free-stream velocity, the velocity of the undisturbed water at some distance from the fish, and the region between these two velocities is referred to as the boundary layer.</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Flow in the boundary layer can be laminar, resulting in low friction drag, or turbulent, where the resultant eddies form a thicker boundary layer compared to laminar flow and overall friction drag is increased.</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The change from laminar to turbulent flow is predicted by a hydrodynamic measure known as the Reynolds number.</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Friction drag arises from the viscosity of the water in the boundary layer—the greater the surface area of the body, the greater the friction drag—and also increases exponentially with swimming speed.</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Pressure drag is caused by eddies generated along and behind the body by the separation of the boundary layer from the body of the fish—the farther back that boundary separation occurs, the lower the underpressure and the size of the wake.</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Because turbulent boundary layers separate farther back than laminar boundary layers, the pressure drag resulting from separation of a laminar boundary layer is higher than that for a turbulent one.</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Other things being equal, pressure drag increases at approximately the square of velocity.</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Because of how friction and pressure drag are formed, a body shape that reduces friction drag has the opposite effect on pressure drag.</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Friction drag is related to surface area, so a body shape that minimizes the surface-to-volume ratio, such as a sphere, would have the lowest friction drag. Among freshwater fishes, a more globular shape, such as shown by some sunfishes, would have lower friction drag but a higher pressure drag in contrast to a more elongate, streamlined fish such as a trout.</a:t>
            </a:r>
            <a:endParaRPr sz="1300" b="0" u="none">
              <a:solidFill>
                <a:srgbClr val="000000"/>
              </a:solidFill>
              <a:latin typeface="Calibri"/>
              <a:ea typeface="Calibri"/>
              <a:cs typeface="Calibri"/>
            </a:endParaRPr>
          </a:p>
          <a:p xmlns:a="http://schemas.openxmlformats.org/drawingml/2006/main">
            <a:pPr marL="32400">
              <a:spcBef>
                <a:spcPts val="374"/>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39996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799920" lvl="1" indent="-285480">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200" b="0" u="none">
              <a:solidFill>
                <a:srgbClr val="000000"/>
              </a:solidFill>
              <a:latin typeface="Calibri"/>
              <a:ea typeface="Calibri"/>
              <a:cs typeface="Calibri"/>
            </a:endParaRPr>
          </a:p>
          <a:p xmlns:a="http://schemas.openxmlformats.org/drawingml/2006/main">
            <a:pPr marL="399960" indent="-342720">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291600" lvl="1">
              <a:spcBef>
                <a:spcPts val="300"/>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2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8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p:txBody>
      </p:sp>
      <p:sp>
        <p:nvSpPr>
          <p:cNvPr id="15" name="Slide title: Forces to Overcome">
            <a:extLst xmlns:a="http://schemas.openxmlformats.org/drawingml/2006/main">
              <a:ext uri="{FF2B5EF4-FFF2-40B4-BE49-F238E27FC236}">
                <a16:creationId xmlns:a16="http://schemas.microsoft.com/office/drawing/2014/main" id="{C7CCDBF5-A648-4674-AD7A-CF1035C8BBC8}"/>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Forces to Overcome</a:t>
            </a:r>
          </a:p>
        </p:txBody>
      </p:sp>
    </p:spTree>
    <p:extLst>
      <p:ext uri="{BB962C8B-B14F-4D97-AF65-F5344CB8AC3E}">
        <p14:creationId xmlns:p14="http://schemas.microsoft.com/office/powerpoint/2010/main" val="404402666"/>
      </p:ext>
    </p:extLst>
  </p:cSld>
</p:sld>
</file>

<file path=ppt/slides/slide6.xml><?xml version="1.0" encoding="utf-8"?>
<p:sld xmlns:p="http://schemas.openxmlformats.org/presentationml/2006/main">
  <p:cSld>
    <p:spTree>
      <p:nvGrpSpPr>
        <p:cNvPr id="1" name=""/>
        <p:cNvGrpSpPr/>
        <p:nvPr/>
      </p:nvGrpSpPr>
      <p:grpSpPr>
        <a:xfrm xmlns:a="http://schemas.openxmlformats.org/drawingml/2006/main"/>
      </p:grpSpPr>
      <p:pic>
        <p:nvPicPr>
          <p:cNvPr id="3" name="Figure: Forces acting on a swimming fish"/>
          <p:cNvPicPr>
            <a:picLocks xmlns:a="http://schemas.openxmlformats.org/drawingml/2006/main" noChangeAspect="1"/>
          </p:cNvPicPr>
          <p:nvPr/>
        </p:nvPicPr>
        <p:blipFill>
          <a:blip xmlns:r="http://schemas.openxmlformats.org/officeDocument/2006/relationships" xmlns:a="http://schemas.openxmlformats.org/drawingml/2006/main" r:embed="R72bce7e02d2c4d84"/>
          <a:stretch xmlns:a="http://schemas.openxmlformats.org/drawingml/2006/main"/>
        </p:blipFill>
        <p:spPr>
          <a:xfrm xmlns:a="http://schemas.openxmlformats.org/drawingml/2006/main">
            <a:off x="1495080" y="228600"/>
            <a:ext cx="6153480" cy="6400800"/>
          </a:xfrm>
          <a:prstGeom xmlns:a="http://schemas.openxmlformats.org/drawingml/2006/main" prst="rect">
            <a:avLst/>
          </a:prstGeom>
          <a:ln xmlns:a="http://schemas.openxmlformats.org/drawingml/2006/main" w="38160">
            <a:noFill/>
          </a:ln>
        </p:spPr>
      </p:pic>
      <p:sp>
        <p:nvSpPr>
          <p:cNvPr id="2" name="Slide title: Forces acting on a swimming fish">
            <a:extLst xmlns:a="http://schemas.openxmlformats.org/drawingml/2006/main">
              <a:ext uri="{FF2B5EF4-FFF2-40B4-BE49-F238E27FC236}">
                <a16:creationId xmlns:a16="http://schemas.microsoft.com/office/drawing/2014/main" id="{DA1A0535-2325-459A-9926-743C52989674}"/>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Forces acting on a swimming fish</a:t>
            </a:r>
          </a:p>
        </p:txBody>
      </p:sp>
    </p:spTree>
    <p:extLst>
      <p:ext uri="{BB962C8B-B14F-4D97-AF65-F5344CB8AC3E}">
        <p14:creationId xmlns:p14="http://schemas.microsoft.com/office/powerpoint/2010/main" val="2016727038"/>
      </p:ext>
    </p:extLst>
  </p:cSld>
</p:sld>
</file>

<file path=ppt/slides/slide7.xml><?xml version="1.0" encoding="utf-8"?>
<p:sld xmlns:p="http://schemas.openxmlformats.org/presentationml/2006/main">
  <p:cSld>
    <p:spTree>
      <p:nvGrpSpPr>
        <p:cNvPr id="1" name=""/>
        <p:cNvGrpSpPr/>
        <p:nvPr/>
      </p:nvGrpSpPr>
      <p:grpSpPr>
        <a:xfrm xmlns:a="http://schemas.openxmlformats.org/drawingml/2006/main"/>
      </p:grpSpPr>
      <p:sp>
        <p:nvSpPr>
          <p:cNvPr id="16" name="Slide text 1">
            <a:extLst xmlns:a="http://schemas.openxmlformats.org/drawingml/2006/main">
              <a:ext uri="{FF2B5EF4-FFF2-40B4-BE49-F238E27FC236}">
                <a16:creationId xmlns:a16="http://schemas.microsoft.com/office/drawing/2014/main" id="{11984836-38B6-43AA-892D-DEA37785D89D}"/>
              </a:ext>
            </a:extLst>
          </p:cNvPr>
          <p:cNvSpPr>
            <a:spLocks xmlns:a="http://schemas.openxmlformats.org/drawingml/2006/main" noGrp="1"/>
          </p:cNvSpPr>
          <p:nvPr/>
        </p:nvSpPr>
        <p:spPr>
          <a:xfrm xmlns:a="http://schemas.openxmlformats.org/drawingml/2006/main">
            <a:off x="457200" y="273960"/>
            <a:ext cx="8229600" cy="61484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2400">
              <a:spcBef>
                <a:spcPts val="400"/>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i="1" u="none">
                <a:solidFill>
                  <a:srgbClr val="595959"/>
                </a:solidFill>
                <a:latin typeface="Calibri"/>
                <a:ea typeface="Calibri"/>
                <a:cs typeface="Calibri"/>
              </a:rPr>
              <a:t>Generated Forces</a:t>
            </a:r>
            <a:endParaRPr sz="16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Water flowing over the body and fins of a fish can generate lift because the shapes are acting as hydrofoils—such lift is often referred to as dynamic lift.</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Bernoulli’s equation predicts that pressure will decrease as the velocity of fluid increases across a surface, so lift for a hydrofoil occurs when flow across the upper surface exceeds that of the lower, resulting in a pressure differential.</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Such conditions occur when the angle incidence of the hydrofoil increases from zero. </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The lift generated by a hydrofoil acts normal to the drag force and increases with the angle of incidence up to a point where flow lines begin to separate from the hydrofoil (usually about 15°), resulting in a sudden increase in pressure drag and a sudden decrease in lift so that a stall occurs.</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Because the amount of lift generated by turbulent flow is greater than for laminar flows, higher values of lift occur at higher Reynolds numbers.</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Freshwater fishes occupy a wide range of habitats with a correspondingly high range of current speeds and degrees of turbulence; so, to maintain hydrodynamic stability, change posture, initiate changes in course, or change location, fishes must control translational and rotational forces. </a:t>
            </a:r>
            <a:endParaRPr sz="1500" b="0" u="none">
              <a:solidFill>
                <a:srgbClr val="000000"/>
              </a:solidFill>
              <a:latin typeface="Calibri"/>
              <a:ea typeface="Calibri"/>
              <a:cs typeface="Calibri"/>
            </a:endParaRPr>
          </a:p>
          <a:p xmlns:a="http://schemas.openxmlformats.org/drawingml/2006/main">
            <a:pPr marL="742680" lvl="1" indent="-285480">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Translational forces refer to movement of a body from one point in space to another without rotation and occur in three planes: surge (movement forward or backward), slip (sideways movement), and heave (movement up or down).</a:t>
            </a:r>
            <a:endParaRPr sz="1400" b="0" u="none">
              <a:solidFill>
                <a:srgbClr val="000000"/>
              </a:solidFill>
              <a:latin typeface="Calibri"/>
              <a:ea typeface="Calibri"/>
              <a:cs typeface="Calibri"/>
            </a:endParaRPr>
          </a:p>
          <a:p xmlns:a="http://schemas.openxmlformats.org/drawingml/2006/main">
            <a:pPr marL="742680" lvl="1" indent="-285480">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Rotational forces refer to movement around the center of mass and occur along three axes: yaw (from side to side), pitch (up or down), and roll (along the horizontal axis of the body).</a:t>
            </a:r>
            <a:endParaRPr sz="14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Some actions do not result in a change of rotational or translational state because they result in keeping the body in the same location (e.g., hovering).</a:t>
            </a:r>
            <a:endParaRPr sz="1500" b="0" u="none">
              <a:solidFill>
                <a:srgbClr val="000000"/>
              </a:solidFill>
              <a:latin typeface="Calibri"/>
              <a:ea typeface="Calibri"/>
              <a:cs typeface="Calibri"/>
            </a:endParaRPr>
          </a:p>
          <a:p xmlns:a="http://schemas.openxmlformats.org/drawingml/2006/main">
            <a:pPr marL="32400">
              <a:spcBef>
                <a:spcPts val="374"/>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39996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799920" lvl="1" indent="-285480">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200" b="0" u="none">
              <a:solidFill>
                <a:srgbClr val="000000"/>
              </a:solidFill>
              <a:latin typeface="Calibri"/>
              <a:ea typeface="Calibri"/>
              <a:cs typeface="Calibri"/>
            </a:endParaRPr>
          </a:p>
          <a:p xmlns:a="http://schemas.openxmlformats.org/drawingml/2006/main">
            <a:pPr marL="399960" indent="-342720">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291600" lvl="1">
              <a:spcBef>
                <a:spcPts val="300"/>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2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8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p:txBody>
      </p:sp>
      <p:sp>
        <p:nvSpPr>
          <p:cNvPr id="17" name="Slide title: Generated Forces">
            <a:extLst xmlns:a="http://schemas.openxmlformats.org/drawingml/2006/main">
              <a:ext uri="{FF2B5EF4-FFF2-40B4-BE49-F238E27FC236}">
                <a16:creationId xmlns:a16="http://schemas.microsoft.com/office/drawing/2014/main" id="{98A4541F-BD09-4F8E-A319-F0A21E65AACB}"/>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Generated Forces</a:t>
            </a:r>
          </a:p>
        </p:txBody>
      </p:sp>
    </p:spTree>
    <p:extLst>
      <p:ext uri="{BB962C8B-B14F-4D97-AF65-F5344CB8AC3E}">
        <p14:creationId xmlns:p14="http://schemas.microsoft.com/office/powerpoint/2010/main" val="611402888"/>
      </p:ext>
    </p:extLst>
  </p:cSld>
</p:sld>
</file>

<file path=ppt/slides/slide8.xml><?xml version="1.0" encoding="utf-8"?>
<p:sld xmlns:p="http://schemas.openxmlformats.org/presentationml/2006/main">
  <p:cSld>
    <p:spTree>
      <p:nvGrpSpPr>
        <p:cNvPr id="1" name=""/>
        <p:cNvGrpSpPr/>
        <p:nvPr/>
      </p:nvGrpSpPr>
      <p:grpSpPr>
        <a:xfrm xmlns:a="http://schemas.openxmlformats.org/drawingml/2006/main"/>
      </p:grpSpPr>
      <p:pic>
        <p:nvPicPr>
          <p:cNvPr id="3" name="Figure: Lift and stall"/>
          <p:cNvPicPr>
            <a:picLocks xmlns:a="http://schemas.openxmlformats.org/drawingml/2006/main" noChangeAspect="1"/>
          </p:cNvPicPr>
          <p:nvPr/>
        </p:nvPicPr>
        <p:blipFill>
          <a:blip xmlns:r="http://schemas.openxmlformats.org/officeDocument/2006/relationships" xmlns:a="http://schemas.openxmlformats.org/drawingml/2006/main" r:embed="Ref85d062b2154402"/>
          <a:stretch xmlns:a="http://schemas.openxmlformats.org/drawingml/2006/main"/>
        </p:blipFill>
        <p:spPr>
          <a:xfrm xmlns:a="http://schemas.openxmlformats.org/drawingml/2006/main">
            <a:off x="726840" y="228600"/>
            <a:ext cx="7689960" cy="6400800"/>
          </a:xfrm>
          <a:prstGeom xmlns:a="http://schemas.openxmlformats.org/drawingml/2006/main" prst="rect">
            <a:avLst/>
          </a:prstGeom>
          <a:ln xmlns:a="http://schemas.openxmlformats.org/drawingml/2006/main" w="38160">
            <a:noFill/>
          </a:ln>
        </p:spPr>
      </p:pic>
      <p:sp>
        <p:nvSpPr>
          <p:cNvPr id="2" name="Slide title: Lift and stall">
            <a:extLst xmlns:a="http://schemas.openxmlformats.org/drawingml/2006/main">
              <a:ext uri="{FF2B5EF4-FFF2-40B4-BE49-F238E27FC236}">
                <a16:creationId xmlns:a16="http://schemas.microsoft.com/office/drawing/2014/main" id="{96D07C3F-2CA4-4965-85A3-CED30C4AAB1F}"/>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Lift and stall</a:t>
            </a:r>
          </a:p>
        </p:txBody>
      </p:sp>
    </p:spTree>
    <p:extLst>
      <p:ext uri="{BB962C8B-B14F-4D97-AF65-F5344CB8AC3E}">
        <p14:creationId xmlns:p14="http://schemas.microsoft.com/office/powerpoint/2010/main" val="631203571"/>
      </p:ext>
    </p:extLst>
  </p:cSld>
</p:sld>
</file>

<file path=ppt/slides/slide9.xml><?xml version="1.0" encoding="utf-8"?>
<p:sld xmlns:p="http://schemas.openxmlformats.org/presentationml/2006/main">
  <p:cSld>
    <p:spTree>
      <p:nvGrpSpPr>
        <p:cNvPr id="1" name=""/>
        <p:cNvGrpSpPr/>
        <p:nvPr/>
      </p:nvGrpSpPr>
      <p:grpSpPr>
        <a:xfrm xmlns:a="http://schemas.openxmlformats.org/drawingml/2006/main"/>
      </p:grpSpPr>
      <p:pic>
        <p:nvPicPr>
          <p:cNvPr id="3" name="Figure: Fish body axes and forces"/>
          <p:cNvPicPr>
            <a:picLocks xmlns:a="http://schemas.openxmlformats.org/drawingml/2006/main" noChangeAspect="1"/>
          </p:cNvPicPr>
          <p:nvPr/>
        </p:nvPicPr>
        <p:blipFill>
          <a:blip xmlns:r="http://schemas.openxmlformats.org/officeDocument/2006/relationships" xmlns:a="http://schemas.openxmlformats.org/drawingml/2006/main" r:embed="R9249bb2a26d64f52"/>
          <a:stretch xmlns:a="http://schemas.openxmlformats.org/drawingml/2006/main"/>
        </p:blipFill>
        <p:spPr>
          <a:xfrm xmlns:a="http://schemas.openxmlformats.org/drawingml/2006/main">
            <a:off x="0" y="685800"/>
            <a:ext cx="9586800" cy="5486400"/>
          </a:xfrm>
          <a:prstGeom xmlns:a="http://schemas.openxmlformats.org/drawingml/2006/main" prst="rect">
            <a:avLst/>
          </a:prstGeom>
          <a:ln xmlns:a="http://schemas.openxmlformats.org/drawingml/2006/main" w="38160">
            <a:noFill/>
          </a:ln>
        </p:spPr>
      </p:pic>
      <p:sp>
        <p:nvSpPr>
          <p:cNvPr id="2" name="Slide title: Fish body axes and forces">
            <a:extLst xmlns:a="http://schemas.openxmlformats.org/drawingml/2006/main">
              <a:ext uri="{FF2B5EF4-FFF2-40B4-BE49-F238E27FC236}">
                <a16:creationId xmlns:a16="http://schemas.microsoft.com/office/drawing/2014/main" id="{F2CF4095-8F08-4661-94F7-039F63049280}"/>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Fish body axes and forces</a:t>
            </a:r>
          </a:p>
        </p:txBody>
      </p:sp>
    </p:spTree>
    <p:extLst>
      <p:ext uri="{BB962C8B-B14F-4D97-AF65-F5344CB8AC3E}">
        <p14:creationId xmlns:p14="http://schemas.microsoft.com/office/powerpoint/2010/main" val="503588415"/>
      </p:ext>
    </p:extLst>
  </p:cSld>
</p:sld>
</file>

<file path=ppt/theme/theme1.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2026-08-27T23:09:20.5910000Z</dcterms:created>
  <dcterms:modified xsi:type="dcterms:W3CDTF">2026-08-27T23:09:20.5910000Z</dcterms:modified>
</coreProperties>
</file>