
<file path=[Content_Types].xml><?xml version="1.0" encoding="utf-8"?>
<Types xmlns="http://schemas.openxmlformats.org/package/2006/content-types">
  <Default Extension="xml" ContentType="application/vnd.openxmlformats-package.core-properties+xml"/>
  <Default Extension="emf" ContentType="image/x-emf"/>
  <Default Extension="png" ContentType="image/png"/>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dff987de5ed14cbf" /><Relationship Type="http://schemas.openxmlformats.org/officeDocument/2006/relationships/extended-properties" Target="/docProps/app.xml" Id="R0234d76bea52402c" /><Relationship Type="http://schemas.openxmlformats.org/officeDocument/2006/relationships/officeDocument" Target="/ppt/presentation.xml" Id="R0e7c3f3fa9a84ccf" /></Relationships>
</file>

<file path=ppt/presentation.xml><?xml version="1.0" encoding="utf-8"?>
<p:presentation xmlns:p="http://schemas.openxmlformats.org/presentationml/2006/main">
  <p:sldMasterIdLst>
    <p:sldMasterId xmlns:r="http://schemas.openxmlformats.org/officeDocument/2006/relationships" id="2147483648" r:id="R4f2c2bdf62604bc0"/>
  </p:sldMasterIdLst>
  <p:notesMasterIdLst>
    <p:notesMasterId xmlns:r="http://schemas.openxmlformats.org/officeDocument/2006/relationships" r:id="Rffd46d5462f44c5c"/>
  </p:notesMasterIdLst>
  <p:sldIdLst>
    <p:sldId xmlns:r="http://schemas.openxmlformats.org/officeDocument/2006/relationships" id="256" r:id="R9adc31c0494c4b37"/>
    <p:sldId xmlns:r="http://schemas.openxmlformats.org/officeDocument/2006/relationships" id="257" r:id="R2a02bbfd806b415f"/>
    <p:sldId xmlns:r="http://schemas.openxmlformats.org/officeDocument/2006/relationships" id="258" r:id="R8dbe01542fe2449c"/>
    <p:sldId xmlns:r="http://schemas.openxmlformats.org/officeDocument/2006/relationships" id="259" r:id="Refa0acd10a854442"/>
    <p:sldId xmlns:r="http://schemas.openxmlformats.org/officeDocument/2006/relationships" id="260" r:id="Re0314716f0df4534"/>
    <p:sldId xmlns:r="http://schemas.openxmlformats.org/officeDocument/2006/relationships" id="261" r:id="R66e2b17d32404798"/>
    <p:sldId xmlns:r="http://schemas.openxmlformats.org/officeDocument/2006/relationships" id="262" r:id="Rdc247c4ae4434fb8"/>
    <p:sldId xmlns:r="http://schemas.openxmlformats.org/officeDocument/2006/relationships" id="263" r:id="R2f81ac09f96c4ecd"/>
    <p:sldId xmlns:r="http://schemas.openxmlformats.org/officeDocument/2006/relationships" id="264" r:id="R24b72001d3ef4eca"/>
    <p:sldId xmlns:r="http://schemas.openxmlformats.org/officeDocument/2006/relationships" id="265" r:id="Rcba47ed5c9974121"/>
    <p:sldId xmlns:r="http://schemas.openxmlformats.org/officeDocument/2006/relationships" id="266" r:id="Re5b84f12a6c94dcb"/>
    <p:sldId xmlns:r="http://schemas.openxmlformats.org/officeDocument/2006/relationships" id="267" r:id="Rd0094b82a3354334"/>
    <p:sldId xmlns:r="http://schemas.openxmlformats.org/officeDocument/2006/relationships" id="268" r:id="Rf580659b478548c4"/>
    <p:sldId xmlns:r="http://schemas.openxmlformats.org/officeDocument/2006/relationships" id="269" r:id="R35e5b0d0c8fc4b7e"/>
    <p:sldId xmlns:r="http://schemas.openxmlformats.org/officeDocument/2006/relationships" id="270" r:id="R51b738afc3f24c1e"/>
    <p:sldId xmlns:r="http://schemas.openxmlformats.org/officeDocument/2006/relationships" id="271" r:id="R035993025ba2448b"/>
    <p:sldId xmlns:r="http://schemas.openxmlformats.org/officeDocument/2006/relationships" id="272" r:id="Ra3d033749c454a10"/>
    <p:sldId xmlns:r="http://schemas.openxmlformats.org/officeDocument/2006/relationships" id="273" r:id="R55d759fd18884a5f"/>
    <p:sldId xmlns:r="http://schemas.openxmlformats.org/officeDocument/2006/relationships" id="274" r:id="R216e86a367ce4f12"/>
    <p:sldId xmlns:r="http://schemas.openxmlformats.org/officeDocument/2006/relationships" id="275" r:id="R502b818c579545cb"/>
    <p:sldId xmlns:r="http://schemas.openxmlformats.org/officeDocument/2006/relationships" id="276" r:id="Rde1bba5d1e7741d4"/>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730e84658fb4262" /><Relationship Type="http://schemas.openxmlformats.org/officeDocument/2006/relationships/slideMaster" Target="/ppt/slideMasters/slideMaster1.xml" Id="R4f2c2bdf62604bc0" /><Relationship Type="http://schemas.openxmlformats.org/officeDocument/2006/relationships/notesMaster" Target="/ppt/notesMasters/notesMaster1.xml" Id="Rffd46d5462f44c5c" /><Relationship Type="http://schemas.openxmlformats.org/officeDocument/2006/relationships/presProps" Target="/ppt/presProps.xml" Id="Rbb3dbe551820470c" /><Relationship Type="http://schemas.openxmlformats.org/officeDocument/2006/relationships/tableStyles" Target="/ppt/tableStyles.xml" Id="Re9749a3779e64867" /><Relationship Type="http://schemas.openxmlformats.org/officeDocument/2006/relationships/slide" Target="/ppt/slides/slide1.xml" Id="R9adc31c0494c4b37" /><Relationship Type="http://schemas.openxmlformats.org/officeDocument/2006/relationships/slide" Target="/ppt/slides/slide2.xml" Id="R2a02bbfd806b415f" /><Relationship Type="http://schemas.openxmlformats.org/officeDocument/2006/relationships/slide" Target="/ppt/slides/slide3.xml" Id="R8dbe01542fe2449c" /><Relationship Type="http://schemas.openxmlformats.org/officeDocument/2006/relationships/slide" Target="/ppt/slides/slide4.xml" Id="Refa0acd10a854442" /><Relationship Type="http://schemas.openxmlformats.org/officeDocument/2006/relationships/slide" Target="/ppt/slides/slide5.xml" Id="Re0314716f0df4534" /><Relationship Type="http://schemas.openxmlformats.org/officeDocument/2006/relationships/slide" Target="/ppt/slides/slide6.xml" Id="R66e2b17d32404798" /><Relationship Type="http://schemas.openxmlformats.org/officeDocument/2006/relationships/slide" Target="/ppt/slides/slide7.xml" Id="Rdc247c4ae4434fb8" /><Relationship Type="http://schemas.openxmlformats.org/officeDocument/2006/relationships/slide" Target="/ppt/slides/slide8.xml" Id="R2f81ac09f96c4ecd" /><Relationship Type="http://schemas.openxmlformats.org/officeDocument/2006/relationships/slide" Target="/ppt/slides/slide9.xml" Id="R24b72001d3ef4eca" /><Relationship Type="http://schemas.openxmlformats.org/officeDocument/2006/relationships/slide" Target="/ppt/slides/slide10.xml" Id="Rcba47ed5c9974121" /><Relationship Type="http://schemas.openxmlformats.org/officeDocument/2006/relationships/slide" Target="/ppt/slides/slide11.xml" Id="Re5b84f12a6c94dcb" /><Relationship Type="http://schemas.openxmlformats.org/officeDocument/2006/relationships/slide" Target="/ppt/slides/slide12.xml" Id="Rd0094b82a3354334" /><Relationship Type="http://schemas.openxmlformats.org/officeDocument/2006/relationships/slide" Target="/ppt/slides/slide13.xml" Id="Rf580659b478548c4" /><Relationship Type="http://schemas.openxmlformats.org/officeDocument/2006/relationships/slide" Target="/ppt/slides/slide14.xml" Id="R35e5b0d0c8fc4b7e" /><Relationship Type="http://schemas.openxmlformats.org/officeDocument/2006/relationships/slide" Target="/ppt/slides/slide15.xml" Id="R51b738afc3f24c1e" /><Relationship Type="http://schemas.openxmlformats.org/officeDocument/2006/relationships/slide" Target="/ppt/slides/slide16.xml" Id="R035993025ba2448b" /><Relationship Type="http://schemas.openxmlformats.org/officeDocument/2006/relationships/slide" Target="/ppt/slides/slide17.xml" Id="Ra3d033749c454a10" /><Relationship Type="http://schemas.openxmlformats.org/officeDocument/2006/relationships/slide" Target="/ppt/slides/slide18.xml" Id="R55d759fd18884a5f" /><Relationship Type="http://schemas.openxmlformats.org/officeDocument/2006/relationships/slide" Target="/ppt/slides/slide19.xml" Id="R216e86a367ce4f12" /><Relationship Type="http://schemas.openxmlformats.org/officeDocument/2006/relationships/slide" Target="/ppt/slides/slide20.xml" Id="R502b818c579545cb" /><Relationship Type="http://schemas.openxmlformats.org/officeDocument/2006/relationships/slide" Target="/ppt/slides/slide21.xml" Id="Rde1bba5d1e7741d4"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54e01206c75a483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8c78f5ede3ba4937" /><Relationship Type="http://schemas.openxmlformats.org/officeDocument/2006/relationships/notesMaster" Target="/ppt/notesMasters/notesMaster1.xml" Id="R27af09207223430d"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b17ed0c41b5545c6" /><Relationship Type="http://schemas.openxmlformats.org/officeDocument/2006/relationships/notesMaster" Target="/ppt/notesMasters/notesMaster1.xml" Id="Redaba08447ce4a3b"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8d1f955aea0a454f" /><Relationship Type="http://schemas.openxmlformats.org/officeDocument/2006/relationships/notesMaster" Target="/ppt/notesMasters/notesMaster1.xml" Id="R8cddd562d6c340e0"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af35f89f27a3486a" /><Relationship Type="http://schemas.openxmlformats.org/officeDocument/2006/relationships/notesMaster" Target="/ppt/notesMasters/notesMaster1.xml" Id="Rbc67e0dbb67c4859"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59cee30262fb4eed" /><Relationship Type="http://schemas.openxmlformats.org/officeDocument/2006/relationships/notesMaster" Target="/ppt/notesMasters/notesMaster1.xml" Id="R3c8e8f1c5b4044e7"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d851c1f7101646f6" /><Relationship Type="http://schemas.openxmlformats.org/officeDocument/2006/relationships/notesMaster" Target="/ppt/notesMasters/notesMaster1.xml" Id="R30d349ec292d4577"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7da309f74236427d" /><Relationship Type="http://schemas.openxmlformats.org/officeDocument/2006/relationships/notesMaster" Target="/ppt/notesMasters/notesMaster1.xml" Id="Rcc541ddb33bb45e3"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25452ca76e444df2" /><Relationship Type="http://schemas.openxmlformats.org/officeDocument/2006/relationships/notesMaster" Target="/ppt/notesMasters/notesMaster1.xml" Id="R7499dc8f0bc64b7e"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74e764a71efc4c17" /><Relationship Type="http://schemas.openxmlformats.org/officeDocument/2006/relationships/notesMaster" Target="/ppt/notesMasters/notesMaster1.xml" Id="Rea34549100ae4c32"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b3eec4d3bee84561" /><Relationship Type="http://schemas.openxmlformats.org/officeDocument/2006/relationships/notesMaster" Target="/ppt/notesMasters/notesMaster1.xml" Id="Rc9591c1a44194f12"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164ed41423f24a3f" /><Relationship Type="http://schemas.openxmlformats.org/officeDocument/2006/relationships/notesMaster" Target="/ppt/notesMasters/notesMaster1.xml" Id="Rd1eef5746bdf4a7b" /></Relationships>
</file>

<file path=ppt/notesSlides/_rels/notesSlide2.xml.rels>&#65279;<?xml version="1.0" encoding="utf-8"?><Relationships xmlns="http://schemas.openxmlformats.org/package/2006/relationships"><Relationship Type="http://schemas.openxmlformats.org/officeDocument/2006/relationships/slide" Target="/ppt/slides/slide2.xml" Id="Rfc417a24be68475b" /><Relationship Type="http://schemas.openxmlformats.org/officeDocument/2006/relationships/notesMaster" Target="/ppt/notesMasters/notesMaster1.xml" Id="Rd21486483b964267"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31502434473340ed" /><Relationship Type="http://schemas.openxmlformats.org/officeDocument/2006/relationships/notesMaster" Target="/ppt/notesMasters/notesMaster1.xml" Id="R6fc0e46df1d546a9"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6321299d41ea4401" /><Relationship Type="http://schemas.openxmlformats.org/officeDocument/2006/relationships/notesMaster" Target="/ppt/notesMasters/notesMaster1.xml" Id="R7fabe2606e894910" /></Relationships>
</file>

<file path=ppt/notesSlides/_rels/notesSlide3.xml.rels>&#65279;<?xml version="1.0" encoding="utf-8"?><Relationships xmlns="http://schemas.openxmlformats.org/package/2006/relationships"><Relationship Type="http://schemas.openxmlformats.org/officeDocument/2006/relationships/slide" Target="/ppt/slides/slide3.xml" Id="R89efc8572a1d41c8" /><Relationship Type="http://schemas.openxmlformats.org/officeDocument/2006/relationships/notesMaster" Target="/ppt/notesMasters/notesMaster1.xml" Id="R3d79a679dbcc4636" /></Relationships>
</file>

<file path=ppt/notesSlides/_rels/notesSlide4.xml.rels>&#65279;<?xml version="1.0" encoding="utf-8"?><Relationships xmlns="http://schemas.openxmlformats.org/package/2006/relationships"><Relationship Type="http://schemas.openxmlformats.org/officeDocument/2006/relationships/slide" Target="/ppt/slides/slide4.xml" Id="Refd1105d99b24729" /><Relationship Type="http://schemas.openxmlformats.org/officeDocument/2006/relationships/notesMaster" Target="/ppt/notesMasters/notesMaster1.xml" Id="R784373d0f2db4d5d" /></Relationships>
</file>

<file path=ppt/notesSlides/_rels/notesSlide5.xml.rels>&#65279;<?xml version="1.0" encoding="utf-8"?><Relationships xmlns="http://schemas.openxmlformats.org/package/2006/relationships"><Relationship Type="http://schemas.openxmlformats.org/officeDocument/2006/relationships/slide" Target="/ppt/slides/slide5.xml" Id="Rfe4e9dbf9a7e421e" /><Relationship Type="http://schemas.openxmlformats.org/officeDocument/2006/relationships/notesMaster" Target="/ppt/notesMasters/notesMaster1.xml" Id="R8003658f45224472" /></Relationships>
</file>

<file path=ppt/notesSlides/_rels/notesSlide6.xml.rels>&#65279;<?xml version="1.0" encoding="utf-8"?><Relationships xmlns="http://schemas.openxmlformats.org/package/2006/relationships"><Relationship Type="http://schemas.openxmlformats.org/officeDocument/2006/relationships/slide" Target="/ppt/slides/slide6.xml" Id="Rfb12b48f369649a5" /><Relationship Type="http://schemas.openxmlformats.org/officeDocument/2006/relationships/notesMaster" Target="/ppt/notesMasters/notesMaster1.xml" Id="R51e8a4df21634a7b" /></Relationships>
</file>

<file path=ppt/notesSlides/_rels/notesSlide7.xml.rels>&#65279;<?xml version="1.0" encoding="utf-8"?><Relationships xmlns="http://schemas.openxmlformats.org/package/2006/relationships"><Relationship Type="http://schemas.openxmlformats.org/officeDocument/2006/relationships/slide" Target="/ppt/slides/slide7.xml" Id="R603820b9dff742c1" /><Relationship Type="http://schemas.openxmlformats.org/officeDocument/2006/relationships/notesMaster" Target="/ppt/notesMasters/notesMaster1.xml" Id="Raf37ee976c2948cc" /></Relationships>
</file>

<file path=ppt/notesSlides/_rels/notesSlide8.xml.rels>&#65279;<?xml version="1.0" encoding="utf-8"?><Relationships xmlns="http://schemas.openxmlformats.org/package/2006/relationships"><Relationship Type="http://schemas.openxmlformats.org/officeDocument/2006/relationships/slide" Target="/ppt/slides/slide8.xml" Id="Rc43c3987ee424759" /><Relationship Type="http://schemas.openxmlformats.org/officeDocument/2006/relationships/notesMaster" Target="/ppt/notesMasters/notesMaster1.xml" Id="Rd365b0556d7b4d48" /></Relationships>
</file>

<file path=ppt/notesSlides/_rels/notesSlide9.xml.rels>&#65279;<?xml version="1.0" encoding="utf-8"?><Relationships xmlns="http://schemas.openxmlformats.org/package/2006/relationships"><Relationship Type="http://schemas.openxmlformats.org/officeDocument/2006/relationships/slide" Target="/ppt/slides/slide9.xml" Id="Rcf72c64d6ab243d0" /><Relationship Type="http://schemas.openxmlformats.org/officeDocument/2006/relationships/notesMaster" Target="/ppt/notesMasters/notesMaster1.xml" Id="R5028811ecd5f422f"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Life History and Reproductive Ecology</a:t>
            </a:r>
          </a:p>
          <a:p xmlns:a="http://schemas.openxmlformats.org/drawingml/2006/main">
            <a:r>
              <a:t>Visible text:</a:t>
            </a:r>
          </a:p>
          <a:p xmlns:a="http://schemas.openxmlformats.org/drawingml/2006/main">
            <a:r>
              <a:t>Life History and Reproductive Ecology</a:t>
            </a:r>
          </a:p>
          <a:p xmlns:a="http://schemas.openxmlformats.org/drawingml/2006/main">
            <a:r>
              <a:t>Nine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Life-History Theory</a:t>
            </a:r>
          </a:p>
          <a:p xmlns:a="http://schemas.openxmlformats.org/drawingml/2006/main">
            <a:r>
              <a:t>Visible text:</a:t>
            </a:r>
          </a:p>
          <a:p xmlns:a="http://schemas.openxmlformats.org/drawingml/2006/main">
            <a:r>
              <a:t>Life-History Theory</a:t>
            </a:r>
          </a:p>
          <a:p xmlns:a="http://schemas.openxmlformats.org/drawingml/2006/main">
            <a:r>
              <a:t>Life-history theory attempts to predict how an organism might answer the challenges of survival and reproduction in a specific environment, or how fitness can be maximized for that environment. Over the last 30–40 years, numerous hypotheses relative to life-history tactics have been proposed, and many have been eliminated or incorporated into other hypotheses as more information has become available. The habitat template model includes life-history predictions of body size and longevity relative to habitat heterogeneity and the frequency of disturbance. The r-K model, a deterministic model that does not consider fluctuation in variables such as adult and juvenile survival, has been replaced by stochastic models of life-history evolution that incorporate age-specific survival probability and consider multiple, interacting, axes of selection. The three-endpoint model effectively captures the variation in life histories among freshwater and marine fishes and is based on how fitness can be maximized by increased juvenile survival and generation times and small clutch sizes (equilibrium species), shorter generation times and extended reproductive seasons (opportunistic species), or increasing age-specific natality and adult survival (periodic species). In general, opportunistic species are more common at lower latitudes whereas periodic and equilibrium species are more common at higher latitudes. The Winemiller- Rose model, derived from basic metabolic principles, predicts that the annual mass devoted to reproduction scales allometrically with body mass at first reproduction, with strong empirical support from a data set including North American freshwater and marine fishes.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Life-history strategy models</a:t>
            </a:r>
          </a:p>
          <a:p xmlns:a="http://schemas.openxmlformats.org/drawingml/2006/main">
            <a:r>
              <a:t>Figure description:</a:t>
            </a:r>
          </a:p>
          <a:p xmlns:a="http://schemas.openxmlformats.org/drawingml/2006/main">
            <a:r>
              <a:t>Two triangular life-history models. The upper triangle relates survival, fecundity, and age at maturity; the lower triangle groups fish strategies according to juvenile survival, reproductive effort, and environmental variability.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Body mass and reproductive investment</a:t>
            </a:r>
          </a:p>
          <a:p xmlns:a="http://schemas.openxmlformats.org/drawingml/2006/main">
            <a:r>
              <a:t>Figure description:</a:t>
            </a:r>
          </a:p>
          <a:p xmlns:a="http://schemas.openxmlformats.org/drawingml/2006/main">
            <a:r>
              <a:t>Graph of annual reproductive mass versus natural-log body mass at first reproduction. The line rises steadily, indicating greater annual reproductive investment in larger-bodied fishes.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Offspring Number, Size, and Spawning Frequency</a:t>
            </a:r>
          </a:p>
          <a:p xmlns:a="http://schemas.openxmlformats.org/drawingml/2006/main">
            <a:r>
              <a:t>Visible text:</a:t>
            </a:r>
          </a:p>
          <a:p xmlns:a="http://schemas.openxmlformats.org/drawingml/2006/main">
            <a:r>
              <a:t>Offspring Number, Size, and Spawning Frequency Annual and Lifetime Fecundity and Reproductive Effort The two parts of a female’s reproductive output are (1) annual fecundity, the number of mature ova produced within a single reproductive season (a function of clutch size and the number of times a female spawns), and (2) egg size (mass). There is usually a strong negative correlation between clutch size and egg mass so that there is a trade-off between the two, with demersal spawning fishes (more common in freshwater compared to marine habitats) producing fewer large eggs compared to pelagic spawning fishes. Clutch Production A single clutch comprises a cohort of propagules whose development is triggered by a single hormonal signal, that quickly increases in size through yolk deposition (vitellogenesis) and that is completely oviposited in a short time intervals. Patterns of ovarian clutch production fall into three basic groups: synchronous (in which all oocytes grow and ovulate from the ovary in unison, and there is no replenishment of one ovarian stage by an earlier stage); group synchronous (in which there are at least two groups of oocyptes developing in the ovary); and asynchronous (in which oocytes of all stages are present in the ovary without dominant size groups). Group synchronous is the most common pattern in fishes and is characteristic of those with multiple clutches and multiple breeding seasons (i.e., iteroparous fishes).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Spawning within a Single Season</a:t>
            </a:r>
          </a:p>
          <a:p xmlns:a="http://schemas.openxmlformats.org/drawingml/2006/main">
            <a:r>
              <a:t>Visible text:</a:t>
            </a:r>
          </a:p>
          <a:p xmlns:a="http://schemas.openxmlformats.org/drawingml/2006/main">
            <a:r>
              <a:t>Spawning within a Single Season The body mass devoted to reproduction can be packaged in single large clutches, multiple clutches produced within the same reproductive season, or single clutches per reproductive season produced over several or more years. An increasing number of fishes are now known to produce multiple clutches within a single spawning season so that single measurements of fecundity underestimate annual egg production. Spawning within a Lifetime Iteroparity (reproducing over multiple seasons) is more common in fishes that occupy varying environments and that have high adult (relative to young) survivorship; iteroparity can represent bet hedging and be a form of resilience in response to environmental variation, and is predicted to be favored as environmental uncertainty increases. In contrast, semelparity (a single lifetime breeding event with maximal egg production at the expense of future survival) occurs in fishes that experience lower environmental variation and that have high reproductive investment, including long-distance migrations. To Travel or Not: Spawning Migrations Fishes near the periodic endpoint, or those intermediate between periodic and equilibrium endpoints, often undertake long-distance spawning migrations. The majority of migratory fishes of inland habitats restrict their movements to fresh water, termed potamodromous, whereas relatively few species show some form of periodic, physiologically mediated movement between the sea and fresh water as part of their life cycle (termed diadromous, which can be further subdivided into anadromous and catadromous fishes). Among fishes that show regular migrations, movement within fresh water (potamodromy) is most common among North American freshwater fishes, followed by anadromy, amphidromy, and catadromy. Although complex migratory behaviors evolved because of increased fitness realized by migration, changes in habitats, including those caused by humans, often put such lifestyles at greater contemporary risk.</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Freshwater and marine migration patterns</a:t>
            </a:r>
          </a:p>
          <a:p xmlns:a="http://schemas.openxmlformats.org/drawingml/2006/main">
            <a:r>
              <a:t>Figure description:</a:t>
            </a:r>
          </a:p>
          <a:p xmlns:a="http://schemas.openxmlformats.org/drawingml/2006/main">
            <a:r>
              <a:t>Life-cycle diagram comparing freshwater and marine phases. Symbols and arrows show adult growth, spawning, juvenile growth, and hatching across amphidromous, catadromous, anadromous, and potamodromous migration patterns.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To Travel or Not: Spawning Migrations</a:t>
            </a:r>
          </a:p>
          <a:p xmlns:a="http://schemas.openxmlformats.org/drawingml/2006/main">
            <a:r>
              <a:t>Visible text:</a:t>
            </a:r>
          </a:p>
          <a:p xmlns:a="http://schemas.openxmlformats.org/drawingml/2006/main">
            <a:r>
              <a:t>To Travel or Not: Spawning Migrations Suspension feeding, in which fish employ suction to move water containing organic detritus or small food items such as phytoplankton or zooplankton into their mouths, is less common among freshwater fishes than marine fishes, but there are freshwater examples among North American species. Although initially it was thought that most fishes moved particles from the water by direct sieving action of their gill rakers, removal methods turn out to be much more varied: Dead-End Filters: Dead-end filtration involves fluid flow perpendicular to the filter, with fluid (the filtrate) passing through the gill-raker filter while leaving a build-up of food particles on the surface of the gill rakers. Hydrosol (Sticky) Filters: Hydrosol filters act similarly to dead-end filters, except that they possess a sticky mucus that serves to trap particles smaller than the actual pore sizes of the filter. Crossflow Filters: Crossflow filtration involves the fluid moving parallel to the gill-raker surface while water gradually exits through the gill rakers, resulting in a progressively concentrated slurry of food as it moves to the back of the throat or the roof of the oral chamber.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Sex, Mating, and Investment in Offspring</a:t>
            </a:r>
          </a:p>
          <a:p xmlns:a="http://schemas.openxmlformats.org/drawingml/2006/main">
            <a:r>
              <a:t>Visible text:</a:t>
            </a:r>
          </a:p>
          <a:p xmlns:a="http://schemas.openxmlformats.org/drawingml/2006/main">
            <a:r>
              <a:t>Sex, Mating, and Investment in Offspring</a:t>
            </a:r>
          </a:p>
          <a:p xmlns:a="http://schemas.openxmlformats.org/drawingml/2006/main">
            <a:r>
              <a:t>Fishes show amazing variation in male behavior and mating tactics. In species where male reproductive success is dependent on male-male competition and aggression, and where there is extensive male parental care, there may be several types of males. Male reproductive strategies are context dependent and are solutions of how to maximize fitness with given amounts of energy and probabilities of future survival. Often the trade-off is between energy spent on somatic growth for larger body size, secondary sex characteristics, and female attraction behaviors, versus energy spent on gonadal growth.</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Mating Tactics</a:t>
            </a:r>
          </a:p>
          <a:p xmlns:a="http://schemas.openxmlformats.org/drawingml/2006/main">
            <a:r>
              <a:t>Visible text:</a:t>
            </a:r>
          </a:p>
          <a:p xmlns:a="http://schemas.openxmlformats.org/drawingml/2006/main">
            <a:r>
              <a:t>Mating Tactics</a:t>
            </a:r>
          </a:p>
          <a:p xmlns:a="http://schemas.openxmlformats.org/drawingml/2006/main">
            <a:r>
              <a:t>Male fishes of numerous species often show a trade-off in how reproductive energy is allocated. Parental males (or bourgeois males) expend high amounts of energy in such things as territory defense, nest construction, and mate attraction, and relatively less on actual gonadal size. In contrast, peripheral males (or cuckolders) shunt most of their reproductive energy into gonadal growth and attempt to steal fertilizations from the parental males: Sneakers, which generally are smaller than parental males, dart in between a spawning pair just at the moment of egg deposition. Satellites hover in the water column above a parental male’s nest and descend slowly into the nest while a female is paired with the male, sometimes engaging in apparent homosexual behavior by pairing with a parental male in the absence of a female. Disadvantages to the parental male of sharing incoming females with satellite males may be balanced with the advantages of producing a spawning center. In Bluegill populations, parental males are generally less common than cuckolders, although the frequency of cuckoldry decreases with decreases in overall population density. Only sneaker males have been documented in Pumpkinseed and Spotted Sunfish, the two other sunfish species known for having peripheral and parental males. In addition to sunfish, peripheral males have been genetically documented in Percidae in the Tesselated Darter, although parental males sired an average of 86% of young in their nests, and observed in Orangefin Darter. Other North American freshwater fishes showing types of alternative mating systems in at least some populations are found in the families Cyprinidae, Cyprinodontidae, Gasterosteidae, Poeciliidae, and Salmonidae.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Sex and Mating Systems</a:t>
            </a:r>
          </a:p>
          <a:p xmlns:a="http://schemas.openxmlformats.org/drawingml/2006/main">
            <a:r>
              <a:t>Visible text:</a:t>
            </a:r>
          </a:p>
          <a:p xmlns:a="http://schemas.openxmlformats.org/drawingml/2006/main">
            <a:r>
              <a:t>Sex and Mating Systems</a:t>
            </a:r>
          </a:p>
          <a:p xmlns:a="http://schemas.openxmlformats.org/drawingml/2006/main">
            <a:r>
              <a:t>The great majority of fishes (roughly 88%) are gonochoristic, having separate sexes with sex determined genetically and/or environmentally, and with the sex of an individual not changing once maturation has occurred. Although rare, environmental sex determination (ESD), in which more females are produced under cooler temperatures and more males under warmer conditions, has been documented in a few cases. Additionally, some fishes are hermaphrodites and a few are unisexual. Over a third of the 22 known unisexual animal species are fishes, and most occur in freshwater habitats of North America, where at least 17 unisexual forms have been discovered. Unisexual fishes reproduce either by hybridogenesis (where a female mates with a male congeneric and only female offspring develop, having discarded the male genome during meiosis and creating a hemiclonal lineage) or gynogenesis (where sperm from a congeneric is needed for egg activation, but the male genome is not incorporated and the eggs develop matroclinously). Numerous hypotheses have been proposed for why sexual reproduction seems to be favored over asexual reproduction, despite the fact that, assuming equal fecundity, an all-female species can achieve twice the population growth rate of a gonochoristic species; these include the behavioral regulation/sperm limitation hypothesis (which involves mate recognition and the tendency of heterosexual males to prefer female conspecifics over clones), the resource partitioning hypothesis (which holds that each clone has a fixed adaptive complex that includes a small portion of the niche space occupied, but underutilized, by nonclonal gonochoristic species), and the Red Queen hypothesis (which predicts that the increased genetic diversity, and potentially more rapid evolutionary change, allowed by sexual reproduction compensates for any genetic or ecological disadvantage of sex). Hermaphrodites are more common in marine fishes and only one species, the Mangrove Rivulus, a synchronous hermaphrodite (meaning that functional male and female cells are present in the gonads at the same time) occurs in North American fresh water.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This chapter continues the study of form and function in relation to reproduc...</a:t>
            </a:r>
          </a:p>
          <a:p xmlns:a="http://schemas.openxmlformats.org/drawingml/2006/main">
            <a:r>
              <a:t>Visible text:</a:t>
            </a:r>
          </a:p>
          <a:p xmlns:a="http://schemas.openxmlformats.org/drawingml/2006/main">
            <a:r>
              <a:t>This chapter continues the study of form and function in relation to reproduction and the role of natural selection in shaping life-history patterns. Fishes demonstrate a fascinating array of reproductive modes and life-history patterns and show perhaps the greatest range of variation among all vertebrates. Also, in contrast to birds and mammals, most fishes continue to increase in body length and mass after reaching sexual maturity (termed indeterminate growth) so that there is a trade-off between funneling production into somatic growth or into reproduction. Although most fish species are gonochoristic (meaning that sexes are separate and sex is genetically fixed), there are various examples of unisexual species and species that change sex as a function of age, environment, or social conditions. Reproductive modes vary from fishes with external fertilization, where the eggs are fertilized and develop totally outside the body of the female (termed oviparity), to the opposite extreme of internal fertilization, with varying degrees of maternal nutrient contributions to the eggs (termed viviparity). Parental care of eggs and young spans the range from none to the extreme of viviparity, with numerous intermediate examples of nest construction, nest guarding, and oral brooding.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Parental Care</a:t>
            </a:r>
          </a:p>
          <a:p xmlns:a="http://schemas.openxmlformats.org/drawingml/2006/main">
            <a:r>
              <a:t>Visible text:</a:t>
            </a:r>
          </a:p>
          <a:p xmlns:a="http://schemas.openxmlformats.org/drawingml/2006/main">
            <a:r>
              <a:t>Parental Care</a:t>
            </a:r>
          </a:p>
          <a:p xmlns:a="http://schemas.openxmlformats.org/drawingml/2006/main">
            <a:r>
              <a:t>Parental care is documented in over half of North American freshwater fish families and can include both prefertilization and postfertilization activities; the most common type of care is egg guarding. Parental care is favored when the survival rate of eggs and juveniles is low in the absence of care, the adult death rate is relatively high, the egg maturity rate is relatively low, and the duration of the juvenile state is relatively short. Among families of bony fishes showing parental care, male-only care is most common (~50%), followed by female-only care (~32%) and biparental care (~18%). The kind of parental care is strongly influenced by whether fertilization is external or internal: In fishes with external fertilization, nest construction is a preadaption for male-only parental care; close to 80% of such families have care of young provided solely by the male. Internal fertilization is a preadaptation for internal gestation, and 90% of families with internal fertilization show female-only parental care, most through internal gestation but several with external guarding.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Parental-care pathways and prevalence</a:t>
            </a:r>
          </a:p>
          <a:p xmlns:a="http://schemas.openxmlformats.org/drawingml/2006/main">
            <a:r>
              <a:t>Figure description:</a:t>
            </a:r>
          </a:p>
          <a:p xmlns:a="http://schemas.openxmlformats.org/drawingml/2006/main">
            <a:r>
              <a:t>Two-part parental-care figure. A flow diagram shows internal fertilization and parental care leading to greater offspring survival, while a horizontal bar chart compares the percentage of families using parental-care modes such as nest construction, guarding eggs, carrying young, and mouth brooding.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Life-History Patterns and the Allocation of Energy Resources</a:t>
            </a:r>
          </a:p>
          <a:p xmlns:a="http://schemas.openxmlformats.org/drawingml/2006/main">
            <a:r>
              <a:t>Visible text:</a:t>
            </a:r>
          </a:p>
          <a:p xmlns:a="http://schemas.openxmlformats.org/drawingml/2006/main">
            <a:r>
              <a:t>Life-History Patterns and the Allocation of Energy Resources</a:t>
            </a:r>
          </a:p>
          <a:p xmlns:a="http://schemas.openxmlformats.org/drawingml/2006/main">
            <a:r>
              <a:t>Life-history studies of fishes are concerned with such variables as lengths of spawning seasons, single and annual clutch sizes, sizes of embryos and larvae, degree of parental care, age at first reproduction, reproductive lifetime, adult body size, ova diameter and energy storage, maximum longevity, the presence or absence of spawning migrations, and the relationship of adult vs. larval and juvenile survival. The actual life history shown by an organism is the distillation of competing demands or trade-offs on growth, survival, and reproduction, the outcome of which is a specific life history that includes traits shaped by natural selection in response to local ecological factors, though the actions of natural selection may have occurred not in the terminal taxon but earlier in the evolution of a lineage. Consequently, the life histories of many species can be expected to be a mosaic of contemporary responses to natural selection and historical traits that have been retained. Some aspects of a species’ life history have evolved through physical or biotic selective forces originating outside their gene pool, such as the effects of environmental factors, whereas other aspects have evolved in response to the presence of other individuals of the same species or sex, such as frequency-dependent intraspecific competition.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Living and Dying</a:t>
            </a:r>
          </a:p>
          <a:p xmlns:a="http://schemas.openxmlformats.org/drawingml/2006/main">
            <a:r>
              <a:t>Visible text:</a:t>
            </a:r>
          </a:p>
          <a:p xmlns:a="http://schemas.openxmlformats.org/drawingml/2006/main">
            <a:r>
              <a:t>Living and Dying</a:t>
            </a:r>
          </a:p>
          <a:p xmlns:a="http://schemas.openxmlformats.org/drawingml/2006/main">
            <a:r>
              <a:t>Life tables are a convenient way to organize the basic parameters of life histories, and can be one of two types: Dynamic, or horizontal or cohort life tables, life tables follow a single cohort (age-class) through time until all members have died; this is preferable in having few required assumptions, other than random sampling, but is often not possible given the longevity of many species. Static, or vertical, current, or time-specific, life tables, are usually based on a census taken over a short time period and provide a snapshot of the age structure of a population; although most common, static life tables are less desirable because of the number of necessary assumptions, such as that the samples are obtained randomly and that survivorship and birth rates are constant between cohorts. Well-documented life tables are rare for North American freshwater fishes and for fishes in general, in part because of the enormous ranges in body size and habitats occupied over a life span, and in part because fish populations tend to be open and subject to emigration and immigration. In general, survival of eggs, embryos, and larvae, relative to the survival of juveniles and adults, is low for most freshwater fishes. Comparisons of survivorship and mortality among populations and species are difficult because of the great variation in the methods used among studies and the way in which the data are reported. Egg burying or nest guarding can improve survival probabilities, but mortality during later life-history stages can fully or partially offset early survival advantages. Survivorship curves, constructed by plotting the log of the number of survivors against age, provide an efficient way to look at mortality and survivorship across year-classes and among species. Three forms of survivorship schedules are usually recognized: Type 1, which represents most mammals, including humans, and some lizards, has low mortality until when organisms approach their maximum life span; Type 2, approached by most birds and some lizards, has a constant mortality rate over the entire life span; and Type 3, fit by most fishes, as well as invertebrates and plants, has high mortality over the majority of life until senescence.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Survival through fish life-history stages</a:t>
            </a:r>
          </a:p>
          <a:p xmlns:a="http://schemas.openxmlformats.org/drawingml/2006/main">
            <a:r>
              <a:t>Figure description:</a:t>
            </a:r>
          </a:p>
          <a:p xmlns:a="http://schemas.openxmlformats.org/drawingml/2006/main">
            <a:r>
              <a:t>Two-part life-history figure. A bar chart compares survival through successive life stages for six reproductive strategies, and a flow diagram traces a cohort from eggs through larvae, juveniles, age-one fish, and spawning adults while showing losses at each stage.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Survivorship and parental care</a:t>
            </a:r>
          </a:p>
          <a:p xmlns:a="http://schemas.openxmlformats.org/drawingml/2006/main">
            <a:r>
              <a:t>Figure description:</a:t>
            </a:r>
          </a:p>
          <a:p xmlns:a="http://schemas.openxmlformats.org/drawingml/2006/main">
            <a:r>
              <a:t>Two survivorship plots compare fishes with no parental care, egg burial, and nest building with guarding. The upper panel shows percent survival across life stages; the lower panel shows instantaneous mortality rates, with guarded nests generally having lower early mortality.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Age-specific survivorship notation</a:t>
            </a:r>
          </a:p>
          <a:p xmlns:a="http://schemas.openxmlformats.org/drawingml/2006/main">
            <a:r>
              <a:t>Visible text:</a:t>
            </a:r>
          </a:p>
          <a:p xmlns:a="http://schemas.openxmlformats.org/drawingml/2006/main">
            <a:r>
              <a:t>Age-Specific Survivorship and Reproduction</a:t>
            </a:r>
          </a:p>
          <a:p xmlns:a="http://schemas.openxmlformats.org/drawingml/2006/main">
            <a:r>
              <a:t>To use life tables to provide the information necessary to further understand the evolution of life-history patterns, we must add age-specific natality (mx), the average number of age-0 female offspring produced by a female of age (x). This provides a way to estimate the per capita rate of increase (r) of a population and leads to an understanding of how gene substitutions affecting survivorship (lx), age-specific natality (mx), and generation time (T) interact in the evolution of life-history patterns. Age-specific natality is used because age groups of fishes generally differ in their reproductive output, with fishes requiring weeks, months, or even years before reaching maturity, and egg and embryo production varying with age and body size. From the life table, the net reproductive rate (RO) is estimated as The net reproductive rate provides a measure of population increase per generation and is also a measure of fitness for nongrowing populations, albeit one that does not consider the importance of generation time. Another fitness measure includes the effect of generation time on reproductive output and is also scaled to absolute time rather than generation time, represented by the formula Knowing both the net reproductive rate and the cohort generation time, the intrinsic rate of increase (r) is estimated as There are more exact method for determining r, but the main interest here is to use the general formula for r to understand forces shaping life-history evolution.</a:t>
            </a:r>
          </a:p>
          <a:p xmlns:a="http://schemas.openxmlformats.org/drawingml/2006/main">
            <a:r>
              <a:t>Figure description:</a:t>
            </a:r>
          </a:p>
          <a:p xmlns:a="http://schemas.openxmlformats.org/drawingml/2006/main">
            <a:r>
              <a:t>Three equations used in the age-specific survivorship discussion: net reproductive rate R sub zero equals the sum of l sub x times m sub x, 1.871; cohort generation time T sub c equals the sum of x times l sub x times m sub x divided by R sub zero, 1.753; and intrinsic rate r equals the natural logarithm of R sub zero divided by T sub c, 0.357.</a:t>
            </a:r>
          </a:p>
          <a:p xmlns:a="http://schemas.openxmlformats.org/drawingml/2006/main">
            <a:r>
              <a:t>Three equations used in the age-specific survivorship discussion: net reproductive rate R sub zero equals the sum of l sub x times m sub x, 1.871; cohort generation time T sub c equals the sum of x times l sub x times m sub x divided by R sub zero, 1.753; and intrinsic rate r equals the natural logarithm of R sub zero divided by T sub c, 0.357.</a:t>
            </a:r>
          </a:p>
          <a:p xmlns:a="http://schemas.openxmlformats.org/drawingml/2006/main">
            <a:r>
              <a:t>Three equations used in the age-specific survivorship discussion: net reproductive rate R sub zero equals the sum of l sub x times m sub x, 1.871; cohort generation time T sub c equals the sum of x times l sub x times m sub x divided by R sub zero, 1.753; and intrinsic rate r equals the natural logarithm of R sub zero divided by T sub c, 0.357.</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2bc07e61d7524d5e"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5B4D8022-F93D-44D0-A3E9-D453AE9F0C4D}"/>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52F061AD-9E3E-4D92-A21C-7B530B3628FF}"/>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82219B1A-FBC7-4E36-ACEC-301CCA7F25EB}" type="slidenum">
              <a:t>&lt;#&gt;</a:t>
            </a:fld>
          </a:p>
        </p:txBody>
      </p:sp>
      <p:sp>
        <p:nvSpPr>
          <p:cNvPr id="4" name="PlaceHolder 3">
            <a:extLst xmlns:a="http://schemas.openxmlformats.org/drawingml/2006/main">
              <a:ext uri="{FF2B5EF4-FFF2-40B4-BE49-F238E27FC236}">
                <a16:creationId xmlns:a16="http://schemas.microsoft.com/office/drawing/2014/main" id="{EFF117DA-F9F2-4E5E-816A-660905070F7F}"/>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731968d48960462f" /><Relationship Type="http://schemas.openxmlformats.org/officeDocument/2006/relationships/slideLayout" Target="/ppt/slideLayouts/slideLayout1.xml" Id="R6ceb771107c9405b"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EAA66950-DF49-4A1A-97D2-1CBE5025EF69}"/>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A3934850-6DAD-49C6-A42C-49DA73CFC36C}"/>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D1208AF4-ABE8-4196-820C-F1107A59EBBA}"/>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7FCF80A4-7A12-41C3-8934-2EA74C78E031}"/>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50F8B07F-2506-409E-846E-5F155057846C}"/>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610D5BF1-A746-4735-B49E-7CFD643009AC}"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6ceb771107c9405b"/>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b3db1066c3fa417b" /><Relationship Type="http://schemas.openxmlformats.org/officeDocument/2006/relationships/notesSlide" Target="/ppt/notesSlides/notesSlide1.xml" Id="R7e26064f70974dbb"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3e5b2a3f73014451" /><Relationship Type="http://schemas.openxmlformats.org/officeDocument/2006/relationships/notesSlide" Target="/ppt/notesSlides/notesSlide10.xml" Id="R414670a6ccb34296"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2df28841b7404769" /><Relationship Type="http://schemas.openxmlformats.org/officeDocument/2006/relationships/image" Target="/ppt/media/image5.emf" Id="R012030ec8ad0487a" /><Relationship Type="http://schemas.openxmlformats.org/officeDocument/2006/relationships/notesSlide" Target="/ppt/notesSlides/notesSlide11.xml" Id="R86480ddd8607432f"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912520cdfbd34ab6" /><Relationship Type="http://schemas.openxmlformats.org/officeDocument/2006/relationships/image" Target="/ppt/media/image6.emf" Id="R61634578ff9e4ac7" /><Relationship Type="http://schemas.openxmlformats.org/officeDocument/2006/relationships/notesSlide" Target="/ppt/notesSlides/notesSlide12.xml" Id="Rd0d23b2ccb114124"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16d6f53a38aa42cf" /><Relationship Type="http://schemas.openxmlformats.org/officeDocument/2006/relationships/notesSlide" Target="/ppt/notesSlides/notesSlide13.xml" Id="R37e7c450242b4733"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b0c879b06f5b4342" /><Relationship Type="http://schemas.openxmlformats.org/officeDocument/2006/relationships/notesSlide" Target="/ppt/notesSlides/notesSlide14.xml" Id="R94fb0a03f9a84e97"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91179131d9ff4d1c" /><Relationship Type="http://schemas.openxmlformats.org/officeDocument/2006/relationships/image" Target="/ppt/media/image.jpeg" Id="R58d07e6e36454da2" /><Relationship Type="http://schemas.openxmlformats.org/officeDocument/2006/relationships/notesSlide" Target="/ppt/notesSlides/notesSlide15.xml" Id="R083b60f5dc6c42df"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bdf26354fdec438a" /><Relationship Type="http://schemas.openxmlformats.org/officeDocument/2006/relationships/notesSlide" Target="/ppt/notesSlides/notesSlide16.xml" Id="R4993c97e09e14c21"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88cee3a827fa49f3" /><Relationship Type="http://schemas.openxmlformats.org/officeDocument/2006/relationships/notesSlide" Target="/ppt/notesSlides/notesSlide17.xml" Id="R01fce16d3bd54c5a"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f1759f35cf084ecc" /><Relationship Type="http://schemas.openxmlformats.org/officeDocument/2006/relationships/notesSlide" Target="/ppt/notesSlides/notesSlide18.xml" Id="R680c14ce32e64188"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6fd1e86910aa42d8" /><Relationship Type="http://schemas.openxmlformats.org/officeDocument/2006/relationships/notesSlide" Target="/ppt/notesSlides/notesSlide19.xml" Id="R23ae39ac714b4c0f"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0adf60a6566248c8" /><Relationship Type="http://schemas.openxmlformats.org/officeDocument/2006/relationships/notesSlide" Target="/ppt/notesSlides/notesSlide2.xml" Id="Rc84da75f31aa4a34"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90560fd0999944b6" /><Relationship Type="http://schemas.openxmlformats.org/officeDocument/2006/relationships/notesSlide" Target="/ppt/notesSlides/notesSlide20.xml" Id="Rcb24d024ee574015"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27af606539b949a0" /><Relationship Type="http://schemas.openxmlformats.org/officeDocument/2006/relationships/image" Target="/ppt/media/image7.emf" Id="Rbf1720e5bd214b28" /><Relationship Type="http://schemas.openxmlformats.org/officeDocument/2006/relationships/notesSlide" Target="/ppt/notesSlides/notesSlide21.xml" Id="Rce24d4344fb149bc"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de88825affbe40e2" /><Relationship Type="http://schemas.openxmlformats.org/officeDocument/2006/relationships/notesSlide" Target="/ppt/notesSlides/notesSlide3.xml" Id="Rb75abe1f002c48e1"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cc5157c9f9244871" /><Relationship Type="http://schemas.openxmlformats.org/officeDocument/2006/relationships/notesSlide" Target="/ppt/notesSlides/notesSlide4.xml" Id="Rcdf2a43d1e174b4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e209637b43dd4163" /><Relationship Type="http://schemas.openxmlformats.org/officeDocument/2006/relationships/image" Target="/ppt/media/image.emf" Id="Raed4e51d819742cc" /><Relationship Type="http://schemas.openxmlformats.org/officeDocument/2006/relationships/notesSlide" Target="/ppt/notesSlides/notesSlide5.xml" Id="Rd06455d85f8a464f"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f475ee1cfd154d2e" /><Relationship Type="http://schemas.openxmlformats.org/officeDocument/2006/relationships/image" Target="/ppt/media/image2.emf" Id="R5709927ba5cb403e" /><Relationship Type="http://schemas.openxmlformats.org/officeDocument/2006/relationships/notesSlide" Target="/ppt/notesSlides/notesSlide6.xml" Id="R7d9daef654384296"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32ce852dc2a64505" /><Relationship Type="http://schemas.openxmlformats.org/officeDocument/2006/relationships/image" Target="/ppt/media/image3.emf" Id="R562bd4ee9d8b4244" /><Relationship Type="http://schemas.openxmlformats.org/officeDocument/2006/relationships/notesSlide" Target="/ppt/notesSlides/notesSlide7.xml" Id="R3802b7605e3846e5"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fd6ecb0923364d63" /><Relationship Type="http://schemas.openxmlformats.org/officeDocument/2006/relationships/image" Target="/ppt/media/image.png" Id="R29e16200e88d40e9" /><Relationship Type="http://schemas.openxmlformats.org/officeDocument/2006/relationships/image" Target="/ppt/media/image2.png" Id="R02d66841ff8b42b6" /><Relationship Type="http://schemas.openxmlformats.org/officeDocument/2006/relationships/image" Target="/ppt/media/image3.png" Id="R709c09d6fc584129" /><Relationship Type="http://schemas.openxmlformats.org/officeDocument/2006/relationships/notesSlide" Target="/ppt/notesSlides/notesSlide8.xml" Id="R8b5d3d1bc5524d6f"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bfe572da8e6e4b2c" /><Relationship Type="http://schemas.openxmlformats.org/officeDocument/2006/relationships/image" Target="/ppt/media/image4.emf" Id="R079d0d5add504155" /><Relationship Type="http://schemas.openxmlformats.org/officeDocument/2006/relationships/notesSlide" Target="/ppt/notesSlides/notesSlide9.xml" Id="R1c2585cfc9a44258"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F1BE4236-2689-4BF3-A04B-3E4C5C96C022}"/>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Life History and Reproductive Ecology</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54D04814-0F56-46B1-B138-7779CFE5D2D0}"/>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Nine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430483899"/>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3" name="PlaceHolder 1">
            <a:extLst xmlns:a="http://schemas.openxmlformats.org/drawingml/2006/main">
              <a:ext uri="{FF2B5EF4-FFF2-40B4-BE49-F238E27FC236}">
                <a16:creationId xmlns:a16="http://schemas.microsoft.com/office/drawing/2014/main" id="{B6709848-459F-4102-AD5B-4E08A0589D7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Life-History Theory</a:t>
            </a:r>
            <a:endParaRPr sz="2800" b="0" u="none">
              <a:solidFill>
                <a:srgbClr val="000000"/>
              </a:solidFill>
              <a:latin typeface="Calibri"/>
              <a:ea typeface="Calibri"/>
              <a:cs typeface="Calibri"/>
            </a:endParaRPr>
          </a:p>
        </p:txBody>
      </p:sp>
      <p:sp>
        <p:nvSpPr>
          <p:cNvPr id="24" name="Slide text 2">
            <a:extLst xmlns:a="http://schemas.openxmlformats.org/drawingml/2006/main">
              <a:ext uri="{FF2B5EF4-FFF2-40B4-BE49-F238E27FC236}">
                <a16:creationId xmlns:a16="http://schemas.microsoft.com/office/drawing/2014/main" id="{6D3B6E85-25A9-402E-BA34-FF4C8F09A9E4}"/>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Life-history theory attempts to predict how an organism might answer the challenges of survival and reproduction in a specific environment, or how fitness can be maximized for that environment.</a:t>
            </a:r>
            <a:endParaRPr sz="1600" b="0" u="none">
              <a:solidFill>
                <a:srgbClr val="000000"/>
              </a:solidFill>
              <a:latin typeface="Calibri"/>
              <a:ea typeface="Calibri"/>
              <a:cs typeface="Calibri"/>
            </a:endParaRPr>
          </a:p>
          <a:p xmlns:a="http://schemas.openxmlformats.org/drawingml/2006/main">
            <a:pPr marL="39996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Over the last 30–40 years, numerous hypotheses relative to life-history tactics have been proposed, and many have been eliminated or incorporated into other hypotheses as more information has become available. </a:t>
            </a:r>
            <a:endParaRPr sz="16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habitat template model includes life-history predictions of body size and longevity relative to habitat heterogeneity and the frequency of disturbance.</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r-K model, a deterministic model that does not consider fluctuation in variables such as adult and juvenile survival, has been replaced by stochastic models of life-history evolution that incorporate age-specific survival probability and consider multiple, interacting, axes of selection. </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three-endpoint model effectively captures the variation in life histories among freshwater and marine fishes and is based on how fitness can be maximized by increased juvenile survival and generation times and small clutch sizes (equilibrium species), shorter generation times and extended reproductive seasons (opportunistic species), or increasing age-specific natality and adult survival (periodic species). In general, opportunistic species are more common at lower latitudes whereas periodic and equilibrium species are more common at higher latitudes.</a:t>
            </a:r>
            <a:endParaRPr sz="14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Winemiller- Rose model, derived from basic metabolic principles, predicts that the annual mass devoted to reproduction scales allometrically with body mass at first reproduction, with strong empirical support from a data set including North American freshwater and marine fishes.</a:t>
            </a: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146935796"/>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pic>
        <p:nvPicPr>
          <p:cNvPr id="3" name="Two triangular life-history models. The upper triangle relates survival, fecundity, and age at maturity; the lower triangle groups fish strategies according to juvenile survival, reproductive effort, and environmental variability."/>
          <p:cNvPicPr>
            <a:picLocks xmlns:a="http://schemas.openxmlformats.org/drawingml/2006/main" noChangeAspect="1"/>
          </p:cNvPicPr>
          <p:nvPr/>
        </p:nvPicPr>
        <p:blipFill>
          <a:blip xmlns:r="http://schemas.openxmlformats.org/officeDocument/2006/relationships" xmlns:a="http://schemas.openxmlformats.org/drawingml/2006/main" r:embed="R012030ec8ad0487a"/>
          <a:stretch xmlns:a="http://schemas.openxmlformats.org/drawingml/2006/main"/>
        </p:blipFill>
        <p:spPr>
          <a:xfrm xmlns:a="http://schemas.openxmlformats.org/drawingml/2006/main">
            <a:off x="2374560" y="164880"/>
            <a:ext cx="4394520" cy="6515280"/>
          </a:xfrm>
          <a:prstGeom xmlns:a="http://schemas.openxmlformats.org/drawingml/2006/main" prst="rect">
            <a:avLst/>
          </a:prstGeom>
          <a:ln xmlns:a="http://schemas.openxmlformats.org/drawingml/2006/main" w="38160">
            <a:noFill/>
          </a:ln>
        </p:spPr>
      </p:pic>
      <p:sp>
        <p:nvSpPr>
          <p:cNvPr id="2" name="Slide title: Life-history strategy models">
            <a:extLst xmlns:a="http://schemas.openxmlformats.org/drawingml/2006/main">
              <a:ext uri="{FF2B5EF4-FFF2-40B4-BE49-F238E27FC236}">
                <a16:creationId xmlns:a16="http://schemas.microsoft.com/office/drawing/2014/main" id="{E779DF80-CD14-43F9-83F9-488A4E641C9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Life-history strategy models</a:t>
            </a:r>
          </a:p>
        </p:txBody>
      </p:sp>
    </p:spTree>
    <p:extLst>
      <p:ext uri="{BB962C8B-B14F-4D97-AF65-F5344CB8AC3E}">
        <p14:creationId xmlns:p14="http://schemas.microsoft.com/office/powerpoint/2010/main" val="5102251"/>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pic>
        <p:nvPicPr>
          <p:cNvPr id="3" name="Graph of annual reproductive mass versus natural-log body mass at first reproduction. The line rises steadily, indicating greater annual reproductive investment in larger-bodied fishes."/>
          <p:cNvPicPr>
            <a:picLocks xmlns:a="http://schemas.openxmlformats.org/drawingml/2006/main" noChangeAspect="1"/>
          </p:cNvPicPr>
          <p:nvPr/>
        </p:nvPicPr>
        <p:blipFill>
          <a:blip xmlns:r="http://schemas.openxmlformats.org/officeDocument/2006/relationships" xmlns:a="http://schemas.openxmlformats.org/drawingml/2006/main" r:embed="R61634578ff9e4ac7"/>
          <a:stretch xmlns:a="http://schemas.openxmlformats.org/drawingml/2006/main"/>
        </p:blipFill>
        <p:spPr>
          <a:xfrm xmlns:a="http://schemas.openxmlformats.org/drawingml/2006/main">
            <a:off x="1371600" y="228600"/>
            <a:ext cx="6400800" cy="6400800"/>
          </a:xfrm>
          <a:prstGeom xmlns:a="http://schemas.openxmlformats.org/drawingml/2006/main" prst="rect">
            <a:avLst/>
          </a:prstGeom>
          <a:ln xmlns:a="http://schemas.openxmlformats.org/drawingml/2006/main" w="38160">
            <a:noFill/>
          </a:ln>
        </p:spPr>
      </p:pic>
      <p:sp>
        <p:nvSpPr>
          <p:cNvPr id="2" name="Slide title: Body mass and reproductive investment">
            <a:extLst xmlns:a="http://schemas.openxmlformats.org/drawingml/2006/main">
              <a:ext uri="{FF2B5EF4-FFF2-40B4-BE49-F238E27FC236}">
                <a16:creationId xmlns:a16="http://schemas.microsoft.com/office/drawing/2014/main" id="{1FBB5F05-5191-48CD-9F24-C9B90B4B3F9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Body mass and reproductive investment</a:t>
            </a:r>
          </a:p>
        </p:txBody>
      </p:sp>
    </p:spTree>
    <p:extLst>
      <p:ext uri="{BB962C8B-B14F-4D97-AF65-F5344CB8AC3E}">
        <p14:creationId xmlns:p14="http://schemas.microsoft.com/office/powerpoint/2010/main" val="312030380"/>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7" name="Slide text 1">
            <a:extLst xmlns:a="http://schemas.openxmlformats.org/drawingml/2006/main">
              <a:ext uri="{FF2B5EF4-FFF2-40B4-BE49-F238E27FC236}">
                <a16:creationId xmlns:a16="http://schemas.microsoft.com/office/drawing/2014/main" id="{DCE050B1-CA2C-4114-A4FC-22AC1647185A}"/>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48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Offspring Number, Size, and Spawning Frequency</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Annual and Lifetime Fecundity and Reproductive Effort</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two parts of a female’s reproductive output are (1) annual fecundity, the number of mature ova produced within a single reproductive season (a function of clutch size and the number of times a female spawns), and (2) egg size (mass).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There is usually a strong negative correlation between clutch size and egg mass so that there is a trade-off between the two, with demersal spawning fishes (more common in freshwater compared to marine habitats) producing fewer large eggs compared to pelagic spawning fishes.</a:t>
            </a: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Clutch Production</a:t>
            </a:r>
            <a:endParaRPr sz="18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single clutch comprises a cohort of propagules whose development is triggered by a single hormonal signal, that quickly increases in size through yolk deposition (vitellogenesis) and that is completely oviposited in a short time intervals.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Patterns of ovarian clutch production fall into three basic groups: synchronous (in which all oocytes grow and ovulate from the ovary in unison, and there is no replenishment of one ovarian stage by an earlier stage); group synchronous (in which there are at least two groups of oocyptes developing in the ovary); and asynchronous (in which oocytes of all stages are present in the ovary without dominant size groups).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Group synchronous is the most common pattern in fishes and is characteristic of those with multiple clutches and multiple breeding seasons (i.e., iteroparous fishes).</a:t>
            </a:r>
            <a:endParaRPr sz="14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8" name="Slide title: Offspring Number, Size, and Spawning Frequency">
            <a:extLst xmlns:a="http://schemas.openxmlformats.org/drawingml/2006/main">
              <a:ext uri="{FF2B5EF4-FFF2-40B4-BE49-F238E27FC236}">
                <a16:creationId xmlns:a16="http://schemas.microsoft.com/office/drawing/2014/main" id="{624653FC-291A-40E2-9947-98C0C32D8CB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Offspring Number, Size, and Spawning Frequency</a:t>
            </a:r>
          </a:p>
        </p:txBody>
      </p:sp>
    </p:spTree>
    <p:extLst>
      <p:ext uri="{BB962C8B-B14F-4D97-AF65-F5344CB8AC3E}">
        <p14:creationId xmlns:p14="http://schemas.microsoft.com/office/powerpoint/2010/main" val="1774178806"/>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8" name="Slide text 1">
            <a:extLst xmlns:a="http://schemas.openxmlformats.org/drawingml/2006/main">
              <a:ext uri="{FF2B5EF4-FFF2-40B4-BE49-F238E27FC236}">
                <a16:creationId xmlns:a16="http://schemas.microsoft.com/office/drawing/2014/main" id="{F1C0E011-E78D-47A3-B5D1-839A82581030}"/>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Spawning within a Single Season</a:t>
            </a:r>
            <a:endParaRPr sz="17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body mass devoted to reproduction can be packaged in single large clutches, multiple clutches produced within the same reproductive season, or single clutches per reproductive season produced over several or more years.</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An increasing number of fishes are now known to produce multiple clutches within a single spawning season so that single measurements of fecundity underestimate annual egg production.</a:t>
            </a:r>
            <a:endParaRPr sz="13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Spawning within a Lifetime</a:t>
            </a:r>
            <a:endParaRPr sz="17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Iteroparity (reproducing over multiple seasons) is more common in fishes that occupy varying environments and that have high adult (relative to young) survivorship; iteroparity can represent bet hedging and be a form of resilience in response to environmental variation, and is predicted to be favored as environmental uncertainty increases.</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 contrast, semelparity (a single lifetime breeding event with maximal egg production at the expense of future survival) occurs in fishes that experience lower environmental variation and that have high reproductive investment, including long-distance migrations.</a:t>
            </a:r>
            <a:endParaRPr sz="13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To Travel or Not: Spawning Migrations</a:t>
            </a:r>
            <a:endParaRPr sz="17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Fishes near the periodic endpoint, or those intermediate between periodic and equilibrium endpoints, often undertake long-distance spawning migrations.</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majority of migratory fishes of inland habitats restrict their movements to fresh water, termed potamodromous, whereas relatively few species show some form of periodic, physiologically mediated movement between the sea and fresh water as part of their life cycle (termed diadromous, which can be further subdivided into anadromous and catadromous fishes). </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Among fishes that show regular migrations, movement within fresh water (potamodromy) is most common among North American freshwater fishes, followed by anadromy, amphidromy, and catadromy.</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Although complex migratory behaviors evolved because of increased fitness realized by migration, changes in habitats, including those caused by humans, often put such lifestyles at greater contemporary risk.</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9" name="Slide title: Spawning within a Single Season">
            <a:extLst xmlns:a="http://schemas.openxmlformats.org/drawingml/2006/main">
              <a:ext uri="{FF2B5EF4-FFF2-40B4-BE49-F238E27FC236}">
                <a16:creationId xmlns:a16="http://schemas.microsoft.com/office/drawing/2014/main" id="{0187EA80-798D-44F4-B527-4CEDEEBA2B8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Spawning within a Single Season</a:t>
            </a:r>
          </a:p>
        </p:txBody>
      </p:sp>
    </p:spTree>
    <p:extLst>
      <p:ext uri="{BB962C8B-B14F-4D97-AF65-F5344CB8AC3E}">
        <p14:creationId xmlns:p14="http://schemas.microsoft.com/office/powerpoint/2010/main" val="1736111415"/>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pic>
        <p:nvPicPr>
          <p:cNvPr id="3" name="Life-cycle diagram comparing freshwater and marine phases. Symbols and arrows show adult growth, spawning, juvenile growth, and hatching across amphidromous, catadromous, anadromous, and potamodromous migration patterns."/>
          <p:cNvPicPr>
            <a:picLocks xmlns:a="http://schemas.openxmlformats.org/drawingml/2006/main" noChangeAspect="1"/>
          </p:cNvPicPr>
          <p:nvPr/>
        </p:nvPicPr>
        <p:blipFill>
          <a:blip xmlns:r="http://schemas.openxmlformats.org/officeDocument/2006/relationships" xmlns:a="http://schemas.openxmlformats.org/drawingml/2006/main" r:embed="R58d07e6e36454da2"/>
          <a:stretch xmlns:a="http://schemas.openxmlformats.org/drawingml/2006/main"/>
        </p:blipFill>
        <p:spPr>
          <a:xfrm xmlns:a="http://schemas.openxmlformats.org/drawingml/2006/main">
            <a:off x="726840" y="228600"/>
            <a:ext cx="7689960" cy="6400800"/>
          </a:xfrm>
          <a:prstGeom xmlns:a="http://schemas.openxmlformats.org/drawingml/2006/main" prst="rect">
            <a:avLst/>
          </a:prstGeom>
          <a:ln xmlns:a="http://schemas.openxmlformats.org/drawingml/2006/main" w="38160">
            <a:noFill/>
          </a:ln>
        </p:spPr>
      </p:pic>
      <p:sp>
        <p:nvSpPr>
          <p:cNvPr id="2" name="Slide title: Freshwater and marine migration patterns">
            <a:extLst xmlns:a="http://schemas.openxmlformats.org/drawingml/2006/main">
              <a:ext uri="{FF2B5EF4-FFF2-40B4-BE49-F238E27FC236}">
                <a16:creationId xmlns:a16="http://schemas.microsoft.com/office/drawing/2014/main" id="{4CFDDB43-EEDB-46D1-B70F-060D5B5235F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Freshwater and marine migration patterns</a:t>
            </a:r>
          </a:p>
        </p:txBody>
      </p:sp>
    </p:spTree>
    <p:extLst>
      <p:ext uri="{BB962C8B-B14F-4D97-AF65-F5344CB8AC3E}">
        <p14:creationId xmlns:p14="http://schemas.microsoft.com/office/powerpoint/2010/main" val="433417005"/>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0" name="Slide text 1">
            <a:extLst xmlns:a="http://schemas.openxmlformats.org/drawingml/2006/main">
              <a:ext uri="{FF2B5EF4-FFF2-40B4-BE49-F238E27FC236}">
                <a16:creationId xmlns:a16="http://schemas.microsoft.com/office/drawing/2014/main" id="{A8C1D5FF-BDA9-43D7-8D8F-446EE74C0A9B}"/>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48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To Travel or Not: Spawning Migrations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Suspension feeding, in which fish employ suction to move water containing organic detritus or small food items such as phytoplankton or zooplankton into their mouths, is less common among freshwater fishes than marine fishes, but there are freshwater examples among North American species. </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Although initially it was thought that most fishes moved particles from the water by direct sieving action of their gill rakers, removal methods turn out to be much more varied:</a:t>
            </a:r>
            <a:endParaRPr sz="18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Dead-End Filters: Dead-end filtration involves fluid flow perpendicular to the filter, with fluid (the filtrate) passing through the gill-raker filter while leaving a build-up of food particles on the surface of the gill rakers.</a:t>
            </a:r>
            <a:endParaRPr sz="16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Hydrosol (Sticky) Filters: Hydrosol filters act similarly to dead-end filters, except that they possess a sticky mucus that serves to trap particles smaller than the actual pore sizes of the filter.</a:t>
            </a:r>
            <a:endParaRPr sz="1600" b="0" u="none">
              <a:solidFill>
                <a:srgbClr val="000000"/>
              </a:solidFill>
              <a:latin typeface="Calibri"/>
              <a:ea typeface="Calibri"/>
              <a:cs typeface="Calibri"/>
            </a:endParaRPr>
          </a:p>
          <a:p xmlns:a="http://schemas.openxmlformats.org/drawingml/2006/main">
            <a:pPr marL="799920" lvl="1" indent="-342720">
              <a:lnSpc>
                <a:spcPct val="120000"/>
              </a:lnSpc>
              <a:spcBef>
                <a:spcPts val="4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Crossflow Filters: Crossflow filtration involves the fluid moving parallel to the gill-raker surface while water gradually exits through the gill rakers, resulting in a progressively concentrated slurry of food as it moves to the back of the throat or the roof of the oral chamber.</a:t>
            </a:r>
            <a:endParaRPr sz="1600" b="0" u="none">
              <a:solidFill>
                <a:srgbClr val="000000"/>
              </a:solidFill>
              <a:latin typeface="Calibri"/>
              <a:ea typeface="Calibri"/>
              <a:cs typeface="Calibri"/>
            </a:endParaRPr>
          </a:p>
          <a:p xmlns:a="http://schemas.openxmlformats.org/drawingml/2006/main">
            <a:pPr marL="74268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31" name="Slide title: To Travel or Not: Spawning Migrations">
            <a:extLst xmlns:a="http://schemas.openxmlformats.org/drawingml/2006/main">
              <a:ext uri="{FF2B5EF4-FFF2-40B4-BE49-F238E27FC236}">
                <a16:creationId xmlns:a16="http://schemas.microsoft.com/office/drawing/2014/main" id="{DA54F763-B7F7-42AF-8DBB-3228E86EAB2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To Travel or Not: Spawning Migrations</a:t>
            </a:r>
          </a:p>
        </p:txBody>
      </p:sp>
    </p:spTree>
    <p:extLst>
      <p:ext uri="{BB962C8B-B14F-4D97-AF65-F5344CB8AC3E}">
        <p14:creationId xmlns:p14="http://schemas.microsoft.com/office/powerpoint/2010/main" val="629563464"/>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1" name="PlaceHolder 1">
            <a:extLst xmlns:a="http://schemas.openxmlformats.org/drawingml/2006/main">
              <a:ext uri="{FF2B5EF4-FFF2-40B4-BE49-F238E27FC236}">
                <a16:creationId xmlns:a16="http://schemas.microsoft.com/office/drawing/2014/main" id="{B5DD7FBC-7C97-40C6-BB27-076766BA925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Sex, Mating, and Investment in Offspring</a:t>
            </a:r>
            <a:endParaRPr sz="3200" b="0" u="none">
              <a:solidFill>
                <a:srgbClr val="000000"/>
              </a:solidFill>
              <a:latin typeface="Calibri"/>
              <a:ea typeface="Calibri"/>
              <a:cs typeface="Calibri"/>
            </a:endParaRPr>
          </a:p>
        </p:txBody>
      </p:sp>
      <p:sp>
        <p:nvSpPr>
          <p:cNvPr id="32" name="Slide text 2">
            <a:extLst xmlns:a="http://schemas.openxmlformats.org/drawingml/2006/main">
              <a:ext uri="{FF2B5EF4-FFF2-40B4-BE49-F238E27FC236}">
                <a16:creationId xmlns:a16="http://schemas.microsoft.com/office/drawing/2014/main" id="{D5FB8660-D12C-44CE-B7B6-3EB843863EAA}"/>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Fishes show amazing variation in male behavior and mating tactics.</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species where male reproductive success is dependent on male-male competition and aggression, and where there is extensive male parental care, there may be several types of males.</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Male reproductive strategies are context dependent and are solutions of how to maximize fitness with given amounts of energy and probabilities of future survival.</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Often the trade-off is between energy spent on somatic growth for larger body size, secondary sex characteristics, and female attraction behaviors, versus energy spent on gonadal growth.</a:t>
            </a: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302826919"/>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3" name="PlaceHolder 1">
            <a:extLst xmlns:a="http://schemas.openxmlformats.org/drawingml/2006/main">
              <a:ext uri="{FF2B5EF4-FFF2-40B4-BE49-F238E27FC236}">
                <a16:creationId xmlns:a16="http://schemas.microsoft.com/office/drawing/2014/main" id="{CDFEB13F-C6B9-412E-9F67-8F8E7AC3BF9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Mating Tactics</a:t>
            </a:r>
            <a:endParaRPr sz="2800" b="0" u="none">
              <a:solidFill>
                <a:srgbClr val="000000"/>
              </a:solidFill>
              <a:latin typeface="Calibri"/>
              <a:ea typeface="Calibri"/>
              <a:cs typeface="Calibri"/>
            </a:endParaRPr>
          </a:p>
        </p:txBody>
      </p:sp>
      <p:sp>
        <p:nvSpPr>
          <p:cNvPr id="34" name="Slide text 2">
            <a:extLst xmlns:a="http://schemas.openxmlformats.org/drawingml/2006/main">
              <a:ext uri="{FF2B5EF4-FFF2-40B4-BE49-F238E27FC236}">
                <a16:creationId xmlns:a16="http://schemas.microsoft.com/office/drawing/2014/main" id="{7B33E67F-DE4B-4F72-B6E1-6C75D4D6097B}"/>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Male fishes of numerous species often show a trade-off in how reproductive energy is allocated.</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Parental males (or bourgeois males) expend high amounts of energy in such things as territory defense, nest construction, and mate attraction, and relatively less on actual gonadal size.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contrast, peripheral males (or cuckolders) shunt most of their reproductive energy into gonadal growth and attempt to steal fertilizations from the parental males:</a:t>
            </a:r>
            <a:endParaRPr sz="1500" b="0" u="none">
              <a:solidFill>
                <a:srgbClr val="000000"/>
              </a:solidFill>
              <a:latin typeface="Calibri"/>
              <a:ea typeface="Calibri"/>
              <a:cs typeface="Calibri"/>
            </a:endParaRPr>
          </a:p>
          <a:p xmlns:a="http://schemas.openxmlformats.org/drawingml/2006/main">
            <a:pPr marL="79992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Sneakers, which generally are smaller than parental males, dart in between a spawning pair just at the moment of egg deposition. </a:t>
            </a:r>
            <a:endParaRPr sz="1200" b="0" u="none">
              <a:solidFill>
                <a:srgbClr val="000000"/>
              </a:solidFill>
              <a:latin typeface="Calibri"/>
              <a:ea typeface="Calibri"/>
              <a:cs typeface="Calibri"/>
            </a:endParaRPr>
          </a:p>
          <a:p xmlns:a="http://schemas.openxmlformats.org/drawingml/2006/main">
            <a:pPr marL="799920" lvl="1" indent="-285480">
              <a:lnSpc>
                <a:spcPct val="110000"/>
              </a:lnSpc>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Satellites hover in the water column above a parental male’s nest and descend slowly into the nest while a female is paired with the male, sometimes engaging in apparent homosexual behavior by pairing with a parental male in the absence of a female.</a:t>
            </a:r>
            <a:endParaRPr sz="12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Disadvantages to the parental male of sharing incoming females with satellite males may be balanced with the advantages of producing a spawning center.</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Bluegill populations, parental males are generally less common than cuckolders, although the frequency of cuckoldry decreases with decreases in overall population density.</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Only sneaker males have been documented in Pumpkinseed and Spotted Sunfish, the two other sunfish species known for having peripheral and parental males.</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addition to sunfish, peripheral males have been genetically documented in Percidae in the Tesselated Darter, although parental males sired an average of 86% of young in their nests, and observed in Orangefin Darter.</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Other North American freshwater fishes showing types of alternative mating systems in at least some populations are found in the families Cyprinidae, Cyprinodontidae, Gasterosteidae, Poeciliidae, and Salmonidae.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287384653"/>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35" name="PlaceHolder 1">
            <a:extLst xmlns:a="http://schemas.openxmlformats.org/drawingml/2006/main">
              <a:ext uri="{FF2B5EF4-FFF2-40B4-BE49-F238E27FC236}">
                <a16:creationId xmlns:a16="http://schemas.microsoft.com/office/drawing/2014/main" id="{5B0B8AA2-ED0D-431B-A083-62115D25C76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Sex and Mating Systems</a:t>
            </a:r>
            <a:endParaRPr sz="2800" b="0" u="none">
              <a:solidFill>
                <a:srgbClr val="000000"/>
              </a:solidFill>
              <a:latin typeface="Calibri"/>
              <a:ea typeface="Calibri"/>
              <a:cs typeface="Calibri"/>
            </a:endParaRPr>
          </a:p>
        </p:txBody>
      </p:sp>
      <p:sp>
        <p:nvSpPr>
          <p:cNvPr id="36" name="Slide text 2">
            <a:extLst xmlns:a="http://schemas.openxmlformats.org/drawingml/2006/main">
              <a:ext uri="{FF2B5EF4-FFF2-40B4-BE49-F238E27FC236}">
                <a16:creationId xmlns:a16="http://schemas.microsoft.com/office/drawing/2014/main" id="{0F68D349-0033-4D65-8D0E-CC505D43DC70}"/>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great majority of fishes (roughly 88%) are gonochoristic, having separate sexes with sex determined genetically and/or environmentally, and with the sex of an individual not changing once maturation has occurred.</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Although rare, environmental sex determination (ESD), in which more females are produced under cooler temperatures and more males under warmer conditions, has been documented in a few cases.</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Additionally, some fishes are hermaphrodites and a few are unisexual.</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Over a third of the 22 known unisexual animal species are fishes, and most occur in freshwater habitats of North America, where at least 17 unisexual forms have been discovered. </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Unisexual fishes reproduce either by hybridogenesis (where a female mates with a male congeneric and only female offspring develop, having discarded the male genome during meiosis and creating a hemiclonal lineage) or gynogenesis (where sperm from a congeneric is needed for egg activation, but the male genome is not incorporated and the eggs develop matroclinously).</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Numerous hypotheses have been proposed for why sexual reproduction seems to be favored over asexual reproduction, despite the fact that, assuming equal fecundity, an all-female species can achieve twice the population growth rate of a gonochoristic species; these include the behavioral regulation/sperm limitation hypothesis (which involves mate recognition and the tendency of heterosexual males to prefer female conspecifics over clones), the resource partitioning hypothesis (which holds that each clone has a fixed adaptive complex that includes a small portion of the niche space occupied, but underutilized, by nonclonal gonochoristic species), and the Red Queen hypothesis (which predicts that the increased genetic diversity, and potentially more rapid evolutionary change, allowed by sexual reproduction compensates for any genetic or ecological disadvantage of sex).</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Hermaphrodites are more common in marine fishes and only one species, the Mangrove Rivulus, a synchronous hermaphrodite (meaning that functional male and female cells are present in the gonads at the same time) occurs in North American fresh water.</a:t>
            </a:r>
            <a:endParaRPr sz="14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514757810"/>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73EBEBFC-9DC3-473A-AB51-D802B4372FA1}"/>
              </a:ext>
            </a:extLst>
          </p:cNvPr>
          <p:cNvSpPr>
            <a:spLocks xmlns:a="http://schemas.openxmlformats.org/drawingml/2006/main" noGrp="1"/>
          </p:cNvSpPr>
          <p:nvPr/>
        </p:nvSpPr>
        <p:spPr>
          <a:xfrm xmlns:a="http://schemas.openxmlformats.org/drawingml/2006/main">
            <a:off x="457200" y="274320"/>
            <a:ext cx="8229600" cy="6159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This chapter continues the study of form and function in relation to reproduction and the role of natural selection in shaping life-history patterns.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Fishes demonstrate a fascinating array of reproductive modes and life-history patterns and show perhaps the greatest range of variation among all vertebrates.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Also, in contrast to birds and mammals, most fishes continue to increase in body length and mass after reaching sexual maturity (termed indeterminate growth) so that there is a trade-off between funneling production into somatic growth or into reproduction.</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Although most fish species are gonochoristic (meaning that sexes are separate and sex is genetically fixed), there are various examples of unisexual species and species that change sex as a function of age, environment, or social conditions.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Reproductive modes vary from fishes with external fertilization, where the eggs are fertilized and develop totally outside the body of the female (termed oviparity), to the opposite extreme of internal fertilization, with varying degrees of maternal nutrient contributions to the eggs (termed viviparity).</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Parental care of eggs and young spans the range from none to the extreme of viviparity, with numerous intermediate examples of nest construction, nest guarding, and oral brooding.</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10" name="Slide title: This chapter continues the study of form and function in relation to reproduc...">
            <a:extLst xmlns:a="http://schemas.openxmlformats.org/drawingml/2006/main">
              <a:ext uri="{FF2B5EF4-FFF2-40B4-BE49-F238E27FC236}">
                <a16:creationId xmlns:a16="http://schemas.microsoft.com/office/drawing/2014/main" id="{78F8D72F-C72B-4F10-A355-A0B8E0B2D38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This chapter continues the study of form and function in relation to reproduc...</a:t>
            </a:r>
          </a:p>
        </p:txBody>
      </p:sp>
    </p:spTree>
    <p:extLst>
      <p:ext uri="{BB962C8B-B14F-4D97-AF65-F5344CB8AC3E}">
        <p14:creationId xmlns:p14="http://schemas.microsoft.com/office/powerpoint/2010/main" val="1109578212"/>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37" name="PlaceHolder 1">
            <a:extLst xmlns:a="http://schemas.openxmlformats.org/drawingml/2006/main">
              <a:ext uri="{FF2B5EF4-FFF2-40B4-BE49-F238E27FC236}">
                <a16:creationId xmlns:a16="http://schemas.microsoft.com/office/drawing/2014/main" id="{4E9E2B56-9E21-400C-A281-9D6CF223CE6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Parental Care</a:t>
            </a:r>
            <a:endParaRPr sz="2800" b="0" u="none">
              <a:solidFill>
                <a:srgbClr val="000000"/>
              </a:solidFill>
              <a:latin typeface="Calibri"/>
              <a:ea typeface="Calibri"/>
              <a:cs typeface="Calibri"/>
            </a:endParaRPr>
          </a:p>
        </p:txBody>
      </p:sp>
      <p:sp>
        <p:nvSpPr>
          <p:cNvPr id="38" name="Slide text 2">
            <a:extLst xmlns:a="http://schemas.openxmlformats.org/drawingml/2006/main">
              <a:ext uri="{FF2B5EF4-FFF2-40B4-BE49-F238E27FC236}">
                <a16:creationId xmlns:a16="http://schemas.microsoft.com/office/drawing/2014/main" id="{2D903D45-F543-4CFF-9619-1A7856510411}"/>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Parental care is documented in over half of North American freshwater fish families and can include both prefertilization and postfertilization activities; the most common type of care is egg guarding. </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Parental care is favored when the survival rate of eggs and juveniles is low in the absence of care, the adult death rate is relatively high, the egg maturity rate is relatively low, and the duration of the juvenile state is relatively short.</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Among families of bony fishes showing parental care, male-only care is most common (~50%), followed by female-only care (~32%) and biparental care (~18%).</a:t>
            </a: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kind of parental care is strongly influenced by whether fertilization is external or internal:</a:t>
            </a: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 fishes with external fertilization, nest construction is a preadaption for male-only parental care; close to 80% of such families have care of young provided solely by the male.</a:t>
            </a:r>
            <a:endParaRPr sz="1600" b="0" u="none">
              <a:solidFill>
                <a:srgbClr val="000000"/>
              </a:solidFill>
              <a:latin typeface="Calibri"/>
              <a:ea typeface="Calibri"/>
              <a:cs typeface="Calibri"/>
            </a:endParaRPr>
          </a:p>
          <a:p xmlns:a="http://schemas.openxmlformats.org/drawingml/2006/main">
            <a:pPr marL="799920" lvl="1" indent="-285480">
              <a:lnSpc>
                <a:spcPct val="12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600" b="0" u="none">
                <a:solidFill>
                  <a:srgbClr val="595959"/>
                </a:solidFill>
                <a:latin typeface="Calibri"/>
                <a:ea typeface="Calibri"/>
                <a:cs typeface="Calibri"/>
              </a:rPr>
              <a:t>Internal fertilization is a preadaptation for internal gestation, and 90% of families with internal fertilization show female-only parental care, most through internal gestation but several with external guarding.</a:t>
            </a:r>
            <a:endParaRPr sz="16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2129454954"/>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pic>
        <p:nvPicPr>
          <p:cNvPr id="3" name="Two-part parental-care figure. A flow diagram shows internal fertilization and parental care leading to greater offspring survival, while a horizontal bar chart compares the percentage of families using parental-care modes such as nest construction, guarding eggs, carrying young, and mouth brooding."/>
          <p:cNvPicPr>
            <a:picLocks xmlns:a="http://schemas.openxmlformats.org/drawingml/2006/main" noChangeAspect="1"/>
          </p:cNvPicPr>
          <p:nvPr/>
        </p:nvPicPr>
        <p:blipFill>
          <a:blip xmlns:r="http://schemas.openxmlformats.org/officeDocument/2006/relationships" xmlns:a="http://schemas.openxmlformats.org/drawingml/2006/main" r:embed="Rbf1720e5bd214b28"/>
          <a:stretch xmlns:a="http://schemas.openxmlformats.org/drawingml/2006/main"/>
        </p:blipFill>
        <p:spPr>
          <a:xfrm xmlns:a="http://schemas.openxmlformats.org/drawingml/2006/main">
            <a:off x="2111040" y="228600"/>
            <a:ext cx="4921560" cy="6400800"/>
          </a:xfrm>
          <a:prstGeom xmlns:a="http://schemas.openxmlformats.org/drawingml/2006/main" prst="rect">
            <a:avLst/>
          </a:prstGeom>
          <a:ln xmlns:a="http://schemas.openxmlformats.org/drawingml/2006/main" w="38160">
            <a:noFill/>
          </a:ln>
        </p:spPr>
      </p:pic>
      <p:sp>
        <p:nvSpPr>
          <p:cNvPr id="2" name="Slide title: Parental-care pathways and prevalence">
            <a:extLst xmlns:a="http://schemas.openxmlformats.org/drawingml/2006/main">
              <a:ext uri="{FF2B5EF4-FFF2-40B4-BE49-F238E27FC236}">
                <a16:creationId xmlns:a16="http://schemas.microsoft.com/office/drawing/2014/main" id="{8786FF46-1753-41BD-B351-E2A9C30A064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Parental-care pathways and prevalence</a:t>
            </a:r>
          </a:p>
        </p:txBody>
      </p:sp>
    </p:spTree>
    <p:extLst>
      <p:ext uri="{BB962C8B-B14F-4D97-AF65-F5344CB8AC3E}">
        <p14:creationId xmlns:p14="http://schemas.microsoft.com/office/powerpoint/2010/main" val="1944761517"/>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PlaceHolder 1">
            <a:extLst xmlns:a="http://schemas.openxmlformats.org/drawingml/2006/main">
              <a:ext uri="{FF2B5EF4-FFF2-40B4-BE49-F238E27FC236}">
                <a16:creationId xmlns:a16="http://schemas.microsoft.com/office/drawing/2014/main" id="{6A7447E1-E9C0-4D45-B42C-0963290A5A3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Life-History Patterns and the Allocation of Energy Resources</a:t>
            </a:r>
            <a:endParaRPr sz="2900" b="0" u="none">
              <a:solidFill>
                <a:srgbClr val="000000"/>
              </a:solidFill>
              <a:latin typeface="Calibri"/>
              <a:ea typeface="Calibri"/>
              <a:cs typeface="Calibri"/>
            </a:endParaRPr>
          </a:p>
        </p:txBody>
      </p:sp>
      <p:sp>
        <p:nvSpPr>
          <p:cNvPr id="11" name="Slide text 2">
            <a:extLst xmlns:a="http://schemas.openxmlformats.org/drawingml/2006/main">
              <a:ext uri="{FF2B5EF4-FFF2-40B4-BE49-F238E27FC236}">
                <a16:creationId xmlns:a16="http://schemas.microsoft.com/office/drawing/2014/main" id="{71E33B7C-D365-4627-9F81-01C5A2BA6697}"/>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Life-history studies of fishes are concerned with such variables as lengths of spawning seasons, single and annual clutch sizes, sizes of embryos and larvae, degree of parental care, age at first reproduction, reproductive lifetime, adult body size, ova diameter and energy storage, maximum longevity, the presence or absence of spawning migrations, and the relationship of adult vs. larval and juvenile survival.</a:t>
            </a:r>
            <a:endParaRPr sz="1700" b="0" u="none">
              <a:solidFill>
                <a:srgbClr val="000000"/>
              </a:solidFill>
              <a:latin typeface="Calibri"/>
              <a:ea typeface="Calibri"/>
              <a:cs typeface="Calibri"/>
            </a:endParaRPr>
          </a:p>
          <a:p xmlns:a="http://schemas.openxmlformats.org/drawingml/2006/main">
            <a:pPr marL="39996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The actual life history shown by an organism is the distillation of competing demands or trade-offs on growth, survival, and reproduction, the outcome of which is a specific life history that includes traits shaped by natural selection in response to local ecological factors, though the actions of natural selection may have occurred not in the terminal taxon but earlier in the evolution of a lineage.</a:t>
            </a:r>
            <a:endParaRPr sz="1700" b="0" u="none">
              <a:solidFill>
                <a:srgbClr val="000000"/>
              </a:solidFill>
              <a:latin typeface="Calibri"/>
              <a:ea typeface="Calibri"/>
              <a:cs typeface="Calibri"/>
            </a:endParaRPr>
          </a:p>
          <a:p xmlns:a="http://schemas.openxmlformats.org/drawingml/2006/main">
            <a:pPr marL="39996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Consequently, the life histories of many species can be expected to be a mosaic of contemporary responses to natural selection and historical traits that have been retained.</a:t>
            </a:r>
            <a:endParaRPr sz="1700" b="0" u="none">
              <a:solidFill>
                <a:srgbClr val="000000"/>
              </a:solidFill>
              <a:latin typeface="Calibri"/>
              <a:ea typeface="Calibri"/>
              <a:cs typeface="Calibri"/>
            </a:endParaRPr>
          </a:p>
          <a:p xmlns:a="http://schemas.openxmlformats.org/drawingml/2006/main">
            <a:pPr marL="39996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Some aspects of a species’ life history have evolved through physical or biotic selective forces originating outside their gene pool, such as the effects of environmental factors, whereas other aspects have evolved in response to the presence of other individuals of the same species or sex, such as frequency-dependent intraspecific competition.</a:t>
            </a:r>
            <a:endParaRPr sz="17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658014186"/>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PlaceHolder 1">
            <a:extLst xmlns:a="http://schemas.openxmlformats.org/drawingml/2006/main">
              <a:ext uri="{FF2B5EF4-FFF2-40B4-BE49-F238E27FC236}">
                <a16:creationId xmlns:a16="http://schemas.microsoft.com/office/drawing/2014/main" id="{FE2B6209-8B1C-4E22-813A-4AF4FB5C69C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Living and Dying</a:t>
            </a:r>
            <a:endParaRPr sz="2800" b="0" u="none">
              <a:solidFill>
                <a:srgbClr val="000000"/>
              </a:solidFill>
              <a:latin typeface="Calibri"/>
              <a:ea typeface="Calibri"/>
              <a:cs typeface="Calibri"/>
            </a:endParaRPr>
          </a:p>
        </p:txBody>
      </p:sp>
      <p:sp>
        <p:nvSpPr>
          <p:cNvPr id="13" name="Slide text 2">
            <a:extLst xmlns:a="http://schemas.openxmlformats.org/drawingml/2006/main">
              <a:ext uri="{FF2B5EF4-FFF2-40B4-BE49-F238E27FC236}">
                <a16:creationId xmlns:a16="http://schemas.microsoft.com/office/drawing/2014/main" id="{72820EC1-8EF8-419B-B842-4507FBED339E}"/>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Life tables are a convenient way to organize the basic parameters of life histories, and can be one of two types:</a:t>
            </a:r>
            <a:endParaRPr sz="14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Dynamic, or horizontal or cohort life tables, life tables follow a single cohort (age-class) through time until all members have died; this is preferable in having few required assumptions, other than random sampling, but is often not possible given the longevity of many species.</a:t>
            </a:r>
            <a:endParaRPr sz="12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Static, or vertical, current, or time-specific, life tables, are usually based on a census taken over a short time period and provide a snapshot of the age structure of a population; although most common, static life tables are less desirable because of the number of necessary assumptions, such as that the samples are obtained randomly and that survivorship and birth rates are constant between cohorts.</a:t>
            </a:r>
            <a:endParaRPr sz="12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Well-documented life tables are rare for North American freshwater fishes and for fishes in general, in part because of the enormous ranges in body size and habitats occupied over a life span, and in part because fish populations tend to be open and subject to emigration and immigration. </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general, survival of eggs, embryos, and larvae, relative to the survival of juveniles and adults, is low for most freshwater fishes.</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Comparisons of survivorship and mortality among populations and species are difficult because of the great variation in the methods used among studies and the way in which the data are reported. </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Egg burying or nest guarding can improve survival probabilities, but mortality during later life-history stages can fully or partially offset early survival advantages. </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Survivorship curves, constructed by plotting the log of the number of survivors against age, provide an efficient way to look at mortality and survivorship across year-classes and among species.</a:t>
            </a: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Three forms of survivorship schedules are usually recognized:</a:t>
            </a:r>
            <a:endParaRPr sz="14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Type 1, which represents most mammals, including humans, and some lizards, has low mortality until when organisms approach their maximum life span;</a:t>
            </a:r>
            <a:endParaRPr sz="12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Type 2, approached by most birds and some lizards, has a constant mortality rate over the entire life span; and</a:t>
            </a:r>
            <a:endParaRPr sz="12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Type 3, fit by most fishes, as well as invertebrates and plants, has high mortality over the majority of life until senescence.</a:t>
            </a: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684566800"/>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aed4e51d819742cc"/>
          <a:stretch xmlns:a="http://schemas.openxmlformats.org/drawingml/2006/main"/>
        </p:blipFill>
        <p:spPr>
          <a:xfrm xmlns:a="http://schemas.openxmlformats.org/drawingml/2006/main">
            <a:off x="331560" y="0"/>
            <a:ext cx="8480520" cy="109728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4D5A4343-D575-484E-8E5D-D0272472DA3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481412131"/>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pic>
        <p:nvPicPr>
          <p:cNvPr id="3" name="Two-part life-history figure. A bar chart compares survival through successive life stages for six reproductive strategies, and a flow diagram traces a cohort from eggs through larvae, juveniles, age-one fish, and spawning adults while showing losses at each stage."/>
          <p:cNvPicPr>
            <a:picLocks xmlns:a="http://schemas.openxmlformats.org/drawingml/2006/main" noChangeAspect="1"/>
          </p:cNvPicPr>
          <p:nvPr/>
        </p:nvPicPr>
        <p:blipFill>
          <a:blip xmlns:r="http://schemas.openxmlformats.org/officeDocument/2006/relationships" xmlns:a="http://schemas.openxmlformats.org/drawingml/2006/main" r:embed="R5709927ba5cb403e"/>
          <a:stretch xmlns:a="http://schemas.openxmlformats.org/drawingml/2006/main"/>
        </p:blipFill>
        <p:spPr>
          <a:xfrm xmlns:a="http://schemas.openxmlformats.org/drawingml/2006/main">
            <a:off x="1495080" y="228600"/>
            <a:ext cx="6153480" cy="6400800"/>
          </a:xfrm>
          <a:prstGeom xmlns:a="http://schemas.openxmlformats.org/drawingml/2006/main" prst="rect">
            <a:avLst/>
          </a:prstGeom>
          <a:ln xmlns:a="http://schemas.openxmlformats.org/drawingml/2006/main" w="38160">
            <a:noFill/>
          </a:ln>
        </p:spPr>
      </p:pic>
      <p:sp>
        <p:nvSpPr>
          <p:cNvPr id="2" name="Slide title: Survival through fish life-history stages">
            <a:extLst xmlns:a="http://schemas.openxmlformats.org/drawingml/2006/main">
              <a:ext uri="{FF2B5EF4-FFF2-40B4-BE49-F238E27FC236}">
                <a16:creationId xmlns:a16="http://schemas.microsoft.com/office/drawing/2014/main" id="{38CBFFF6-60C3-4AD4-B032-FF6566D6E31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Survival through fish life-history stages</a:t>
            </a:r>
          </a:p>
        </p:txBody>
      </p:sp>
    </p:spTree>
    <p:extLst>
      <p:ext uri="{BB962C8B-B14F-4D97-AF65-F5344CB8AC3E}">
        <p14:creationId xmlns:p14="http://schemas.microsoft.com/office/powerpoint/2010/main" val="966048913"/>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Two survivorship plots compare fishes with no parental care, egg burial, and nest building with guarding. The upper panel shows percent survival across life stages; the lower panel shows instantaneous mortality rates, with guarded nests generally having lower early mortality."/>
          <p:cNvPicPr>
            <a:picLocks xmlns:a="http://schemas.openxmlformats.org/drawingml/2006/main" noChangeAspect="1"/>
          </p:cNvPicPr>
          <p:nvPr/>
        </p:nvPicPr>
        <p:blipFill>
          <a:blip xmlns:r="http://schemas.openxmlformats.org/officeDocument/2006/relationships" xmlns:a="http://schemas.openxmlformats.org/drawingml/2006/main" r:embed="R562bd4ee9d8b4244"/>
          <a:stretch xmlns:a="http://schemas.openxmlformats.org/drawingml/2006/main"/>
        </p:blipFill>
        <p:spPr>
          <a:xfrm xmlns:a="http://schemas.openxmlformats.org/drawingml/2006/main">
            <a:off x="2761920" y="228600"/>
            <a:ext cx="3619800" cy="6400800"/>
          </a:xfrm>
          <a:prstGeom xmlns:a="http://schemas.openxmlformats.org/drawingml/2006/main" prst="rect">
            <a:avLst/>
          </a:prstGeom>
          <a:ln xmlns:a="http://schemas.openxmlformats.org/drawingml/2006/main" w="38160">
            <a:noFill/>
          </a:ln>
        </p:spPr>
      </p:pic>
      <p:sp>
        <p:nvSpPr>
          <p:cNvPr id="2" name="Slide title: Survivorship and parental care">
            <a:extLst xmlns:a="http://schemas.openxmlformats.org/drawingml/2006/main">
              <a:ext uri="{FF2B5EF4-FFF2-40B4-BE49-F238E27FC236}">
                <a16:creationId xmlns:a16="http://schemas.microsoft.com/office/drawing/2014/main" id="{F37AA6E5-CF3B-4279-AED8-E5DD5B65620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Survivorship and parental care</a:t>
            </a:r>
          </a:p>
        </p:txBody>
      </p:sp>
    </p:spTree>
    <p:extLst>
      <p:ext uri="{BB962C8B-B14F-4D97-AF65-F5344CB8AC3E}">
        <p14:creationId xmlns:p14="http://schemas.microsoft.com/office/powerpoint/2010/main" val="179579094"/>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982CE80C-219C-4CA2-8638-5388B7E5BEE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Age-Specific Survivorship and Reproduction</a:t>
            </a:r>
            <a:endParaRPr sz="28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0D1A8D3D-BD74-46C4-919B-929E5847A04D}"/>
              </a:ext>
            </a:extLst>
          </p:cNvPr>
          <p:cNvSpPr>
            <a:spLocks xmlns:a="http://schemas.openxmlformats.org/drawingml/2006/main" noGrp="1"/>
          </p:cNvSpPr>
          <p:nvPr/>
        </p:nvSpPr>
        <p:spPr>
          <a:xfrm xmlns:a="http://schemas.openxmlformats.org/drawingml/2006/main">
            <a:off x="457200" y="818640"/>
            <a:ext cx="8229600" cy="5792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To use life tables to provide the information necessary to further understand the evolution of life-history patterns, we must add age-specific natality (m</a:t>
            </a:r>
            <a:r>
              <a:rPr sz="1500" b="0" u="none">
                <a:solidFill>
                  <a:srgbClr val="595959"/>
                </a:solidFill>
                <a:latin typeface="Calibri"/>
                <a:ea typeface="Calibri"/>
                <a:cs typeface="Calibri"/>
              </a:rPr>
              <a:t>x</a:t>
            </a:r>
            <a:r>
              <a:rPr sz="1500" b="0" u="none">
                <a:solidFill>
                  <a:srgbClr val="595959"/>
                </a:solidFill>
                <a:latin typeface="Calibri"/>
                <a:ea typeface="Calibri"/>
                <a:cs typeface="Calibri"/>
              </a:rPr>
              <a:t>), the average number of age-0 female offspring produced by a female of age (x).</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This provides a way to estimate the per capita rate of increase (r) of a population and leads to an understanding of how gene substitutions affecting survivorship (l</a:t>
            </a:r>
            <a:r>
              <a:rPr sz="1500" b="0" u="none">
                <a:solidFill>
                  <a:srgbClr val="595959"/>
                </a:solidFill>
                <a:latin typeface="Calibri"/>
                <a:ea typeface="Calibri"/>
                <a:cs typeface="Calibri"/>
              </a:rPr>
              <a:t>x</a:t>
            </a:r>
            <a:r>
              <a:rPr sz="1500" b="0" u="none">
                <a:solidFill>
                  <a:srgbClr val="595959"/>
                </a:solidFill>
                <a:latin typeface="Calibri"/>
                <a:ea typeface="Calibri"/>
                <a:cs typeface="Calibri"/>
              </a:rPr>
              <a:t>), age-specific natality (m</a:t>
            </a:r>
            <a:r>
              <a:rPr sz="1500" b="0" u="none">
                <a:solidFill>
                  <a:srgbClr val="595959"/>
                </a:solidFill>
                <a:latin typeface="Calibri"/>
                <a:ea typeface="Calibri"/>
                <a:cs typeface="Calibri"/>
              </a:rPr>
              <a:t>x</a:t>
            </a:r>
            <a:r>
              <a:rPr sz="1500" b="0" u="none">
                <a:solidFill>
                  <a:srgbClr val="595959"/>
                </a:solidFill>
                <a:latin typeface="Calibri"/>
                <a:ea typeface="Calibri"/>
                <a:cs typeface="Calibri"/>
              </a:rPr>
              <a:t>), and generation time (T) interact in the evolution of life-history patterns.</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Age-specific natality is used because age groups of fishes generally differ in their reproductive output, with fishes requiring weeks, months, or even years before reaching maturity, and egg and embryo production varying with age and body size. </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From the life table, the net reproductive rate (R</a:t>
            </a:r>
            <a:r>
              <a:rPr sz="1500" b="0" u="none">
                <a:solidFill>
                  <a:srgbClr val="595959"/>
                </a:solidFill>
                <a:latin typeface="Calibri"/>
                <a:ea typeface="Calibri"/>
                <a:cs typeface="Calibri"/>
              </a:rPr>
              <a:t>O</a:t>
            </a:r>
            <a:r>
              <a:rPr sz="1500" b="0" u="none">
                <a:solidFill>
                  <a:srgbClr val="595959"/>
                </a:solidFill>
                <a:latin typeface="Calibri"/>
                <a:ea typeface="Calibri"/>
                <a:cs typeface="Calibri"/>
              </a:rPr>
              <a:t>) is estimated as</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net reproductive rate provides a measure of population increase </a:t>
            </a:r>
            <a:r>
              <a:rPr sz="1500" b="0" i="1" u="none">
                <a:solidFill>
                  <a:srgbClr val="595959"/>
                </a:solidFill>
                <a:latin typeface="Calibri"/>
                <a:ea typeface="Calibri"/>
                <a:cs typeface="Calibri"/>
              </a:rPr>
              <a:t>per generation</a:t>
            </a:r>
            <a:r>
              <a:rPr sz="1500" b="0" u="none">
                <a:solidFill>
                  <a:srgbClr val="595959"/>
                </a:solidFill>
                <a:latin typeface="Calibri"/>
                <a:ea typeface="Calibri"/>
                <a:cs typeface="Calibri"/>
              </a:rPr>
              <a:t> and is also a measure of fitness for nongrowing populations, albeit one that does not consider the importance of generation time.</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Another fitness measure includes the effect of generation time on reproductive output and is also scaled to absolute time rather than generation time, represented by the formula</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Knowing both the net reproductive rate and the cohort generation time, the intrinsic rate of increase (r) is estimated as </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are more exact method for determining r, but the main interest here is to use the general formula for r to understand forces shaping life-history evolution.</a:t>
            </a: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pic>
        <p:nvPicPr>
          <p:cNvPr id="24" name="Three equations used in the age-specific survivorship discussion: net reproductive rate R sub zero equals the sum of l sub x times m sub x, 1.871; cohort generation time T sub c equals the sum of x times l sub x times m sub x divided by R sub zero, 1.753; and intrinsic rate r equals the natural logarithm of R sub zero divided by T sub c, 0.357."/>
          <p:cNvPicPr>
            <a:picLocks xmlns:a="http://schemas.openxmlformats.org/drawingml/2006/main" noChangeAspect="1"/>
          </p:cNvPicPr>
          <p:nvPr/>
        </p:nvPicPr>
        <p:blipFill>
          <a:blip xmlns:r="http://schemas.openxmlformats.org/officeDocument/2006/relationships" xmlns:a="http://schemas.openxmlformats.org/drawingml/2006/main" r:embed="R29e16200e88d40e9"/>
          <a:stretch xmlns:a="http://schemas.openxmlformats.org/drawingml/2006/main"/>
        </p:blipFill>
        <p:spPr>
          <a:xfrm xmlns:a="http://schemas.openxmlformats.org/drawingml/2006/main">
            <a:off x="6111720" y="3213000"/>
            <a:ext cx="1244520" cy="431640"/>
          </a:xfrm>
          <a:prstGeom xmlns:a="http://schemas.openxmlformats.org/drawingml/2006/main" prst="rect">
            <a:avLst/>
          </a:prstGeom>
          <a:ln xmlns:a="http://schemas.openxmlformats.org/drawingml/2006/main" w="38160">
            <a:noFill/>
          </a:ln>
        </p:spPr>
      </p:pic>
      <p:pic>
        <p:nvPicPr>
          <p:cNvPr id="25" name="Three equations used in the age-specific survivorship discussion: net reproductive rate R sub zero equals the sum of l sub x times m sub x, 1.871; cohort generation time T sub c equals the sum of x times l sub x times m sub x divided by R sub zero, 1.753; and intrinsic rate r equals the natural logarithm of R sub zero divided by T sub c, 0.357."/>
          <p:cNvPicPr>
            <a:picLocks xmlns:a="http://schemas.openxmlformats.org/drawingml/2006/main" noChangeAspect="1"/>
          </p:cNvPicPr>
          <p:nvPr/>
        </p:nvPicPr>
        <p:blipFill>
          <a:blip xmlns:r="http://schemas.openxmlformats.org/officeDocument/2006/relationships" xmlns:a="http://schemas.openxmlformats.org/drawingml/2006/main" r:embed="R02d66841ff8b42b6"/>
          <a:stretch xmlns:a="http://schemas.openxmlformats.org/drawingml/2006/main"/>
        </p:blipFill>
        <p:spPr>
          <a:xfrm xmlns:a="http://schemas.openxmlformats.org/drawingml/2006/main">
            <a:off x="7227720" y="4587840"/>
            <a:ext cx="1549440" cy="431640"/>
          </a:xfrm>
          <a:prstGeom xmlns:a="http://schemas.openxmlformats.org/drawingml/2006/main" prst="rect">
            <a:avLst/>
          </a:prstGeom>
          <a:ln xmlns:a="http://schemas.openxmlformats.org/drawingml/2006/main" w="38160">
            <a:noFill/>
          </a:ln>
        </p:spPr>
      </p:pic>
      <p:pic>
        <p:nvPicPr>
          <p:cNvPr id="26" name="Three equations used in the age-specific survivorship discussion: net reproductive rate R sub zero equals the sum of l sub x times m sub x, 1.871; cohort generation time T sub c equals the sum of x times l sub x times m sub x divided by R sub zero, 1.753; and intrinsic rate r equals the natural logarithm of R sub zero divided by T sub c, 0.357."/>
          <p:cNvPicPr>
            <a:picLocks xmlns:a="http://schemas.openxmlformats.org/drawingml/2006/main" noChangeAspect="1"/>
          </p:cNvPicPr>
          <p:nvPr/>
        </p:nvPicPr>
        <p:blipFill>
          <a:blip xmlns:r="http://schemas.openxmlformats.org/officeDocument/2006/relationships" xmlns:a="http://schemas.openxmlformats.org/drawingml/2006/main" r:embed="R709c09d6fc584129"/>
          <a:stretch xmlns:a="http://schemas.openxmlformats.org/drawingml/2006/main"/>
        </p:blipFill>
        <p:spPr>
          <a:xfrm xmlns:a="http://schemas.openxmlformats.org/drawingml/2006/main">
            <a:off x="3074760" y="5119560"/>
            <a:ext cx="1130400" cy="40644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796087352"/>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079d0d5add504155"/>
          <a:stretch xmlns:a="http://schemas.openxmlformats.org/drawingml/2006/main"/>
        </p:blipFill>
        <p:spPr>
          <a:xfrm xmlns:a="http://schemas.openxmlformats.org/drawingml/2006/main">
            <a:off x="331560" y="0"/>
            <a:ext cx="8480520" cy="109728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931BF948-4A50-416F-978E-FC2E41D4994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294090344"/>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2026-08-27T23:50:07.0660000Z</dcterms:created>
  <dcterms:modified xsi:type="dcterms:W3CDTF">2026-08-27T23:50:07.0660000Z</dcterms:modified>
</coreProperties>
</file>