
<file path=[Content_Types].xml><?xml version="1.0" encoding="utf-8"?>
<Types xmlns="http://schemas.openxmlformats.org/package/2006/content-types">
  <Default Extension="xml" ContentType="application/vnd.openxmlformats-package.core-properties+xml"/>
  <Default Extension="emf" ContentType="image/x-emf"/>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Override PartName="/ppt/slides/slide24.xml" ContentType="application/vnd.openxmlformats-officedocument.presentationml.slide+xml"/>
  <Override PartName="/ppt/notesSlides/notesSlide24.xml" ContentType="application/vnd.openxmlformats-officedocument.presentationml.notesSlide+xml"/>
  <Override PartName="/ppt/slides/slide25.xml" ContentType="application/vnd.openxmlformats-officedocument.presentationml.slide+xml"/>
  <Override PartName="/ppt/notesSlides/notesSlide25.xml" ContentType="application/vnd.openxmlformats-officedocument.presentationml.notesSlide+xml"/>
  <Override PartName="/ppt/slides/slide26.xml" ContentType="application/vnd.openxmlformats-officedocument.presentationml.slide+xml"/>
  <Override PartName="/ppt/notesSlides/notesSlide2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f2149d6366bc475c" /><Relationship Type="http://schemas.openxmlformats.org/officeDocument/2006/relationships/extended-properties" Target="/docProps/app.xml" Id="R26be083934094a2f" /><Relationship Type="http://schemas.openxmlformats.org/officeDocument/2006/relationships/officeDocument" Target="/ppt/presentation.xml" Id="R25f41a5b5329490a" /></Relationships>
</file>

<file path=ppt/presentation.xml><?xml version="1.0" encoding="utf-8"?>
<p:presentation xmlns:p="http://schemas.openxmlformats.org/presentationml/2006/main">
  <p:sldMasterIdLst>
    <p:sldMasterId xmlns:r="http://schemas.openxmlformats.org/officeDocument/2006/relationships" id="2147483648" r:id="R409bc923b53b45fa"/>
  </p:sldMasterIdLst>
  <p:notesMasterIdLst>
    <p:notesMasterId xmlns:r="http://schemas.openxmlformats.org/officeDocument/2006/relationships" r:id="R354af1c89d964344"/>
  </p:notesMasterIdLst>
  <p:sldIdLst>
    <p:sldId xmlns:r="http://schemas.openxmlformats.org/officeDocument/2006/relationships" id="256" r:id="R3ef17311a8e94598"/>
    <p:sldId xmlns:r="http://schemas.openxmlformats.org/officeDocument/2006/relationships" id="257" r:id="R4fb4749045474b19"/>
    <p:sldId xmlns:r="http://schemas.openxmlformats.org/officeDocument/2006/relationships" id="258" r:id="R278f82bd6e544467"/>
    <p:sldId xmlns:r="http://schemas.openxmlformats.org/officeDocument/2006/relationships" id="259" r:id="R2d5a1037707e41f4"/>
    <p:sldId xmlns:r="http://schemas.openxmlformats.org/officeDocument/2006/relationships" id="260" r:id="R0358e329eec74c49"/>
    <p:sldId xmlns:r="http://schemas.openxmlformats.org/officeDocument/2006/relationships" id="261" r:id="Re634ab90bdaf4c6f"/>
    <p:sldId xmlns:r="http://schemas.openxmlformats.org/officeDocument/2006/relationships" id="262" r:id="Rd74e2e70fc1d4839"/>
    <p:sldId xmlns:r="http://schemas.openxmlformats.org/officeDocument/2006/relationships" id="263" r:id="R42481efa4e264f67"/>
    <p:sldId xmlns:r="http://schemas.openxmlformats.org/officeDocument/2006/relationships" id="264" r:id="R4e6426201c9a4659"/>
    <p:sldId xmlns:r="http://schemas.openxmlformats.org/officeDocument/2006/relationships" id="265" r:id="R47933d4301a94c7b"/>
    <p:sldId xmlns:r="http://schemas.openxmlformats.org/officeDocument/2006/relationships" id="266" r:id="Rbd5cd6f51d444c99"/>
    <p:sldId xmlns:r="http://schemas.openxmlformats.org/officeDocument/2006/relationships" id="267" r:id="Re98aaf77c3bd407a"/>
    <p:sldId xmlns:r="http://schemas.openxmlformats.org/officeDocument/2006/relationships" id="268" r:id="Ra41524753cb142e4"/>
    <p:sldId xmlns:r="http://schemas.openxmlformats.org/officeDocument/2006/relationships" id="269" r:id="R4e0ebc57cc9d4aee"/>
    <p:sldId xmlns:r="http://schemas.openxmlformats.org/officeDocument/2006/relationships" id="270" r:id="Rc5dcb05a8186435c"/>
    <p:sldId xmlns:r="http://schemas.openxmlformats.org/officeDocument/2006/relationships" id="271" r:id="R1a15adef28694ac6"/>
    <p:sldId xmlns:r="http://schemas.openxmlformats.org/officeDocument/2006/relationships" id="272" r:id="Rdeb563c8750140eb"/>
    <p:sldId xmlns:r="http://schemas.openxmlformats.org/officeDocument/2006/relationships" id="273" r:id="R3b3ae172b0734669"/>
    <p:sldId xmlns:r="http://schemas.openxmlformats.org/officeDocument/2006/relationships" id="274" r:id="R852c36fca2e64b51"/>
    <p:sldId xmlns:r="http://schemas.openxmlformats.org/officeDocument/2006/relationships" id="275" r:id="Redf3de69ccc54be5"/>
    <p:sldId xmlns:r="http://schemas.openxmlformats.org/officeDocument/2006/relationships" id="276" r:id="Re02431472f494344"/>
    <p:sldId xmlns:r="http://schemas.openxmlformats.org/officeDocument/2006/relationships" id="277" r:id="R78113bff9e674778"/>
    <p:sldId xmlns:r="http://schemas.openxmlformats.org/officeDocument/2006/relationships" id="278" r:id="R147e8ae50caa4568"/>
    <p:sldId xmlns:r="http://schemas.openxmlformats.org/officeDocument/2006/relationships" id="279" r:id="R3295cec7b53b4977"/>
    <p:sldId xmlns:r="http://schemas.openxmlformats.org/officeDocument/2006/relationships" id="280" r:id="R81d30dc78e0e47bb"/>
    <p:sldId xmlns:r="http://schemas.openxmlformats.org/officeDocument/2006/relationships" id="281" r:id="Rcb91d22e41234c0e"/>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98be68d43cf74858" /><Relationship Type="http://schemas.openxmlformats.org/officeDocument/2006/relationships/slideMaster" Target="/ppt/slideMasters/slideMaster1.xml" Id="R409bc923b53b45fa" /><Relationship Type="http://schemas.openxmlformats.org/officeDocument/2006/relationships/notesMaster" Target="/ppt/notesMasters/notesMaster1.xml" Id="R354af1c89d964344" /><Relationship Type="http://schemas.openxmlformats.org/officeDocument/2006/relationships/presProps" Target="/ppt/presProps.xml" Id="Rb7f58310c1374afa" /><Relationship Type="http://schemas.openxmlformats.org/officeDocument/2006/relationships/tableStyles" Target="/ppt/tableStyles.xml" Id="R5a018f804c404920" /><Relationship Type="http://schemas.openxmlformats.org/officeDocument/2006/relationships/slide" Target="/ppt/slides/slide1.xml" Id="R3ef17311a8e94598" /><Relationship Type="http://schemas.openxmlformats.org/officeDocument/2006/relationships/slide" Target="/ppt/slides/slide2.xml" Id="R4fb4749045474b19" /><Relationship Type="http://schemas.openxmlformats.org/officeDocument/2006/relationships/slide" Target="/ppt/slides/slide3.xml" Id="R278f82bd6e544467" /><Relationship Type="http://schemas.openxmlformats.org/officeDocument/2006/relationships/slide" Target="/ppt/slides/slide4.xml" Id="R2d5a1037707e41f4" /><Relationship Type="http://schemas.openxmlformats.org/officeDocument/2006/relationships/slide" Target="/ppt/slides/slide5.xml" Id="R0358e329eec74c49" /><Relationship Type="http://schemas.openxmlformats.org/officeDocument/2006/relationships/slide" Target="/ppt/slides/slide6.xml" Id="Re634ab90bdaf4c6f" /><Relationship Type="http://schemas.openxmlformats.org/officeDocument/2006/relationships/slide" Target="/ppt/slides/slide7.xml" Id="Rd74e2e70fc1d4839" /><Relationship Type="http://schemas.openxmlformats.org/officeDocument/2006/relationships/slide" Target="/ppt/slides/slide8.xml" Id="R42481efa4e264f67" /><Relationship Type="http://schemas.openxmlformats.org/officeDocument/2006/relationships/slide" Target="/ppt/slides/slide9.xml" Id="R4e6426201c9a4659" /><Relationship Type="http://schemas.openxmlformats.org/officeDocument/2006/relationships/slide" Target="/ppt/slides/slide10.xml" Id="R47933d4301a94c7b" /><Relationship Type="http://schemas.openxmlformats.org/officeDocument/2006/relationships/slide" Target="/ppt/slides/slide11.xml" Id="Rbd5cd6f51d444c99" /><Relationship Type="http://schemas.openxmlformats.org/officeDocument/2006/relationships/slide" Target="/ppt/slides/slide12.xml" Id="Re98aaf77c3bd407a" /><Relationship Type="http://schemas.openxmlformats.org/officeDocument/2006/relationships/slide" Target="/ppt/slides/slide13.xml" Id="Ra41524753cb142e4" /><Relationship Type="http://schemas.openxmlformats.org/officeDocument/2006/relationships/slide" Target="/ppt/slides/slide14.xml" Id="R4e0ebc57cc9d4aee" /><Relationship Type="http://schemas.openxmlformats.org/officeDocument/2006/relationships/slide" Target="/ppt/slides/slide15.xml" Id="Rc5dcb05a8186435c" /><Relationship Type="http://schemas.openxmlformats.org/officeDocument/2006/relationships/slide" Target="/ppt/slides/slide16.xml" Id="R1a15adef28694ac6" /><Relationship Type="http://schemas.openxmlformats.org/officeDocument/2006/relationships/slide" Target="/ppt/slides/slide17.xml" Id="Rdeb563c8750140eb" /><Relationship Type="http://schemas.openxmlformats.org/officeDocument/2006/relationships/slide" Target="/ppt/slides/slide18.xml" Id="R3b3ae172b0734669" /><Relationship Type="http://schemas.openxmlformats.org/officeDocument/2006/relationships/slide" Target="/ppt/slides/slide19.xml" Id="R852c36fca2e64b51" /><Relationship Type="http://schemas.openxmlformats.org/officeDocument/2006/relationships/slide" Target="/ppt/slides/slide20.xml" Id="Redf3de69ccc54be5" /><Relationship Type="http://schemas.openxmlformats.org/officeDocument/2006/relationships/slide" Target="/ppt/slides/slide21.xml" Id="Re02431472f494344" /><Relationship Type="http://schemas.openxmlformats.org/officeDocument/2006/relationships/slide" Target="/ppt/slides/slide22.xml" Id="R78113bff9e674778" /><Relationship Type="http://schemas.openxmlformats.org/officeDocument/2006/relationships/slide" Target="/ppt/slides/slide23.xml" Id="R147e8ae50caa4568" /><Relationship Type="http://schemas.openxmlformats.org/officeDocument/2006/relationships/slide" Target="/ppt/slides/slide24.xml" Id="R3295cec7b53b4977" /><Relationship Type="http://schemas.openxmlformats.org/officeDocument/2006/relationships/slide" Target="/ppt/slides/slide25.xml" Id="R81d30dc78e0e47bb" /><Relationship Type="http://schemas.openxmlformats.org/officeDocument/2006/relationships/slide" Target="/ppt/slides/slide26.xml" Id="Rcb91d22e41234c0e"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7a989403101f413f"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d03028e37cf44d2" /><Relationship Type="http://schemas.openxmlformats.org/officeDocument/2006/relationships/notesMaster" Target="/ppt/notesMasters/notesMaster1.xml" Id="R673219e504424b6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cceef89f9a164c5f" /><Relationship Type="http://schemas.openxmlformats.org/officeDocument/2006/relationships/notesMaster" Target="/ppt/notesMasters/notesMaster1.xml" Id="R721939428e3440a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4949a882e99142c5" /><Relationship Type="http://schemas.openxmlformats.org/officeDocument/2006/relationships/notesMaster" Target="/ppt/notesMasters/notesMaster1.xml" Id="R546ee63ec0aa465f"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3f2eb630a1d84628" /><Relationship Type="http://schemas.openxmlformats.org/officeDocument/2006/relationships/notesMaster" Target="/ppt/notesMasters/notesMaster1.xml" Id="Re50e6bd2ccbc464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c2958f4d34f461f" /><Relationship Type="http://schemas.openxmlformats.org/officeDocument/2006/relationships/notesMaster" Target="/ppt/notesMasters/notesMaster1.xml" Id="R61b807d26f2e4940"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fd3b1e2449784320" /><Relationship Type="http://schemas.openxmlformats.org/officeDocument/2006/relationships/notesMaster" Target="/ppt/notesMasters/notesMaster1.xml" Id="Rcf26201c45a041fe"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4f800d4af4804265" /><Relationship Type="http://schemas.openxmlformats.org/officeDocument/2006/relationships/notesMaster" Target="/ppt/notesMasters/notesMaster1.xml" Id="Rbd38cc8d1a2440f2"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fd9ed3c2f0b649fc" /><Relationship Type="http://schemas.openxmlformats.org/officeDocument/2006/relationships/notesMaster" Target="/ppt/notesMasters/notesMaster1.xml" Id="R0247d1d5cc5b4f1e"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8f3819e212649f4" /><Relationship Type="http://schemas.openxmlformats.org/officeDocument/2006/relationships/notesMaster" Target="/ppt/notesMasters/notesMaster1.xml" Id="R4c55abd90ca24925"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392303fb1f744f5c" /><Relationship Type="http://schemas.openxmlformats.org/officeDocument/2006/relationships/notesMaster" Target="/ppt/notesMasters/notesMaster1.xml" Id="Rde49dbdf52644cbc"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0c3926c2f3424ca6" /><Relationship Type="http://schemas.openxmlformats.org/officeDocument/2006/relationships/notesMaster" Target="/ppt/notesMasters/notesMaster1.xml" Id="Rf831831a91954af7" /></Relationships>
</file>

<file path=ppt/notesSlides/_rels/notesSlide2.xml.rels>&#65279;<?xml version="1.0" encoding="utf-8"?><Relationships xmlns="http://schemas.openxmlformats.org/package/2006/relationships"><Relationship Type="http://schemas.openxmlformats.org/officeDocument/2006/relationships/slide" Target="/ppt/slides/slide2.xml" Id="R1a6f3142ed7d437c" /><Relationship Type="http://schemas.openxmlformats.org/officeDocument/2006/relationships/notesMaster" Target="/ppt/notesMasters/notesMaster1.xml" Id="Rf48a26ce0a724637"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6bfe7a28b80648f4" /><Relationship Type="http://schemas.openxmlformats.org/officeDocument/2006/relationships/notesMaster" Target="/ppt/notesMasters/notesMaster1.xml" Id="Rd97fe0adff6a48d1"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779a0d463ae14b34" /><Relationship Type="http://schemas.openxmlformats.org/officeDocument/2006/relationships/notesMaster" Target="/ppt/notesMasters/notesMaster1.xml" Id="R2ebdcc113d7d4699"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b83bf76fe9a94bc1" /><Relationship Type="http://schemas.openxmlformats.org/officeDocument/2006/relationships/notesMaster" Target="/ppt/notesMasters/notesMaster1.xml" Id="Ra273059e304e4cc1"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e7b4a33822dd46a3" /><Relationship Type="http://schemas.openxmlformats.org/officeDocument/2006/relationships/notesMaster" Target="/ppt/notesMasters/notesMaster1.xml" Id="R7e251e872c334c82" /></Relationships>
</file>

<file path=ppt/notesSlides/_rels/notesSlide24.xml.rels>&#65279;<?xml version="1.0" encoding="utf-8"?><Relationships xmlns="http://schemas.openxmlformats.org/package/2006/relationships"><Relationship Type="http://schemas.openxmlformats.org/officeDocument/2006/relationships/slide" Target="/ppt/slides/slide24.xml" Id="Raf7ac145f359464f" /><Relationship Type="http://schemas.openxmlformats.org/officeDocument/2006/relationships/notesMaster" Target="/ppt/notesMasters/notesMaster1.xml" Id="R728e003cd86c493c" /></Relationships>
</file>

<file path=ppt/notesSlides/_rels/notesSlide25.xml.rels>&#65279;<?xml version="1.0" encoding="utf-8"?><Relationships xmlns="http://schemas.openxmlformats.org/package/2006/relationships"><Relationship Type="http://schemas.openxmlformats.org/officeDocument/2006/relationships/slide" Target="/ppt/slides/slide25.xml" Id="Ra71a7c572db84ced" /><Relationship Type="http://schemas.openxmlformats.org/officeDocument/2006/relationships/notesMaster" Target="/ppt/notesMasters/notesMaster1.xml" Id="Rab2c74900d344cde" /></Relationships>
</file>

<file path=ppt/notesSlides/_rels/notesSlide26.xml.rels>&#65279;<?xml version="1.0" encoding="utf-8"?><Relationships xmlns="http://schemas.openxmlformats.org/package/2006/relationships"><Relationship Type="http://schemas.openxmlformats.org/officeDocument/2006/relationships/slide" Target="/ppt/slides/slide26.xml" Id="R04370c6d833548be" /><Relationship Type="http://schemas.openxmlformats.org/officeDocument/2006/relationships/notesMaster" Target="/ppt/notesMasters/notesMaster1.xml" Id="R8929b62530534427" /></Relationships>
</file>

<file path=ppt/notesSlides/_rels/notesSlide3.xml.rels>&#65279;<?xml version="1.0" encoding="utf-8"?><Relationships xmlns="http://schemas.openxmlformats.org/package/2006/relationships"><Relationship Type="http://schemas.openxmlformats.org/officeDocument/2006/relationships/slide" Target="/ppt/slides/slide3.xml" Id="R8c3d5f630487423d" /><Relationship Type="http://schemas.openxmlformats.org/officeDocument/2006/relationships/notesMaster" Target="/ppt/notesMasters/notesMaster1.xml" Id="R219d13b4507c4330" /></Relationships>
</file>

<file path=ppt/notesSlides/_rels/notesSlide4.xml.rels>&#65279;<?xml version="1.0" encoding="utf-8"?><Relationships xmlns="http://schemas.openxmlformats.org/package/2006/relationships"><Relationship Type="http://schemas.openxmlformats.org/officeDocument/2006/relationships/slide" Target="/ppt/slides/slide4.xml" Id="R346f2854e258451b" /><Relationship Type="http://schemas.openxmlformats.org/officeDocument/2006/relationships/notesMaster" Target="/ppt/notesMasters/notesMaster1.xml" Id="R59d788bacab041a0" /></Relationships>
</file>

<file path=ppt/notesSlides/_rels/notesSlide5.xml.rels>&#65279;<?xml version="1.0" encoding="utf-8"?><Relationships xmlns="http://schemas.openxmlformats.org/package/2006/relationships"><Relationship Type="http://schemas.openxmlformats.org/officeDocument/2006/relationships/slide" Target="/ppt/slides/slide5.xml" Id="Rc902d1b0236244dc" /><Relationship Type="http://schemas.openxmlformats.org/officeDocument/2006/relationships/notesMaster" Target="/ppt/notesMasters/notesMaster1.xml" Id="R53a089bf94694703" /></Relationships>
</file>

<file path=ppt/notesSlides/_rels/notesSlide6.xml.rels>&#65279;<?xml version="1.0" encoding="utf-8"?><Relationships xmlns="http://schemas.openxmlformats.org/package/2006/relationships"><Relationship Type="http://schemas.openxmlformats.org/officeDocument/2006/relationships/slide" Target="/ppt/slides/slide6.xml" Id="R8d8ca69a5f9445a0" /><Relationship Type="http://schemas.openxmlformats.org/officeDocument/2006/relationships/notesMaster" Target="/ppt/notesMasters/notesMaster1.xml" Id="Rc6c1658c08de472f" /></Relationships>
</file>

<file path=ppt/notesSlides/_rels/notesSlide7.xml.rels>&#65279;<?xml version="1.0" encoding="utf-8"?><Relationships xmlns="http://schemas.openxmlformats.org/package/2006/relationships"><Relationship Type="http://schemas.openxmlformats.org/officeDocument/2006/relationships/slide" Target="/ppt/slides/slide7.xml" Id="Rf0c2515dfe6c4d5a" /><Relationship Type="http://schemas.openxmlformats.org/officeDocument/2006/relationships/notesMaster" Target="/ppt/notesMasters/notesMaster1.xml" Id="R637443f92a16474a" /></Relationships>
</file>

<file path=ppt/notesSlides/_rels/notesSlide8.xml.rels>&#65279;<?xml version="1.0" encoding="utf-8"?><Relationships xmlns="http://schemas.openxmlformats.org/package/2006/relationships"><Relationship Type="http://schemas.openxmlformats.org/officeDocument/2006/relationships/slide" Target="/ppt/slides/slide8.xml" Id="R2dddece5cda843e2" /><Relationship Type="http://schemas.openxmlformats.org/officeDocument/2006/relationships/notesMaster" Target="/ppt/notesMasters/notesMaster1.xml" Id="Ra36ec10f4ec944fd" /></Relationships>
</file>

<file path=ppt/notesSlides/_rels/notesSlide9.xml.rels>&#65279;<?xml version="1.0" encoding="utf-8"?><Relationships xmlns="http://schemas.openxmlformats.org/package/2006/relationships"><Relationship Type="http://schemas.openxmlformats.org/officeDocument/2006/relationships/slide" Target="/ppt/slides/slide9.xml" Id="Ra11cafd0dde64770" /><Relationship Type="http://schemas.openxmlformats.org/officeDocument/2006/relationships/notesMaster" Target="/ppt/notesMasters/notesMaster1.xml" Id="R8a5ace9cd4074ed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Interactions in Resource Acquisition II</a:t>
            </a:r>
          </a:p>
          <a:p xmlns:a="http://schemas.openxmlformats.org/drawingml/2006/main">
            <a:r>
              <a:t>Visible text:</a:t>
            </a:r>
          </a:p>
          <a:p xmlns:a="http://schemas.openxmlformats.org/drawingml/2006/main">
            <a:r>
              <a:t>Interactions in Resource Acquisition II</a:t>
            </a:r>
          </a:p>
          <a:p xmlns:a="http://schemas.openxmlformats.org/drawingml/2006/main">
            <a:r>
              <a:t>Twelve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Predator gape and usable prey size</a:t>
            </a:r>
          </a:p>
          <a:p xmlns:a="http://schemas.openxmlformats.org/drawingml/2006/main">
            <a:r>
              <a:t>Figure description:</a:t>
            </a:r>
          </a:p>
          <a:p xmlns:a="http://schemas.openxmlformats.org/drawingml/2006/main">
            <a:r>
              <a:t>Conceptual graph of prey size against predator size and predator gape. A shaded wedge marks the usable prey-size range between minimum and maximum sizes, while a dashed curve shows how maximum prey size rises with gape.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Optimal Foraging</a:t>
            </a:r>
          </a:p>
          <a:p xmlns:a="http://schemas.openxmlformats.org/drawingml/2006/main">
            <a:r>
              <a:t>Visible text:</a:t>
            </a:r>
          </a:p>
          <a:p xmlns:a="http://schemas.openxmlformats.org/drawingml/2006/main">
            <a:r>
              <a:t>Optimal Foraging</a:t>
            </a:r>
          </a:p>
          <a:p xmlns:a="http://schemas.openxmlformats.org/drawingml/2006/main">
            <a:r>
              <a:t>Decisions on where, when, and how to forage are often driven by optimality—balancing the net gain in energy per unit time against energetic costs in foraging (including search, capture, and handling) as well as risks of predation or injury. Optimal diets are affected by prey abundance, and both theory and empirical data indicate greater selectivity in food choice when the predator is near satiation or when food is abundant, and lower selectivity when a predator is starved or when prey are scarce. Studies on optimal foraging, including those on fishes, first appeared in the mid-1960s and have been common in the literature since the 1970s, but have had variable success in correctly predicting diets. Two major predation strategies have been defined: Time minimizers, which are likely to occur in species or life stages that have relatively fixed energy requirements so that fitness is best maximized by freeing up time for other activities by minimizing the time spent foraging in the fulfillment of energy requirements; and Energy (or number) maximizers, which are more likely among life stages or species for which fitness increases commensurately with increased food consumption; maximum fitness will occur for the animal that achieves the greatest rate of energy gain over an extended time period for feeding. In studies of three darter species, small fish had more optimal diets compared to large fish, but a classic study of three size classes of Bluegill showed better agreement with optimal diet predictions for the largest size class compared to the smaller groups.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Predator Failure, or How to Avoid Being Eaten</a:t>
            </a:r>
          </a:p>
          <a:p xmlns:a="http://schemas.openxmlformats.org/drawingml/2006/main">
            <a:r>
              <a:t>Visible text:</a:t>
            </a:r>
          </a:p>
          <a:p xmlns:a="http://schemas.openxmlformats.org/drawingml/2006/main">
            <a:r>
              <a:t>Predator Failure, or How to Avoid Being Eaten</a:t>
            </a:r>
          </a:p>
          <a:p xmlns:a="http://schemas.openxmlformats.org/drawingml/2006/main">
            <a:r>
              <a:t>As a potential prey item, an organism faces a different set of problems from a predator. Important information for prey includes the kinds of predators sharing its environment, the encounter frequency with predators, and whether or not predators can be avoided, deterred, or defended against. Efforts to avoid predation can result in direct energy expenditures and also energy lost because the feeding time or efficiency is reduced by the need for deterrence; thus, an organism must balance the risk of predation against the effects that active avoidance of predation will have on its ability to harvest resources, attract mates, reproduce, and so on. The predation cycle also provides a framework for predator avoidance mechanisms, which can occur at any (or all) of the stages, although risk to the potential prey generally increases the further along in the cycle (making it better to avoid detection than rely on avoidance methods to be successful at the point of attack).</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Avoiding Detection and Identification</a:t>
            </a:r>
          </a:p>
          <a:p xmlns:a="http://schemas.openxmlformats.org/drawingml/2006/main">
            <a:r>
              <a:t>Visible text:</a:t>
            </a:r>
          </a:p>
          <a:p xmlns:a="http://schemas.openxmlformats.org/drawingml/2006/main">
            <a:r>
              <a:t>Avoiding Detection and Identification</a:t>
            </a:r>
          </a:p>
          <a:p xmlns:a="http://schemas.openxmlformats.org/drawingml/2006/main">
            <a:r>
              <a:t>Rarity and Predator Behavior The first level of predator avoidance by prey is to remain undetected. Actual rarity can occur through natural selection for greater dispersion and/or wider habitat tolerances, and because some predators preferentially attack more common prey (termed apostatic predators), actual rarity can be an effective means of avoiding predation, even though continued apostatic predation will result in making rare prey more common. Apparent rarity can occur through temporal and spatial activity cycles that minimize times of overlap with predators, and can also involve behaviors, morphologies, and color patterns that reduce the signal-to-noise ratio, such as crypsis, or polymorphisms that provide common and rare phenotypes of the same species. Most fishes are active during the day or not, but usually not both, in part because of retinal structure and function, but these can evolve rather quickly in response to natural selection, and change between day- and night-active fishes has been documented in at least some North American freshwater habitats, with nocturnal use of cover especially pronounced in smaller fishes. During evening twilight and dawn, light conditions can rapidly change such that neither scotopic nor photopic visual systems are effective, resulting in a time of increased vulnerability to predators, many of which have intermediate retinas that are most effective at twilight and dawn (mesopic vision) compared to either light or dark conditions; thus most prey species become inactive during these intermediate light conditions.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 Shoals and Apparent Rarity?</a:t>
            </a:r>
          </a:p>
          <a:p xmlns:a="http://schemas.openxmlformats.org/drawingml/2006/main">
            <a:r>
              <a:t>Visible text:</a:t>
            </a:r>
          </a:p>
          <a:p xmlns:a="http://schemas.openxmlformats.org/drawingml/2006/main">
            <a:r>
              <a:t>Fish Shoals and Apparent Rarity? Fishes commonly occur in associations of two or more individuals known as shoals. Fish schools make up one category of shoaling fishes defined by having some level of internal organization, such as polarization (all pointing in the same direction) and the constant adjustment of speed and direction to match other members in the school. At least half of all known fishes form schools at some part of their life cycle and perhaps a quarter school throughout life. Several predator deterrent roles have been proposed for fish shoals and/or schools, including the avoidance of predation by means of achieving apparent rarity, avoidance of detection and/or attack by the combined vigilance of the shoaling individuals, and confusing predators. The envelope of detection surrounding each fish shoal (i.e., the distance away from a prey that a predator can locate it) is not much greater than the envelope of detection for a single fish, and thus the probability of detection by a swimming predator for four fish in a shoal is only slightly greater than one-fourth of the probability of detection for four individual fish. Once a shoal is detected, however, the actual fitness of the prey might not be enhanced by shoaling if predators consume multiple prey, and in many cases predacious fishes accompany shoals of prey fish, so that detection by the predator has already occurred even if actual feeding is sporadic. In addition, fish shoals can increase exposure to aerial predators, and the detection of shoals by fish predators increases with water clarity; thus the importance of apparent rarity through shoaling is likely context dependent.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Shoaling and apparent rarity</a:t>
            </a:r>
          </a:p>
          <a:p xmlns:a="http://schemas.openxmlformats.org/drawingml/2006/main">
            <a:r>
              <a:t>Figure description:</a:t>
            </a:r>
          </a:p>
          <a:p xmlns:a="http://schemas.openxmlformats.org/drawingml/2006/main">
            <a:r>
              <a:t>Two-panel drawing of fish shoaling and apparent rarity. One panel shows a predator encountering several spatially separated prey groups; the other shows overlapping search paths around a clustered group.</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Crypsis</a:t>
            </a:r>
          </a:p>
          <a:p xmlns:a="http://schemas.openxmlformats.org/drawingml/2006/main">
            <a:r>
              <a:t>Visible text:</a:t>
            </a:r>
          </a:p>
          <a:p xmlns:a="http://schemas.openxmlformats.org/drawingml/2006/main">
            <a:r>
              <a:t>Crypsis Apparent rarity is more likely to occur through crypsis than shoal formation. Crypsis refers to any trait of an organism that reduces its probability of detection by another organism when it is potentially perceivable, and can include behavioral (i.e., remaining motionless) as well as morphological and chemical traits. In addition to benefiting prey, various forms of crypsis would also be advantageous to a predator in remaining undetected by its prey until the final approach and strike. Two forms of crypsis that are usually recognized are general resemblance, where the prey color pattern resembles a random sample of the background over which it is usually seen by a predator, and masquerade or special resemblance, where the prey color pattern resembles a specific, normally inedible object; examples of masquerade occur primarily in marine fishes and have apparently not been documented among North American freshwater fishes. General resemblance to the stream bottoms is shown by numerous North American bottom-dwelling fishes, including suckers, madtom catfishes, sculpin, and darters, all of which have 3–4 or more large dorsal saddles that extend down the sides. Color change in response to background changes can occur rapidly, on a scale of minutes, via signals sent from the nervous or endocrine systems and acting on pigment dispersion in chromatophores, and also happens over longer time intervals (morphological color change) as new pigments are manufactured or broken down. Countershading and disruptive colorations—markings that form false boundaries or hide existing boundaries, so that detection of overall body shape is made more difficult—also function as crypsis.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Catfish photograph</a:t>
            </a:r>
          </a:p>
          <a:p xmlns:a="http://schemas.openxmlformats.org/drawingml/2006/main">
            <a:r>
              <a:t>Figure description:</a:t>
            </a:r>
          </a:p>
          <a:p xmlns:a="http://schemas.openxmlformats.org/drawingml/2006/main">
            <a:r>
              <a:t>Side-view photograph of a mottled brown catfish with broad head, barbels, and dark fins.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Reducing Predation Risk at the Approach, Aim, and Strike Phases</a:t>
            </a:r>
          </a:p>
          <a:p xmlns:a="http://schemas.openxmlformats.org/drawingml/2006/main">
            <a:r>
              <a:t>Visible text:</a:t>
            </a:r>
          </a:p>
          <a:p xmlns:a="http://schemas.openxmlformats.org/drawingml/2006/main">
            <a:r>
              <a:t>Reducing Predation Risk at the Approach, Aim, and Strike Phases</a:t>
            </a:r>
          </a:p>
          <a:p xmlns:a="http://schemas.openxmlformats.org/drawingml/2006/main">
            <a:r>
              <a:t>Once detected, prey can resort to other defensive measures such as fleeing, confusing the predator by forming tight shoals followed by rapid expansion of the shoal, or defensive structures such as spines. A common response of prey to an approaching predator is to use evasive movements, which can be particularly effective if the prey’s direction of travel differs from the predators, and most fishes use a rapid acceleration out of the strike path, known as a C-start response, to avoid predation. An extreme form of aquatic predator avoidance shown by certain small fishes, especially killifishes, is to briefly leave the aquatic habitat, voluntarily stranding themselves on shore to evade predators, for example. When approached by a predator, the response of most shoaling prey fishes is for individuals to move closer together, forming a polarized school, followed by an outward “explosion” of fish (termed flash expansion) if an attack occurs. The selfish herd hypothesis predicts that the selfish avoidance of a predator, by association with another potential prey, can lead to aggregation, and that fishes gain some protection from predators by being in a group rather than remaining alone; the “many eyes” hypothesis suggests that as group size increases there are more eyes on the lookout for predators so that individuals in a large group can spend more time foraging and devote less time to vigilance. A successful attack by a visually hunting predator generally requires selecting an individual target rather than slashing haphazardly at the shoaling fish, as a neurological information-processing constraint results in increased targeting error as shoal sizes increase beyond 3–7 individuals.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Reducing Predation Risk at the Strike and Subjugation Phases</a:t>
            </a:r>
          </a:p>
          <a:p xmlns:a="http://schemas.openxmlformats.org/drawingml/2006/main">
            <a:r>
              <a:t>Visible text:</a:t>
            </a:r>
          </a:p>
          <a:p xmlns:a="http://schemas.openxmlformats.org/drawingml/2006/main">
            <a:r>
              <a:t>Reducing Predation Risk at the Strike and Subjugation Phases</a:t>
            </a:r>
          </a:p>
          <a:p xmlns:a="http://schemas.openxmlformats.org/drawingml/2006/main">
            <a:r>
              <a:t>Successful predation can be hindered by prey having defensive structures such as spines or teeth. Although most advanced teleosts as well as ictalurids demonstrate little actual use of spines in defensive behavior, in part because of the interactions of morphology and behavior, there is extensive documentation that piscivores select elongate, soft-rayed prey (e.g., minnows and suckers) over deep-bodied prey with spines, such as centrarchids. Observational studies also provide evidence of selection for morphologies that offer protection against gape-limited predators; these morphological differences could have arisen through natural selection, through induced phenotypic plasticity, or a combination of both. The development and maintenance of morphological defenses against predation can be energetically costly or have detrimental effects on other life functions. In some cases, the defenses are expressed only when in contact with predators (inducible defenses), whereas in other instances defenses are always expressed (constitutive defenses); the evolution of inducible defenses would be expected under conditions of variable predation pressure where the defense is not expressed until needed. Although the actual mechanism for predator-induced changes in body shape are less understood, it seems that at least some of the morphological responses are caused by a depressed level of activity when in the presence of a predator, resulting in greater amounts of energy available for growth. Posterior fin or body spots may also have evolved to deflect a predator’s aim, although experimental evidence for this is still lacking.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Predator-prey interactions have widespread impacts on fish assemblages, aquat...</a:t>
            </a:r>
          </a:p>
          <a:p xmlns:a="http://schemas.openxmlformats.org/drawingml/2006/main">
            <a:r>
              <a:t>Visible text:</a:t>
            </a:r>
          </a:p>
          <a:p xmlns:a="http://schemas.openxmlformats.org/drawingml/2006/main">
            <a:r>
              <a:t>Predator-prey interactions have widespread impacts on fish assemblages, aquatic ecosystems, and terrestrial ecosystems. Because fitness of predators is enhanced by successful predation and fitness of prey is enhanced by avoiding predators, both predator and prey species should show continued evolution just to maintain the status quo. In addition, most all fishes are both predators and prey, at least during some phase of their life cycles. Interactions between predators and their prey are strongly influenced by their relative sizes, and most temperate freshwater fish predators are considerably larger than their prey. Predation is an asymmetric relationship where one member benefits and the other is negatively affected. In the broad sense, predation includes herbivory, carnivory, parasitism, and cannibalism—essentially all situations where one organism totally or partially consumes another organisms that is alive when first attacked, Consequently, for heterotrophs, predation includes all ways of obtaining food other than consuming dead or dying organic matter (scavengers and detrivores). Predator-prey relationships typify interception and avoidance situations, referred to as differential games, and are made even more intriguing because each member of the pair is likely to be both potential predator and potential prey (either concurrently or at some time during ontogeny), which limits the degree of development each organism may invest in improving its capacity for success as a predator or in predator avoidance. The nature of the predator-prey relationship is affected by the relative sizes of prey and their predators, with two basic approaches—to be a relatively larger predator than the prey, or to be a relatively smaller predator than the prey. Two categories of partial predation—herbivory on multicellular plants and carnivory on colonial organisms—are also commonly represented among North American freshwater fishes. The apparent rarity of the derived modes of feeding, such as forms of exoparasitism (such as scale eating and fin nipping), in North American freshwater fishes is due in part to the historical development of the fish fauna, especially the lack of characiform fishes, which have jaw teeth, and the numerical dominance of cypriniform fishes, which lack jaw teeth. In instances where prey are not normally killed, natural selection for predator avoidance may be less intense than in situations where prey are frequently killed outright, but antipredation traits should still evolve.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Sunfish photograph</a:t>
            </a:r>
          </a:p>
          <a:p xmlns:a="http://schemas.openxmlformats.org/drawingml/2006/main">
            <a:r>
              <a:t>Figure description:</a:t>
            </a:r>
          </a:p>
          <a:p xmlns:a="http://schemas.openxmlformats.org/drawingml/2006/main">
            <a:r>
              <a:t>Side-view photograph of a deep-bodied sunfish with dark vertical bands, a spiny dorsal fin, and a rounded tail.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Fright and Alarm</a:t>
            </a:r>
          </a:p>
          <a:p xmlns:a="http://schemas.openxmlformats.org/drawingml/2006/main">
            <a:r>
              <a:t>Visible text:</a:t>
            </a:r>
          </a:p>
          <a:p xmlns:a="http://schemas.openxmlformats.org/drawingml/2006/main">
            <a:r>
              <a:t>Fright and Alarm</a:t>
            </a:r>
          </a:p>
          <a:p xmlns:a="http://schemas.openxmlformats.org/drawingml/2006/main">
            <a:r>
              <a:t>The release of alarm substances from club cells in the skin of a captured conspecific or heterospecific is also important in reducing predation on other fishes in the vicinity of a predator. Conspecific, and sometimes heterospecific, fishes respond to alarm substances by showing fright behavior, such as remaining motionless; showing increased use of shelters; or forming shoals, all of which may lessen chance of predation. Schreckstoff (literally fright substance) in fishes is stored in club cells, which are large, ductless epidermal cells lacking surface pores, so that the substance is only released when the skin is damaged, a fact that has made the argument for the evolution of alarm substance challenging given that the signaler is generally, although not always, killed. Recently, rather compelling evidence has been presented in support of the hypothesis that epidermal club cells in fishes of the Ostariophysi and Acanthopterygii may be maintained by natural selection owing to protection they confer against various agents that might compromise the integrity of the epidermal layer, such as pathogens, parasites, and UV radiation; because club cells maintain a first line of defense to protect underlying tissues, they are preadapted to be the first cells that are ruptured in the event of a predatory attack—making the alarm function of the club cells a secondary adaptation. Consequently, rather than viewing the alarm substances as an example of a pheromone involved in communication, it now appears they should be viewed as a secondarily evolved predator avoidance response. The role of the alarm substance would seem to fit the definition of exaptations, “features that now enhance fitness but were not built by natural selection for their current role.”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Balance of Being Predator and Prey</a:t>
            </a:r>
          </a:p>
          <a:p xmlns:a="http://schemas.openxmlformats.org/drawingml/2006/main">
            <a:r>
              <a:t>Visible text:</a:t>
            </a:r>
          </a:p>
          <a:p xmlns:a="http://schemas.openxmlformats.org/drawingml/2006/main">
            <a:r>
              <a:t>The Balance of Being Predator and Prey</a:t>
            </a:r>
          </a:p>
          <a:p xmlns:a="http://schemas.openxmlformats.org/drawingml/2006/main">
            <a:r>
              <a:t>Fishes and other animals must balance the risk of predation against the rewards from foraging, and these trade-offs can affect habitat use and the channeling of energy into growth and reproduction. Studies done in natural lakes and experimental ponds in Michigan demonstrate the impact of predator threat on prey behavior, that Bluegill could assess the relative degrees of habitat profitability and risk of predation and balance their choice of habitat accordingly, and the overall complexity of how the threat of predation can differentially affect varying sizes and ages of prey species. Just as risk of predation influences habitat use, foraging areas, and feeding efficiencies in lentic systems, fishes in lotic systems also show changes in behavior and habitat use under threat of predation, such as the tendency for bigger fishes to occur in deeper habitats. As documented in various studies, the threat of predation from aquatic predators often causes a shift of small fishes into shallow, vegetated habitats, even though growth rates generally could be optimized by moving to deeper water. The interplay between avian and mammalian predation on large fish in shallow water results in large fish seeking out deeper water, and fish predation on small fish in deep water results in small fish shifting to shallow water. The overall result is a concave model of predation risk, with the greatest risk in shallow water for large fish and in deep water for small fish, with the exception of larval fishes; by eliminating the small fishes that prey on the larvae, large predators can create “predator-free” zones in deeper water. As energy stores are depleted or if a fish is energetically stressed by parasites, it can become more risk tolerant compared to a healthy fish.</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Predator Impacts on Communities and Ecosystems</a:t>
            </a:r>
          </a:p>
          <a:p xmlns:a="http://schemas.openxmlformats.org/drawingml/2006/main">
            <a:r>
              <a:t>Visible text:</a:t>
            </a:r>
          </a:p>
          <a:p xmlns:a="http://schemas.openxmlformats.org/drawingml/2006/main">
            <a:r>
              <a:t>Predator Impacts on Communities and Ecosystems</a:t>
            </a:r>
          </a:p>
          <a:p xmlns:a="http://schemas.openxmlformats.org/drawingml/2006/main">
            <a:r>
              <a:t>The process of predation and prey selection can have direct impacts on species composition and size structure of prey assemblages. Size-selective predators have had a strong effect on zooplankton assemblages in lakes, and phytoplanktivores, such as Gizzard Shad, also can alter phytoplankton density. Changes in species composition are often most evident in species-poor systems. Small, glacier-formed lakes in northern North America are typified by having either large-bodied or small-bodied fish assemblages, with the major difference across regions being the kinds of species in the two groups. In species-poor southwestern U.S. streams, widespread declines and extirpations have occurred throughout the native range of the Gila Topimnnow, most likely related to habitat loss and the introduction of nonnative predators including the Western Mosquitofish. Similarly, in the Colorado River system, adults of the introduced Red Shiner prey on larval Colorado Pikeminnow and may be an important factor in the decline of this large, piscivorous minnow.</a:t>
            </a:r>
          </a:p>
          <a:p xmlns:a="http://schemas.openxmlformats.org/drawingml/2006/main">
            <a:r>
              <a:t>Direct Effects of Predation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Indirect Effects of Predation</a:t>
            </a:r>
          </a:p>
          <a:p xmlns:a="http://schemas.openxmlformats.org/drawingml/2006/main">
            <a:r>
              <a:t>Visible text:</a:t>
            </a:r>
          </a:p>
          <a:p xmlns:a="http://schemas.openxmlformats.org/drawingml/2006/main">
            <a:r>
              <a:t>Indirect Effects of Predation</a:t>
            </a:r>
          </a:p>
          <a:p xmlns:a="http://schemas.openxmlformats.org/drawingml/2006/main">
            <a:r>
              <a:t>Impacts of predators on one component (e.g., species or trophic level) of a community can also have effects on other components. In some cases these effects are wide reaching so that a single predator can control the structure of a particular community. Such top carnivores are known as keystone species—predatory species whose actions greatly modify species composition and physical appearance of communities by holding in check other species that could otherwise dominate the community. An expanded definition includes species whose impact on a community or ecosystem is disproportionately large relative to its abundance and biomass; in this view, keystone species are not always of high trophic status but can have major effects through consumption at lower trophic levels, or by competition, dispersal, disease, mutualism, and by modifying habitats and biotic factors. The top-down view of food webs predicts that whether or not organisms are predator or food limited depends on their position in food chains and that plant standing crops are largely regulated by top-down forces. In some cases, known as trophic cascades, the impacts of a keystone species or apex predator cascade downward through the food web, typically with alternate effects at each trophic level, culminating in impacts on primary producers. Impacts of trophic cascades can be dramatic, even extending beyond a single ecosystem, and can even change the net flux of carbon between air and water.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Interaction Food Webs</a:t>
            </a:r>
          </a:p>
          <a:p xmlns:a="http://schemas.openxmlformats.org/drawingml/2006/main">
            <a:r>
              <a:t>Visible text:</a:t>
            </a:r>
          </a:p>
          <a:p xmlns:a="http://schemas.openxmlformats.org/drawingml/2006/main">
            <a:r>
              <a:t>Interaction Food Webs An interaction or functional food web is based on the strength of the interaction between trophic levels (usually determined by experimentation) and is generally a top-down web showing the impact of a predator species on some community attribute, such as the population size of herbivores or the standing crop of primary producers. Given the potential complexity of aquatic food webs and their responses to a variety of biotic and abiotic factors, the food web for a single system can change substantially among seasons or years, and the strengths of species interactions can be highly context dependent; thus long-term observational and experimental studies are critical for an understanding of any food web in nature. A relatively long-term field study (18 years) combined with five summers of in situ habitat manipulations in the South Fork of the Eel River has provided some of the most compelling data on how physical and biotic factors interact in shaping food webs, showing the effects on a summer food web in years with winter floods vs. drought years.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Winter food webs under flooding and drought</a:t>
            </a:r>
          </a:p>
          <a:p xmlns:a="http://schemas.openxmlformats.org/drawingml/2006/main">
            <a:r>
              <a:t>Figure description:</a:t>
            </a:r>
          </a:p>
          <a:p xmlns:a="http://schemas.openxmlformats.org/drawingml/2006/main">
            <a:r>
              <a:t>Winter food-web diagrams for flooding and drought conditions. Labeled fish, invertebrates, algae, and plant resources are connected by arrows and grouped into trophic levels from primary producers to top predators.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Trophic Guilds</a:t>
            </a:r>
          </a:p>
          <a:p xmlns:a="http://schemas.openxmlformats.org/drawingml/2006/main">
            <a:r>
              <a:t>Visible text:</a:t>
            </a:r>
          </a:p>
          <a:p xmlns:a="http://schemas.openxmlformats.org/drawingml/2006/main">
            <a:r>
              <a:t>Trophic Guilds</a:t>
            </a:r>
          </a:p>
          <a:p xmlns:a="http://schemas.openxmlformats.org/drawingml/2006/main">
            <a:r>
              <a:t>Trophic guilds are a convenient way to categorize trophic resources of fishes, even though fishes generally change their diets ontogenetically, seasonally, and spatially. The term guild was formally proposed as “a group of species that exploit the same class of environmental resources in the same way” and thus encompasses both the food resource and the way it is obtained. Although groups of species with similar functional roles within a community would belong to the same guild, say planktivore, in a different community the same guild might comprise different species, and thus the placement of fishes into feeding guilds is necessarily approximate. Given that fishes are often opportunistic feeders, their diets may change spatially and temporally, and most fishes show strong ontogenetic changes in food habitats with growth. Feeding guilds, as well as other guild categories, are widely used in the determination of aquatic system health via the Index of Biotic Integrity, and are also important for understanding functional responses of different communities to hydrological or geomorphic changes, as well as temporal changes within a single community. To enhance the utility of feeding and other guilds (e.g., habitat), it is sometimes desirable to recognize two kinds of guilds related to food habits—a feeding guild as defined by the foraging habitat (i.e., benthic, water column, or surface) and a trophic guild as defined by the nature of the prey (i.e., detritivore, herbivore, or insectivore). However, most trophic guilds involving fishes combine food and feeding location characteristics, often because the information required for designating two separate guilds is simply inadequate. With more data, most feeding guilds could be further broken down into subcategories—for example, the herbivore guild could be subdivided into grazers and browsers. North American freshwater fishes are dominated by omnivores, benthic invertebrate feeders, and macrocarnivores/piscivores. Ontogenetic diet changes occur in freshwater and marine fishes, with most bony fishes starting out as selective predators on zooplankton or other small invertebrates before switching to other food sources as they grow.</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Trophic-guild composition by fish family</a:t>
            </a:r>
          </a:p>
          <a:p xmlns:a="http://schemas.openxmlformats.org/drawingml/2006/main">
            <a:r>
              <a:t>Figure description:</a:t>
            </a:r>
          </a:p>
          <a:p xmlns:a="http://schemas.openxmlformats.org/drawingml/2006/main">
            <a:r>
              <a:t>Six horizontal bar charts compare trophic-guild composition among cyprinids, catostomids, percids, ictalurids, centrarchids, and salmonids. Bars show the percentage occurrence of feeding categories such as benthic invertebrates, fish, zooplankton, and terrestrial insects.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Problems for Predation</a:t>
            </a:r>
          </a:p>
          <a:p xmlns:a="http://schemas.openxmlformats.org/drawingml/2006/main">
            <a:r>
              <a:t>Visible text:</a:t>
            </a:r>
          </a:p>
          <a:p xmlns:a="http://schemas.openxmlformats.org/drawingml/2006/main">
            <a:r>
              <a:t>Problems for Predation</a:t>
            </a:r>
          </a:p>
          <a:p xmlns:a="http://schemas.openxmlformats.org/drawingml/2006/main">
            <a:r>
              <a:t>Successful predation is based on the completion of a series of sequential events known as the predation cycle; however, avoidance tactics of prey can disrupt the predation cycle at multiple points. Following consumption, the predator might pause for digestion or other systemic needs as well as other behaviors, so the cycle begins again at the level of search, where the predator is faced with questions of what resources are available and where they are located A hungry fish performs searching activity in a way that increases the probability of finding food. The initiation of the search behavior is dependent on the hunger state as controlled by the balance between the amount of food in the stomach and the systemic need. Detection and identification involve locating an item and then recognizing it as a potential food source, followed by a decision to pursue—for instance, with large prey items or highly aggressive prey organisms, the benefit of energy gain must be weighed against the cost (in terms of energy, time, or the risk of injury) of obtaining the item.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Predation sequence</a:t>
            </a:r>
          </a:p>
          <a:p xmlns:a="http://schemas.openxmlformats.org/drawingml/2006/main">
            <a:r>
              <a:t>Figure description:</a:t>
            </a:r>
          </a:p>
          <a:p xmlns:a="http://schemas.openxmlformats.org/drawingml/2006/main">
            <a:r>
              <a:t>Circular sequence model of predation. Consumption leads to pursuit, search, detection, identification, decision to pursue, approach or stalk, aim, strike, and subjugation, with dashed arrows showing where the sequence may be interrupted.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Selective Predation or Not?</a:t>
            </a:r>
          </a:p>
          <a:p xmlns:a="http://schemas.openxmlformats.org/drawingml/2006/main">
            <a:r>
              <a:t>Visible text:</a:t>
            </a:r>
          </a:p>
          <a:p xmlns:a="http://schemas.openxmlformats.org/drawingml/2006/main">
            <a:r>
              <a:t>Selective Predation or Not?</a:t>
            </a:r>
          </a:p>
          <a:p xmlns:a="http://schemas.openxmlformats.org/drawingml/2006/main">
            <a:r>
              <a:t>Prey choice by most predators is not random but is based on various selection criteria, of which size, nutrient content, visibility, and absence of defensive structures are most important. At least in many cases, prey selection can be understood by the balance of energy gain vs. energy expended or predation risk. In addition to rates of encounter, how and whether or not predators are selective can depend on the density of the prey and predator populations, how prey react to the predator, the density and quality of alternative foods, and characters of the predator including the level of satiation, attack efficiency, and morphological or behavioral specializations. Numerous studies have provided evidence of selective predation by fishes, through both experimental studies and observations of prey eaten relative to available prey sizes. Selection by prey size seems to be more common than selection based on prey kind independent of size or individual prey traits, but the selective basis of prey choice can appear subtle. In most studies of fish food habitats in freshwater and marine environments, levels of prey identification are usually at the level of family of higher; however, in studies of resource separation or in categorizing a predator as a generalist or specialist, the level of prey identification can greatly affect the outcome.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Basics of Prey Selection</a:t>
            </a:r>
          </a:p>
          <a:p xmlns:a="http://schemas.openxmlformats.org/drawingml/2006/main">
            <a:r>
              <a:t>Visible text:</a:t>
            </a:r>
          </a:p>
          <a:p xmlns:a="http://schemas.openxmlformats.org/drawingml/2006/main">
            <a:r>
              <a:t>Basics of Prey Selection</a:t>
            </a:r>
          </a:p>
          <a:p xmlns:a="http://schemas.openxmlformats.org/drawingml/2006/main">
            <a:r>
              <a:t>Among planktivorous predators, selection of prey is determined by the visual conspicuousness and apparent size of the prey (affected by body size, the degree of pigmentation and opaqueness of the prey body, and movement), prey abundance, and encounter rates of the predator and prey. At least some predators also seem able to assess the nutritional value among prey in the same size category. Detection of prey in piscivores is also related to size and conspicuousness of prey. The success of the approach, aim, and strike sequence varies widely among fishes and is influenced by fish size, experience, water conditions, prey movement, and so on. For predators that swallow prey whole, the maximum prey size is constrained by gape size or other size limitations in the mouth and esophagus, and once the size of prey exceeds a critical measurement of mouth size, the chances of being eaten drop to zero. Gape-limited predation is particularly important for the early life-history stages of most fish species as well as for macrocarnivores/piscivores, but generally is not important for planktivores once the predator is beyond the early juvenile stage, nor for many benthic predators. For macrocarnivores/piscivores, the size range of available prey increases as a function of gape size, and even though predators are generally size selective, the total spectra of available prey sizes is much greater for large compared to small predators. The amount of energy per prey item also increases with prey size, but because costs associated with handling also increase, predators are more likely to feed somewhere between the minimum and maximum prey sizes rather than selecting the largest possible prey. Deep-bodied prey species are generally less vulnerable to gape-limited predators, compared to more terete body forms, as are those with well-developed spines. In general, the impact of gape-limited predators on their prey is to select for rapid growth, defensive structures, or changes in body shape that quickly move them beyond the prey-size range taken by the predator.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35e4ddf16314677"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BE0BB71E-C464-46AA-A5A3-168EA5BA9064}"/>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17FBB690-152B-41E9-A2FA-BB0457ADA113}"/>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6B2F95AD-679F-4DC9-BBE4-A66423D3CBF0}" type="slidenum">
              <a:t>&lt;#&gt;</a:t>
            </a:fld>
          </a:p>
        </p:txBody>
      </p:sp>
      <p:sp>
        <p:nvSpPr>
          <p:cNvPr id="4" name="PlaceHolder 3">
            <a:extLst xmlns:a="http://schemas.openxmlformats.org/drawingml/2006/main">
              <a:ext uri="{FF2B5EF4-FFF2-40B4-BE49-F238E27FC236}">
                <a16:creationId xmlns:a16="http://schemas.microsoft.com/office/drawing/2014/main" id="{E24BCA9B-08BF-4248-8F69-C0C1C8832E34}"/>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24c405b19db6459f" /><Relationship Type="http://schemas.openxmlformats.org/officeDocument/2006/relationships/slideLayout" Target="/ppt/slideLayouts/slideLayout1.xml" Id="R8e92ee5d3369453d"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D6008476-962C-42DA-BE24-0827400378CF}"/>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187391EC-9E21-4BE9-BD8C-054531AEE49C}"/>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9853F6B6-93D0-48C4-8632-8C8246669A3E}"/>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0FFF4580-88D4-4D21-A8EA-5FBE94C85563}"/>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ABFF747A-3F39-46FF-BB0D-31118CC9C316}"/>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01816A32-5A4A-46AF-9391-314302FC8B48}"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8e92ee5d3369453d"/>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8a016722f54c43ad" /><Relationship Type="http://schemas.openxmlformats.org/officeDocument/2006/relationships/notesSlide" Target="/ppt/notesSlides/notesSlide1.xml" Id="Rd9505ec94aba48c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0ee3469f3b0546d3" /><Relationship Type="http://schemas.openxmlformats.org/officeDocument/2006/relationships/image" Target="/ppt/media/image4.emf" Id="R6b577ed1e976497a" /><Relationship Type="http://schemas.openxmlformats.org/officeDocument/2006/relationships/notesSlide" Target="/ppt/notesSlides/notesSlide10.xml" Id="Ree25737874514939"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953257adbf4d4eb2" /><Relationship Type="http://schemas.openxmlformats.org/officeDocument/2006/relationships/notesSlide" Target="/ppt/notesSlides/notesSlide11.xml" Id="R51a752804aee446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13db015090914003" /><Relationship Type="http://schemas.openxmlformats.org/officeDocument/2006/relationships/notesSlide" Target="/ppt/notesSlides/notesSlide12.xml" Id="R726c93ef4be84396"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3fe0ffb15ee54807" /><Relationship Type="http://schemas.openxmlformats.org/officeDocument/2006/relationships/notesSlide" Target="/ppt/notesSlides/notesSlide13.xml" Id="R7e9f88b892ea433a"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e9e7f256eb4847ac" /><Relationship Type="http://schemas.openxmlformats.org/officeDocument/2006/relationships/notesSlide" Target="/ppt/notesSlides/notesSlide14.xml" Id="Rcb34a146a4404b89"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d6eb74d1eba84edd" /><Relationship Type="http://schemas.openxmlformats.org/officeDocument/2006/relationships/image" Target="/ppt/media/image5.emf" Id="R7740e44438b146d1" /><Relationship Type="http://schemas.openxmlformats.org/officeDocument/2006/relationships/notesSlide" Target="/ppt/notesSlides/notesSlide15.xml" Id="Ra1af889724a442aa"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41dbbc88d951447c" /><Relationship Type="http://schemas.openxmlformats.org/officeDocument/2006/relationships/notesSlide" Target="/ppt/notesSlides/notesSlide16.xml" Id="R764f78a2ed564cfa"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c86f7e2fc5404781" /><Relationship Type="http://schemas.openxmlformats.org/officeDocument/2006/relationships/image" Target="/ppt/media/image.png" Id="Rcf2cb3a8060945d8" /><Relationship Type="http://schemas.openxmlformats.org/officeDocument/2006/relationships/notesSlide" Target="/ppt/notesSlides/notesSlide17.xml" Id="R6f8a91664dae44f5"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c24ee8db759e47d4" /><Relationship Type="http://schemas.openxmlformats.org/officeDocument/2006/relationships/notesSlide" Target="/ppt/notesSlides/notesSlide18.xml" Id="R81cebbe931e24660"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35d51dfbce71484b" /><Relationship Type="http://schemas.openxmlformats.org/officeDocument/2006/relationships/notesSlide" Target="/ppt/notesSlides/notesSlide19.xml" Id="R4b00b2952c3440a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ddfcce5e898e473b" /><Relationship Type="http://schemas.openxmlformats.org/officeDocument/2006/relationships/notesSlide" Target="/ppt/notesSlides/notesSlide2.xml" Id="Racb0ac53dea04151"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9b44a07383ca43d0" /><Relationship Type="http://schemas.openxmlformats.org/officeDocument/2006/relationships/image" Target="/ppt/media/image2.png" Id="R5d6cced11bcb4559" /><Relationship Type="http://schemas.openxmlformats.org/officeDocument/2006/relationships/notesSlide" Target="/ppt/notesSlides/notesSlide20.xml" Id="R3d55c8f2c1b0440d"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0fc7b20b705642ea" /><Relationship Type="http://schemas.openxmlformats.org/officeDocument/2006/relationships/notesSlide" Target="/ppt/notesSlides/notesSlide21.xml" Id="R144ed778af2547b6"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06f8bf9440bf44dd" /><Relationship Type="http://schemas.openxmlformats.org/officeDocument/2006/relationships/notesSlide" Target="/ppt/notesSlides/notesSlide22.xml" Id="R88819bd4c8e54720"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d3994cf838e741ac" /><Relationship Type="http://schemas.openxmlformats.org/officeDocument/2006/relationships/notesSlide" Target="/ppt/notesSlides/notesSlide23.xml" Id="Rdd2718c57ebe4475" /></Relationships>
</file>

<file path=ppt/slides/_rels/slide24.xml.rels>&#65279;<?xml version="1.0" encoding="utf-8"?><Relationships xmlns="http://schemas.openxmlformats.org/package/2006/relationships"><Relationship Type="http://schemas.openxmlformats.org/officeDocument/2006/relationships/slideLayout" Target="/ppt/slideLayouts/slideLayout1.xml" Id="R6042ef3c9e704fed" /><Relationship Type="http://schemas.openxmlformats.org/officeDocument/2006/relationships/notesSlide" Target="/ppt/notesSlides/notesSlide24.xml" Id="Rede26a2262104182" /></Relationships>
</file>

<file path=ppt/slides/_rels/slide25.xml.rels>&#65279;<?xml version="1.0" encoding="utf-8"?><Relationships xmlns="http://schemas.openxmlformats.org/package/2006/relationships"><Relationship Type="http://schemas.openxmlformats.org/officeDocument/2006/relationships/slideLayout" Target="/ppt/slideLayouts/slideLayout1.xml" Id="Rfc3d4efe6d1549ce" /><Relationship Type="http://schemas.openxmlformats.org/officeDocument/2006/relationships/notesSlide" Target="/ppt/notesSlides/notesSlide25.xml" Id="R4520e4c7374e41c6" /></Relationships>
</file>

<file path=ppt/slides/_rels/slide26.xml.rels>&#65279;<?xml version="1.0" encoding="utf-8"?><Relationships xmlns="http://schemas.openxmlformats.org/package/2006/relationships"><Relationship Type="http://schemas.openxmlformats.org/officeDocument/2006/relationships/slideLayout" Target="/ppt/slideLayouts/slideLayout1.xml" Id="Raf4cf0ce1da54d8b" /><Relationship Type="http://schemas.openxmlformats.org/officeDocument/2006/relationships/image" Target="/ppt/media/image6.emf" Id="R830ee9f93fc04e3b" /><Relationship Type="http://schemas.openxmlformats.org/officeDocument/2006/relationships/notesSlide" Target="/ppt/notesSlides/notesSlide26.xml" Id="Rf2b9ee6dd13f4392"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4c1ec2fa40d9470a" /><Relationship Type="http://schemas.openxmlformats.org/officeDocument/2006/relationships/notesSlide" Target="/ppt/notesSlides/notesSlide3.xml" Id="Rd96bc31d3371474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9c50cd1257b747af" /><Relationship Type="http://schemas.openxmlformats.org/officeDocument/2006/relationships/image" Target="/ppt/media/image.emf" Id="R626628b7f3bf49a6" /><Relationship Type="http://schemas.openxmlformats.org/officeDocument/2006/relationships/notesSlide" Target="/ppt/notesSlides/notesSlide4.xml" Id="Rd54a285718684bec"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8ee03e16783400b" /><Relationship Type="http://schemas.openxmlformats.org/officeDocument/2006/relationships/image" Target="/ppt/media/image2.emf" Id="Rc93580535ec54d4e" /><Relationship Type="http://schemas.openxmlformats.org/officeDocument/2006/relationships/notesSlide" Target="/ppt/notesSlides/notesSlide5.xml" Id="Rce5e408a01f4464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c07c0f0bc34d45b1" /><Relationship Type="http://schemas.openxmlformats.org/officeDocument/2006/relationships/notesSlide" Target="/ppt/notesSlides/notesSlide6.xml" Id="Rac5dc4d2c7124dce"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871a3a6a6e2142ea" /><Relationship Type="http://schemas.openxmlformats.org/officeDocument/2006/relationships/image" Target="/ppt/media/image3.emf" Id="Rab548c2ee3c2454e" /><Relationship Type="http://schemas.openxmlformats.org/officeDocument/2006/relationships/notesSlide" Target="/ppt/notesSlides/notesSlide7.xml" Id="Rbd598590202e4d39"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774935aff3a64755" /><Relationship Type="http://schemas.openxmlformats.org/officeDocument/2006/relationships/notesSlide" Target="/ppt/notesSlides/notesSlide8.xml" Id="Rfe69f3b6963b495c"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cad4ceac5e04e2f" /><Relationship Type="http://schemas.openxmlformats.org/officeDocument/2006/relationships/notesSlide" Target="/ppt/notesSlides/notesSlide9.xml" Id="R02e1d240b9f84d9b"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5C76D42B-54CD-4B9D-BD26-05008475ACDE}"/>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Interactions in Resource Acquisition II</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B2793DCB-6F64-4D76-B3E1-DC5EDB9049A6}"/>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Twelve</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2017410090"/>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Conceptual graph of prey size against predator size and predator gape. A shaded wedge marks the usable prey-size range between minimum and maximum sizes, while a dashed curve shows how maximum prey size rises with gape."/>
          <p:cNvPicPr>
            <a:picLocks xmlns:a="http://schemas.openxmlformats.org/drawingml/2006/main" noChangeAspect="1"/>
          </p:cNvPicPr>
          <p:nvPr/>
        </p:nvPicPr>
        <p:blipFill>
          <a:blip xmlns:r="http://schemas.openxmlformats.org/officeDocument/2006/relationships" xmlns:a="http://schemas.openxmlformats.org/drawingml/2006/main" r:embed="R6b577ed1e976497a"/>
          <a:stretch xmlns:a="http://schemas.openxmlformats.org/drawingml/2006/main"/>
        </p:blipFill>
        <p:spPr>
          <a:xfrm xmlns:a="http://schemas.openxmlformats.org/drawingml/2006/main">
            <a:off x="1371600" y="228600"/>
            <a:ext cx="6400800" cy="6400800"/>
          </a:xfrm>
          <a:prstGeom xmlns:a="http://schemas.openxmlformats.org/drawingml/2006/main" prst="rect">
            <a:avLst/>
          </a:prstGeom>
          <a:ln xmlns:a="http://schemas.openxmlformats.org/drawingml/2006/main" w="38160">
            <a:noFill/>
          </a:ln>
        </p:spPr>
      </p:pic>
      <p:sp>
        <p:nvSpPr>
          <p:cNvPr id="2" name="Slide title: Predator gape and usable prey size">
            <a:extLst xmlns:a="http://schemas.openxmlformats.org/drawingml/2006/main">
              <a:ext uri="{FF2B5EF4-FFF2-40B4-BE49-F238E27FC236}">
                <a16:creationId xmlns:a16="http://schemas.microsoft.com/office/drawing/2014/main" id="{ABF4795D-B64D-4C38-AECC-9E18D57FCBA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Predator gape and usable prey size</a:t>
            </a:r>
          </a:p>
        </p:txBody>
      </p:sp>
    </p:spTree>
    <p:extLst>
      <p:ext uri="{BB962C8B-B14F-4D97-AF65-F5344CB8AC3E}">
        <p14:creationId xmlns:p14="http://schemas.microsoft.com/office/powerpoint/2010/main" val="55004017"/>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2" name="PlaceHolder 1">
            <a:extLst xmlns:a="http://schemas.openxmlformats.org/drawingml/2006/main">
              <a:ext uri="{FF2B5EF4-FFF2-40B4-BE49-F238E27FC236}">
                <a16:creationId xmlns:a16="http://schemas.microsoft.com/office/drawing/2014/main" id="{F5DC3885-F276-4F2B-B920-E1C02FFA16F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Optimal Foraging</a:t>
            </a:r>
            <a:endParaRPr sz="2800" b="0" u="none">
              <a:solidFill>
                <a:srgbClr val="000000"/>
              </a:solidFill>
              <a:latin typeface="Calibri"/>
              <a:ea typeface="Calibri"/>
              <a:cs typeface="Calibri"/>
            </a:endParaRPr>
          </a:p>
        </p:txBody>
      </p:sp>
      <p:sp>
        <p:nvSpPr>
          <p:cNvPr id="23" name="Slide text 2">
            <a:extLst xmlns:a="http://schemas.openxmlformats.org/drawingml/2006/main">
              <a:ext uri="{FF2B5EF4-FFF2-40B4-BE49-F238E27FC236}">
                <a16:creationId xmlns:a16="http://schemas.microsoft.com/office/drawing/2014/main" id="{85004FB1-4D79-49D0-B452-46AEF32E25F4}"/>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Decisions on where, when, and how to forage are often driven by optimality—balancing the net gain in energy per unit time against energetic costs in foraging (including search, capture, and handling) as well as risks of predation or injury.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Optimal diets are affected by prey abundance, and both theory and empirical data indicate greater selectivity in food choice when the predator is near satiation or when food is abundant, and lower selectivity when a predator is starved or when prey are scarce.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Studies on optimal foraging, including those on fishes, first appeared in the mid-1960s and have been common in the literature since the 1970s, but have had variable success in correctly predicting diets.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Two major predation strategies have been defined:</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Time minimizers, which are likely to occur in species or life stages that have relatively fixed energy requirements so that fitness is best maximized by freeing up time for other activities by minimizing the time spent foraging in the fulfillment of energy requirements; and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Energy (or number) maximizers, which are more likely among life stages or species for which fitness increases commensurately with increased food consumption; maximum fitness will occur for the animal that achieves the greatest rate of energy gain over an extended time period for feeding.</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studies of three darter species, small fish had more optimal diets compared to large fish, but a classic study of three size classes of Bluegill showed better agreement with optimal diet predictions for the largest size class compared to the smaller groups.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74411780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4" name="PlaceHolder 1">
            <a:extLst xmlns:a="http://schemas.openxmlformats.org/drawingml/2006/main">
              <a:ext uri="{FF2B5EF4-FFF2-40B4-BE49-F238E27FC236}">
                <a16:creationId xmlns:a16="http://schemas.microsoft.com/office/drawing/2014/main" id="{A24B0572-2F5F-419E-8622-84748B95A5F2}"/>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Predator Failure, or How to Avoid Being Eaten</a:t>
            </a:r>
            <a:endParaRPr sz="3200" b="0" u="none">
              <a:solidFill>
                <a:srgbClr val="000000"/>
              </a:solidFill>
              <a:latin typeface="Calibri"/>
              <a:ea typeface="Calibri"/>
              <a:cs typeface="Calibri"/>
            </a:endParaRPr>
          </a:p>
        </p:txBody>
      </p:sp>
      <p:sp>
        <p:nvSpPr>
          <p:cNvPr id="25" name="Slide text 2">
            <a:extLst xmlns:a="http://schemas.openxmlformats.org/drawingml/2006/main">
              <a:ext uri="{FF2B5EF4-FFF2-40B4-BE49-F238E27FC236}">
                <a16:creationId xmlns:a16="http://schemas.microsoft.com/office/drawing/2014/main" id="{FF9BA959-50C0-46FA-AF1B-FC56A6C6AE72}"/>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As a potential prey item, an organism faces a different set of problems from a predator.</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Important information for prey includes the kinds of predators sharing its environment, the encounter frequency with predators, and whether or not predators can be avoided, deterred, or defended against.</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Efforts to avoid predation can result in direct energy expenditures and also energy lost because the feeding time or efficiency is reduced by the need for deterrence; thus, an organism must balance the risk of predation against the effects that active avoidance of predation will have on its ability to harvest resources, attract mates, reproduce, and so on.</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predation cycle also provides a framework for predator avoidance mechanisms, which can occur at any (or all) of the stages, although risk to the potential prey generally increases the further along in the cycle (making it better to avoid detection than rely on avoidance methods to be successful at the point of attack).</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94944311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PlaceHolder 1">
            <a:extLst xmlns:a="http://schemas.openxmlformats.org/drawingml/2006/main">
              <a:ext uri="{FF2B5EF4-FFF2-40B4-BE49-F238E27FC236}">
                <a16:creationId xmlns:a16="http://schemas.microsoft.com/office/drawing/2014/main" id="{CC2BCC2D-947E-49A3-B59C-A180F1D0103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Avoiding Detection and Identification</a:t>
            </a:r>
            <a:endParaRPr sz="2800" b="0" u="none">
              <a:solidFill>
                <a:srgbClr val="000000"/>
              </a:solidFill>
              <a:latin typeface="Calibri"/>
              <a:ea typeface="Calibri"/>
              <a:cs typeface="Calibri"/>
            </a:endParaRPr>
          </a:p>
        </p:txBody>
      </p:sp>
      <p:sp>
        <p:nvSpPr>
          <p:cNvPr id="27" name="Slide text 2">
            <a:extLst xmlns:a="http://schemas.openxmlformats.org/drawingml/2006/main">
              <a:ext uri="{FF2B5EF4-FFF2-40B4-BE49-F238E27FC236}">
                <a16:creationId xmlns:a16="http://schemas.microsoft.com/office/drawing/2014/main" id="{644BE287-2CBB-430F-9E72-4117C690369A}"/>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a:spcBef>
                <a:spcPts val="425"/>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i="1" u="none">
                <a:solidFill>
                  <a:srgbClr val="595959"/>
                </a:solidFill>
                <a:latin typeface="Calibri"/>
                <a:ea typeface="Calibri"/>
                <a:cs typeface="Calibri"/>
              </a:rPr>
              <a:t>Rarity and Predator Behavior</a:t>
            </a:r>
            <a:endParaRPr sz="17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first level of predator avoidance by prey is to remain undetected.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Actual rarity can occur through natural selection for greater dispersion and/or wider habitat tolerances, and because some predators preferentially attack more common prey (termed apostatic predators), actual rarity can be an effective means of avoiding predation, even though continued apostatic predation will result in making rare prey more common.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Apparent rarity can occur through temporal and spatial activity cycles that minimize times of overlap with predators, and can also involve behaviors, morphologies, and color patterns that reduce the signal-to-noise ratio, such as crypsis, or polymorphisms that provide common and rare phenotypes of the same species.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Most fishes are active during the day or not, but usually not both, in part because of retinal structure and function, but these can evolve rather quickly in response to natural selection, and change between day- and night-active fishes has been documented in at least some North American freshwater habitats, with nocturnal use of cover especially pronounced in smaller fishes.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During evening twilight and dawn, light conditions can rapidly change such that neither scotopic nor photopic visual systems are effective, resulting in a time of increased vulnerability to predators, many of which have intermediate retinas that are most effective at twilight and dawn (mesopic vision) compared to either light or dark conditions; thus most prey species become inactive during these intermediate light conditions.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25768490"/>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8" name="Slide text 1">
            <a:extLst xmlns:a="http://schemas.openxmlformats.org/drawingml/2006/main">
              <a:ext uri="{FF2B5EF4-FFF2-40B4-BE49-F238E27FC236}">
                <a16:creationId xmlns:a16="http://schemas.microsoft.com/office/drawing/2014/main" id="{4B8F3050-58D0-4F6C-A899-B9AD2F4EE0B4}"/>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Fish Shoals and Apparent Rarity?</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Fishes commonly occur in associations of two or more individuals known as shoals.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 schools make up one category of shoaling fishes defined by having some level of internal organization, such as polarization (all pointing in the same direction) and the constant adjustment of speed and direction to match other members in the school.</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At least half of all known fishes form schools at some part of their life cycle and perhaps a quarter school throughout life.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Several predator deterrent roles have been proposed for fish shoals and/or schools, including the avoidance of predation by means of achieving apparent rarity, avoidance of detection and/or attack by the combined vigilance of the shoaling individuals, and confusing predators.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envelope of detection surrounding each fish shoal (i.e., the distance away from a prey that a predator can locate it) is not much greater than the envelope of detection for a single fish, and thus the probability of detection by a swimming predator for four fish in a shoal is only slightly greater than one-fourth of the probability of detection for four individual fish.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Once a shoal is detected, however, the actual fitness of the prey might not be enhanced by shoaling if predators consume multiple prey, and in many cases predacious fishes accompany shoals of prey fish, so that detection by the predator has already occurred even if actual feeding is sporadic.</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fish shoals can increase exposure to aerial predators, and the detection of shoals by fish predators increases with water clarity; thus the importance of apparent rarity through shoaling is likely context dependent.</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9" name="Slide title: Fish Shoals and Apparent Rarity?">
            <a:extLst xmlns:a="http://schemas.openxmlformats.org/drawingml/2006/main">
              <a:ext uri="{FF2B5EF4-FFF2-40B4-BE49-F238E27FC236}">
                <a16:creationId xmlns:a16="http://schemas.microsoft.com/office/drawing/2014/main" id="{34A6D78A-1B78-4C2E-A362-45999D4FD4D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 Shoals and Apparent Rarity?</a:t>
            </a:r>
          </a:p>
        </p:txBody>
      </p:sp>
    </p:spTree>
    <p:extLst>
      <p:ext uri="{BB962C8B-B14F-4D97-AF65-F5344CB8AC3E}">
        <p14:creationId xmlns:p14="http://schemas.microsoft.com/office/powerpoint/2010/main" val="1561236679"/>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pic>
        <p:nvPicPr>
          <p:cNvPr id="3" name="Two-panel drawing of fish shoaling and apparent rarity. One panel shows a predator encountering several spatially separated prey groups; the other shows overlapping search paths around a clustered group."/>
          <p:cNvPicPr>
            <a:picLocks xmlns:a="http://schemas.openxmlformats.org/drawingml/2006/main" noChangeAspect="1"/>
          </p:cNvPicPr>
          <p:nvPr/>
        </p:nvPicPr>
        <p:blipFill>
          <a:blip xmlns:r="http://schemas.openxmlformats.org/officeDocument/2006/relationships" xmlns:a="http://schemas.openxmlformats.org/drawingml/2006/main" r:embed="R7740e44438b146d1"/>
          <a:stretch xmlns:a="http://schemas.openxmlformats.org/drawingml/2006/main"/>
        </p:blipFill>
        <p:spPr>
          <a:xfrm xmlns:a="http://schemas.openxmlformats.org/drawingml/2006/main">
            <a:off x="2520720" y="228600"/>
            <a:ext cx="4102200" cy="6400800"/>
          </a:xfrm>
          <a:prstGeom xmlns:a="http://schemas.openxmlformats.org/drawingml/2006/main" prst="rect">
            <a:avLst/>
          </a:prstGeom>
          <a:ln xmlns:a="http://schemas.openxmlformats.org/drawingml/2006/main" w="38160">
            <a:noFill/>
          </a:ln>
        </p:spPr>
      </p:pic>
      <p:sp>
        <p:nvSpPr>
          <p:cNvPr id="2" name="Slide title: Shoaling and apparent rarity">
            <a:extLst xmlns:a="http://schemas.openxmlformats.org/drawingml/2006/main">
              <a:ext uri="{FF2B5EF4-FFF2-40B4-BE49-F238E27FC236}">
                <a16:creationId xmlns:a16="http://schemas.microsoft.com/office/drawing/2014/main" id="{030A1213-7C5E-4C09-9CE0-43790BB22FC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Shoaling and apparent rarity</a:t>
            </a:r>
          </a:p>
        </p:txBody>
      </p:sp>
    </p:spTree>
    <p:extLst>
      <p:ext uri="{BB962C8B-B14F-4D97-AF65-F5344CB8AC3E}">
        <p14:creationId xmlns:p14="http://schemas.microsoft.com/office/powerpoint/2010/main" val="22742723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30" name="Slide text 1">
            <a:extLst xmlns:a="http://schemas.openxmlformats.org/drawingml/2006/main">
              <a:ext uri="{FF2B5EF4-FFF2-40B4-BE49-F238E27FC236}">
                <a16:creationId xmlns:a16="http://schemas.microsoft.com/office/drawing/2014/main" id="{DD9542A7-503F-4C7D-B106-C17FC622C91E}"/>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Crypsis</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Apparent rarity is more likely to occur through crypsis than shoal formation.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Crypsis refers to any trait of an organism that reduces its probability of detection by another organism when it is potentially perceivable, and can include behavioral (i.e., remaining motionless) as well as morphological and chemical traits.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to benefiting prey, various forms of crypsis would also be advantageous to a predator in remaining undetected by its prey until the final approach and strike.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Two forms of crypsis that are usually recognized are general resemblance, where the prey color pattern resembles a random sample of the background over which it is usually seen by a predator, and masquerade or special resemblance, where the prey color pattern resembles a specific, normally inedible object; examples of masquerade occur primarily in marine fishes and have apparently not been documented among North American freshwater fishes.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General resemblance to the stream bottoms is shown by numerous North American bottom-dwelling fishes, including suckers, madtom catfishes, sculpin, and darters, all of which have 3–4 or more large dorsal saddles that extend down the sides.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Color change in response to background changes can occur rapidly, on a scale of minutes, via signals sent from the nervous or endocrine systems and acting on pigment dispersion in chromatophores, and also happens over longer time intervals (morphological color change) as new pigments are manufactured or broken down.</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Countershading and disruptive colorations—markings that form false boundaries or hide existing boundaries, so that detection of overall body shape is made more difficult—also function as crypsis.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31" name="Slide title: Crypsis">
            <a:extLst xmlns:a="http://schemas.openxmlformats.org/drawingml/2006/main">
              <a:ext uri="{FF2B5EF4-FFF2-40B4-BE49-F238E27FC236}">
                <a16:creationId xmlns:a16="http://schemas.microsoft.com/office/drawing/2014/main" id="{D0A2A3CC-C5F1-4CF8-87DB-430C707343E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Crypsis</a:t>
            </a:r>
          </a:p>
        </p:txBody>
      </p:sp>
    </p:spTree>
    <p:extLst>
      <p:ext uri="{BB962C8B-B14F-4D97-AF65-F5344CB8AC3E}">
        <p14:creationId xmlns:p14="http://schemas.microsoft.com/office/powerpoint/2010/main" val="716318941"/>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pic>
        <p:nvPicPr>
          <p:cNvPr id="3" name="Side-view photograph of a mottled brown catfish with broad head, barbels, and dark fins."/>
          <p:cNvPicPr>
            <a:picLocks xmlns:a="http://schemas.openxmlformats.org/drawingml/2006/main" noChangeAspect="1"/>
          </p:cNvPicPr>
          <p:nvPr/>
        </p:nvPicPr>
        <p:blipFill>
          <a:blip xmlns:r="http://schemas.openxmlformats.org/officeDocument/2006/relationships" xmlns:a="http://schemas.openxmlformats.org/drawingml/2006/main" r:embed="Rcf2cb3a8060945d8"/>
          <a:stretch xmlns:a="http://schemas.openxmlformats.org/drawingml/2006/main"/>
        </p:blipFill>
        <p:spPr>
          <a:xfrm xmlns:a="http://schemas.openxmlformats.org/drawingml/2006/main">
            <a:off x="0" y="1257120"/>
            <a:ext cx="9144000" cy="4325760"/>
          </a:xfrm>
          <a:prstGeom xmlns:a="http://schemas.openxmlformats.org/drawingml/2006/main" prst="rect">
            <a:avLst/>
          </a:prstGeom>
          <a:ln xmlns:a="http://schemas.openxmlformats.org/drawingml/2006/main" w="38160">
            <a:noFill/>
          </a:ln>
        </p:spPr>
      </p:pic>
      <p:sp>
        <p:nvSpPr>
          <p:cNvPr id="2" name="Slide title: Catfish photograph">
            <a:extLst xmlns:a="http://schemas.openxmlformats.org/drawingml/2006/main">
              <a:ext uri="{FF2B5EF4-FFF2-40B4-BE49-F238E27FC236}">
                <a16:creationId xmlns:a16="http://schemas.microsoft.com/office/drawing/2014/main" id="{9EAE05C3-2C72-4BAF-B74E-9B7257B5F57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Catfish photograph</a:t>
            </a:r>
          </a:p>
        </p:txBody>
      </p:sp>
    </p:spTree>
    <p:extLst>
      <p:ext uri="{BB962C8B-B14F-4D97-AF65-F5344CB8AC3E}">
        <p14:creationId xmlns:p14="http://schemas.microsoft.com/office/powerpoint/2010/main" val="517392083"/>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8E4BC6CE-323A-4162-A983-542D8460561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500" b="0" u="none">
                <a:solidFill>
                  <a:srgbClr val="C0584B"/>
                </a:solidFill>
                <a:latin typeface="Calibri"/>
                <a:ea typeface="Calibri"/>
                <a:cs typeface="Calibri"/>
              </a:rPr>
              <a:t>Reducing Predation Risk at the Approach, Aim, and Strike Phases</a:t>
            </a:r>
            <a:endParaRPr sz="2500" b="0" u="none">
              <a:solidFill>
                <a:srgbClr val="000000"/>
              </a:solidFill>
              <a:latin typeface="Calibri"/>
              <a:ea typeface="Calibri"/>
              <a:cs typeface="Calibri"/>
            </a:endParaRPr>
          </a:p>
        </p:txBody>
      </p:sp>
      <p:sp>
        <p:nvSpPr>
          <p:cNvPr id="33" name="Slide text 2">
            <a:extLst xmlns:a="http://schemas.openxmlformats.org/drawingml/2006/main">
              <a:ext uri="{FF2B5EF4-FFF2-40B4-BE49-F238E27FC236}">
                <a16:creationId xmlns:a16="http://schemas.microsoft.com/office/drawing/2014/main" id="{363329B2-5277-427D-B2E8-FCC8BE44655B}"/>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Once detected, prey can resort to other defensive measures such as fleeing, confusing the predator by forming tight shoals followed by rapid expansion of the shoal, or defensive structures such as spines.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common response of prey to an approaching predator is to use evasive movements, which can be particularly effective if the prey’s direction of travel differs from the predators, and most fishes use a rapid acceleration out of the strike path, known as a C-start response, to avoid predation.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An extreme form of aquatic predator avoidance shown by certain small fishes, especially killifishes, is to briefly leave the aquatic habitat, voluntarily stranding themselves on shore to evade predators, for example.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When approached by a predator, the response of most shoaling prey fishes is for individuals to move closer together, forming a polarized school, followed by an outward “explosion” of fish (termed flash expansion) if an attack occurs.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selfish herd hypothesis predicts that the selfish avoidance of a predator, by association with another potential prey, can lead to aggregation, and that fishes gain some protection from predators by being in a group rather than remaining alone; the “many eyes” hypothesis suggests that as group size increases there are more eyes on the lookout for predators so that individuals in a large group can spend more time foraging and devote less time to vigilance.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successful attack by a visually hunting predator generally requires selecting an individual target rather than slashing haphazardly at the shoaling fish, as a neurological information-processing constraint results in increased targeting error as shoal sizes increase beyond 3–7 individuals.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2049196187"/>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37632F13-43C0-4D62-89C6-EC74BD28376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500" b="0" u="none">
                <a:solidFill>
                  <a:srgbClr val="C0584B"/>
                </a:solidFill>
                <a:latin typeface="Calibri"/>
                <a:ea typeface="Calibri"/>
                <a:cs typeface="Calibri"/>
              </a:rPr>
              <a:t>Reducing Predation Risk at the Strike and Subjugation Phases</a:t>
            </a:r>
            <a:endParaRPr sz="2500" b="0" u="none">
              <a:solidFill>
                <a:srgbClr val="000000"/>
              </a:solidFill>
              <a:latin typeface="Calibri"/>
              <a:ea typeface="Calibri"/>
              <a:cs typeface="Calibri"/>
            </a:endParaRPr>
          </a:p>
        </p:txBody>
      </p:sp>
      <p:sp>
        <p:nvSpPr>
          <p:cNvPr id="35" name="Slide text 2">
            <a:extLst xmlns:a="http://schemas.openxmlformats.org/drawingml/2006/main">
              <a:ext uri="{FF2B5EF4-FFF2-40B4-BE49-F238E27FC236}">
                <a16:creationId xmlns:a16="http://schemas.microsoft.com/office/drawing/2014/main" id="{22021D4A-FA98-4823-AFB1-656C7FC3D340}"/>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Successful predation can be hindered by prey having defensive structures such as spines or teeth.</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most advanced teleosts as well as ictalurids demonstrate little actual use of spines in defensive behavior, in part because of the interactions of morphology and behavior, there is extensive documentation that piscivores select elongate, soft-rayed prey (e.g., minnows and suckers) over deep-bodied prey with spines, such as centrarchids.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Observational studies also provide evidence of selection for morphologies that offer protection against gape-limited predators; these morphological differences could have arisen through natural selection, through induced phenotypic plasticity, or a combination of both.</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development and maintenance of morphological defenses against predation can be energetically costly or have detrimental effects on other life functions.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some cases, the defenses are expressed only when in contact with predators (inducible defenses), whereas in other instances defenses are always expressed (constitutive defenses); the evolution of inducible defenses would be expected under conditions of variable predation pressure where the defense is not expressed until needed.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the actual mechanism for predator-induced changes in body shape are less understood, it seems that at least some of the morphological responses are caused by a depressed level of activity when in the presence of a predator, resulting in greater amounts of energy available for growth.</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Posterior fin or body spots may also have evolved to deflect a predator’s aim, although experimental evidence for this is still lacking.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236880597"/>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14A2BCEC-2183-438B-AD15-CA8DEDC9637D}"/>
              </a:ext>
            </a:extLst>
          </p:cNvPr>
          <p:cNvSpPr>
            <a:spLocks xmlns:a="http://schemas.openxmlformats.org/drawingml/2006/main" noGrp="1"/>
          </p:cNvSpPr>
          <p:nvPr/>
        </p:nvSpPr>
        <p:spPr>
          <a:xfrm xmlns:a="http://schemas.openxmlformats.org/drawingml/2006/main">
            <a:off x="457200" y="273960"/>
            <a:ext cx="8229600" cy="61707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Predator-prey interactions have widespread impacts on fish assemblages, aquatic ecosystems, and terrestrial ecosystems.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Because fitness of predators is enhanced by successful predation and fitness of prey is enhanced by avoiding predators, both predator and prey species should show continued evolution just to maintain the status quo.</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addition, most all fishes are both predators and prey, at least during some phase of their life cycles.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Interactions between predators and their prey are strongly influenced by their relative sizes, and most temperate freshwater fish predators are considerably larger than their prey.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Predation is an asymmetric relationship where one member benefits and the other is negatively affected.</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the broad sense, predation includes herbivory, carnivory, parasitism, and cannibalism—essentially all situations where one organism totally or partially consumes another organisms that is alive when first attacked,</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Consequently, for heterotrophs, predation includes all ways of obtaining food other than consuming dead or dying organic matter (scavengers and detrivores).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Predator-prey relationships typify interception and avoidance situations, referred to as differential games, and are made even more intriguing because each member of the pair is likely to be both potential predator and potential prey (either concurrently or at some time during ontogeny), which limits the degree of development each organism may invest in improving its capacity for success as a predator or in predator avoidance.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nature of the predator-prey relationship is affected by the relative sizes of prey and their predators, with two basic approaches—to be a relatively larger predator than the prey, or to be a relatively smaller predator than the prey.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Two categories of partial predation—herbivory on multicellular plants and carnivory on colonial organisms—are also commonly represented among North American freshwater fishes.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apparent rarity of the derived modes of feeding, such as forms of exoparasitism (such as scale eating and fin nipping), in North American freshwater fishes is due in part to the historical development of the fish fauna, especially the lack of characiform fishes, which have jaw teeth, and the numerical dominance of cypriniform fishes, which lack jaw teeth.</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instances where prey are not normally killed, natural selection for predator avoidance may be less intense than in situations where prey are frequently killed outright, but antipredation traits should still evolve.</a:t>
            </a:r>
            <a:endParaRPr sz="1300" b="0" u="none">
              <a:solidFill>
                <a:srgbClr val="000000"/>
              </a:solidFill>
              <a:latin typeface="Calibri"/>
              <a:ea typeface="Calibri"/>
              <a:cs typeface="Calibri"/>
            </a:endParaRPr>
          </a:p>
          <a:p xmlns:a="http://schemas.openxmlformats.org/drawingml/2006/main">
            <a:pPr marL="342720" indent="-342720">
              <a:spcBef>
                <a:spcPts val="27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100" b="0" u="none">
              <a:solidFill>
                <a:srgbClr val="000000"/>
              </a:solidFill>
              <a:latin typeface="Calibri"/>
              <a:ea typeface="Calibri"/>
              <a:cs typeface="Calibri"/>
            </a:endParaRPr>
          </a:p>
          <a:p xmlns:a="http://schemas.openxmlformats.org/drawingml/2006/main">
            <a:pPr marL="39996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a:p xmlns:a="http://schemas.openxmlformats.org/drawingml/2006/main">
            <a:pPr marL="39996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9996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a:p xmlns:a="http://schemas.openxmlformats.org/drawingml/2006/main">
            <a:pPr marL="39996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399960" indent="-342720">
              <a:spcBef>
                <a:spcPts val="2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000" b="0" u="none">
              <a:solidFill>
                <a:srgbClr val="000000"/>
              </a:solidFill>
              <a:latin typeface="Calibri"/>
              <a:ea typeface="Calibri"/>
              <a:cs typeface="Calibri"/>
            </a:endParaRPr>
          </a:p>
          <a:p xmlns:a="http://schemas.openxmlformats.org/drawingml/2006/main">
            <a:pPr marL="799920" lvl="1" indent="-285480">
              <a:spcBef>
                <a:spcPts val="20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99960" indent="-342720">
              <a:spcBef>
                <a:spcPts val="20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800" b="0" u="none">
              <a:solidFill>
                <a:srgbClr val="000000"/>
              </a:solidFill>
              <a:latin typeface="Calibri"/>
              <a:ea typeface="Calibri"/>
              <a:cs typeface="Calibri"/>
            </a:endParaRPr>
          </a:p>
          <a:p xmlns:a="http://schemas.openxmlformats.org/drawingml/2006/main">
            <a:pPr marL="291600" lvl="1">
              <a:spcBef>
                <a:spcPts val="201"/>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800" b="0" u="none">
              <a:solidFill>
                <a:srgbClr val="000000"/>
              </a:solidFill>
              <a:latin typeface="Calibri"/>
              <a:ea typeface="Calibri"/>
              <a:cs typeface="Calibri"/>
            </a:endParaRPr>
          </a:p>
          <a:p xmlns:a="http://schemas.openxmlformats.org/drawingml/2006/main">
            <a:pPr marL="342720" indent="-342720">
              <a:lnSpc>
                <a:spcPct val="12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80000"/>
              </a:lnSpc>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p:txBody>
      </p:sp>
      <p:sp>
        <p:nvSpPr>
          <p:cNvPr id="10" name="Slide title: Predator-prey interactions have widespread impacts on fish assemblages, aquat...">
            <a:extLst xmlns:a="http://schemas.openxmlformats.org/drawingml/2006/main">
              <a:ext uri="{FF2B5EF4-FFF2-40B4-BE49-F238E27FC236}">
                <a16:creationId xmlns:a16="http://schemas.microsoft.com/office/drawing/2014/main" id="{DD2DEC8C-79AA-45EA-BB9A-F4FBC814AE8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Predator-prey interactions have widespread impacts on fish assemblages, aquat...</a:t>
            </a:r>
          </a:p>
        </p:txBody>
      </p:sp>
    </p:spTree>
    <p:extLst>
      <p:ext uri="{BB962C8B-B14F-4D97-AF65-F5344CB8AC3E}">
        <p14:creationId xmlns:p14="http://schemas.microsoft.com/office/powerpoint/2010/main" val="1029081829"/>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pic>
        <p:nvPicPr>
          <p:cNvPr id="3" name="Side-view photograph of a deep-bodied sunfish with dark vertical bands, a spiny dorsal fin, and a rounded tail."/>
          <p:cNvPicPr>
            <a:picLocks xmlns:a="http://schemas.openxmlformats.org/drawingml/2006/main" noChangeAspect="1"/>
          </p:cNvPicPr>
          <p:nvPr/>
        </p:nvPicPr>
        <p:blipFill>
          <a:blip xmlns:r="http://schemas.openxmlformats.org/officeDocument/2006/relationships" xmlns:a="http://schemas.openxmlformats.org/drawingml/2006/main" r:embed="R5d6cced11bcb4559"/>
          <a:stretch xmlns:a="http://schemas.openxmlformats.org/drawingml/2006/main"/>
        </p:blipFill>
        <p:spPr>
          <a:xfrm xmlns:a="http://schemas.openxmlformats.org/drawingml/2006/main">
            <a:off x="0" y="1191960"/>
            <a:ext cx="9144000" cy="4478400"/>
          </a:xfrm>
          <a:prstGeom xmlns:a="http://schemas.openxmlformats.org/drawingml/2006/main" prst="rect">
            <a:avLst/>
          </a:prstGeom>
          <a:ln xmlns:a="http://schemas.openxmlformats.org/drawingml/2006/main" w="38160">
            <a:noFill/>
          </a:ln>
        </p:spPr>
      </p:pic>
      <p:sp>
        <p:nvSpPr>
          <p:cNvPr id="2" name="Slide title: Sunfish photograph">
            <a:extLst xmlns:a="http://schemas.openxmlformats.org/drawingml/2006/main">
              <a:ext uri="{FF2B5EF4-FFF2-40B4-BE49-F238E27FC236}">
                <a16:creationId xmlns:a16="http://schemas.microsoft.com/office/drawing/2014/main" id="{5211E808-980D-4A7C-AB3F-4F7CE54466D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Sunfish photograph</a:t>
            </a:r>
          </a:p>
        </p:txBody>
      </p:sp>
    </p:spTree>
    <p:extLst>
      <p:ext uri="{BB962C8B-B14F-4D97-AF65-F5344CB8AC3E}">
        <p14:creationId xmlns:p14="http://schemas.microsoft.com/office/powerpoint/2010/main" val="732602302"/>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37" name="PlaceHolder 1">
            <a:extLst xmlns:a="http://schemas.openxmlformats.org/drawingml/2006/main">
              <a:ext uri="{FF2B5EF4-FFF2-40B4-BE49-F238E27FC236}">
                <a16:creationId xmlns:a16="http://schemas.microsoft.com/office/drawing/2014/main" id="{14ED0944-EBEB-4D07-A53D-335B818A138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Fright and Alarm</a:t>
            </a:r>
            <a:endParaRPr sz="2800" b="0" u="none">
              <a:solidFill>
                <a:srgbClr val="000000"/>
              </a:solidFill>
              <a:latin typeface="Calibri"/>
              <a:ea typeface="Calibri"/>
              <a:cs typeface="Calibri"/>
            </a:endParaRPr>
          </a:p>
        </p:txBody>
      </p:sp>
      <p:sp>
        <p:nvSpPr>
          <p:cNvPr id="38" name="Slide text 2">
            <a:extLst xmlns:a="http://schemas.openxmlformats.org/drawingml/2006/main">
              <a:ext uri="{FF2B5EF4-FFF2-40B4-BE49-F238E27FC236}">
                <a16:creationId xmlns:a16="http://schemas.microsoft.com/office/drawing/2014/main" id="{14FEB4AC-BC45-4C70-9D95-4D0B050EB371}"/>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release of alarm substances from club cells in the skin of a captured conspecific or heterospecific is also important in reducing predation on other fishes in the vicinity of a predator.</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Conspecific, and sometimes heterospecific, fishes respond to alarm substances by showing fright behavior, such as remaining motionless; showing increased use of shelters; or forming shoals, all of which may lessen chance of predation.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Schreckstoff (literally fright substance) in fishes is stored in club cells, which are large, ductless epidermal cells lacking surface pores, so that the substance is only released when the skin is damaged, a fact that has made the argument for the evolution of alarm substance challenging given that the signaler is generally, although not always, killed.</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Recently, rather compelling evidence has been presented in support of the hypothesis that epidermal club cells in fishes of the Ostariophysi and Acanthopterygii may be maintained by natural selection owing to protection they confer against various agents that might compromise the integrity of the epidermal layer, such as pathogens, parasites, and UV radiation; because club cells maintain a first line of defense to protect underlying tissues, they are preadapted to be the first cells that are ruptured in the event of a predatory attack—making the alarm function of the club cells a secondary adaptation.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Consequently, rather than viewing the alarm substances as an example of a pheromone involved in communication, it now appears they should be viewed as a secondarily evolved predator avoidance response.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role of the alarm substance would seem to fit the definition of exaptations, “features that now enhance fitness but were not built by natural selection for their current role.”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260708828"/>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39" name="PlaceHolder 1">
            <a:extLst xmlns:a="http://schemas.openxmlformats.org/drawingml/2006/main">
              <a:ext uri="{FF2B5EF4-FFF2-40B4-BE49-F238E27FC236}">
                <a16:creationId xmlns:a16="http://schemas.microsoft.com/office/drawing/2014/main" id="{D1547D49-F8E3-48F2-AD74-EF621D9FA2B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The Balance of Being Predator and Prey</a:t>
            </a:r>
            <a:endParaRPr sz="3200" b="0" u="none">
              <a:solidFill>
                <a:srgbClr val="000000"/>
              </a:solidFill>
              <a:latin typeface="Calibri"/>
              <a:ea typeface="Calibri"/>
              <a:cs typeface="Calibri"/>
            </a:endParaRPr>
          </a:p>
        </p:txBody>
      </p:sp>
      <p:sp>
        <p:nvSpPr>
          <p:cNvPr id="40" name="Slide text 2">
            <a:extLst xmlns:a="http://schemas.openxmlformats.org/drawingml/2006/main">
              <a:ext uri="{FF2B5EF4-FFF2-40B4-BE49-F238E27FC236}">
                <a16:creationId xmlns:a16="http://schemas.microsoft.com/office/drawing/2014/main" id="{54198FDD-5645-4DB9-A402-FE36E1D3B665}"/>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Fishes and other animals must balance the risk of predation against the rewards from foraging, and these trade-offs can affect habitat use and the channeling of energy into growth and reproduction.</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Studies done in natural lakes and experimental ponds in Michigan demonstrate the impact of predator threat on prey behavior, that Bluegill could assess the relative degrees of habitat profitability and risk of predation and balance their choice of habitat accordingly, and the overall complexity of how the threat of predation can differentially affect varying sizes and ages of prey species.</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Just as risk of predation influences habitat use, foraging areas, and feeding efficiencies in lentic systems, fishes in lotic systems also show changes in behavior and habitat use under threat of predation, such as the tendency for bigger fishes to occur in deeper habitats.</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As documented in various studies, the threat of predation from aquatic predators often causes a shift of small fishes into shallow, vegetated habitats, even though growth rates generally could be optimized by moving to deeper water.</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interplay between avian and mammalian predation on large fish in shallow water results in large fish seeking out deeper water, and fish predation on small fish in deep water results in small fish shifting to shallow water.</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overall result is a concave model of predation risk, with the greatest risk in shallow water for large fish and in deep water for small fish, with the exception of larval fishes; by eliminating the small fishes that prey on the larvae, large predators can create “predator-free” zones in deeper water.</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As energy stores are depleted or if a fish is energetically stressed by parasites, it can become more risk tolerant compared to a healthy fish.</a:t>
            </a: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3080" indent="-34308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3080" indent="-34308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2092365367"/>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41" name="PlaceHolder 1">
            <a:extLst xmlns:a="http://schemas.openxmlformats.org/drawingml/2006/main">
              <a:ext uri="{FF2B5EF4-FFF2-40B4-BE49-F238E27FC236}">
                <a16:creationId xmlns:a16="http://schemas.microsoft.com/office/drawing/2014/main" id="{84186562-8BC0-499A-A615-D6D17CB6066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Predator Impacts on Communities and Ecosystems</a:t>
            </a:r>
            <a:endParaRPr sz="2900" b="0" u="none">
              <a:solidFill>
                <a:srgbClr val="000000"/>
              </a:solidFill>
              <a:latin typeface="Calibri"/>
              <a:ea typeface="Calibri"/>
              <a:cs typeface="Calibri"/>
            </a:endParaRPr>
          </a:p>
        </p:txBody>
      </p:sp>
      <p:sp>
        <p:nvSpPr>
          <p:cNvPr id="42" name="Slide text 2">
            <a:extLst xmlns:a="http://schemas.openxmlformats.org/drawingml/2006/main">
              <a:ext uri="{FF2B5EF4-FFF2-40B4-BE49-F238E27FC236}">
                <a16:creationId xmlns:a16="http://schemas.microsoft.com/office/drawing/2014/main" id="{53A1F535-F701-4924-A63D-C47AE2858652}"/>
              </a:ext>
            </a:extLst>
          </p:cNvPr>
          <p:cNvSpPr>
            <a:spLocks xmlns:a="http://schemas.openxmlformats.org/drawingml/2006/main" noGrp="1"/>
          </p:cNvSpPr>
          <p:nvPr/>
        </p:nvSpPr>
        <p:spPr>
          <a:xfrm xmlns:a="http://schemas.openxmlformats.org/drawingml/2006/main">
            <a:off x="366480" y="1391760"/>
            <a:ext cx="8320320" cy="52210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process of predation and prey selection can have direct impacts on species composition and size structure of prey assemblages.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Size-selective predators have had a strong effect on zooplankton assemblages in lakes, and phytoplanktivores, such as Gizzard Shad, also can alter phytoplankton density.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Changes in species composition are often most evident in species-poor systems.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Small, glacier-formed lakes in northern North America are typified by having either large-bodied or small-bodied fish assemblages, with the major difference across regions being the kinds of species in the two groups.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species-poor southwestern U.S. streams, widespread declines and extirpations have occurred throughout the native range of the Gila Topimnnow, most likely related to habitat loss and the introduction of nonnative predators including the Western Mosquitofish.</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Similarly, in the Colorado River system, adults of the introduced Red Shiner prey on larval Colorado Pikeminnow and may be an important factor in the decline of this large, piscivorous minnow.</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228600" indent="-228600">
              <a:lnSpc>
                <a:spcPct val="110000"/>
              </a:lnSpc>
              <a:spcBef>
                <a:spcPts val="451"/>
              </a:spcBef>
              <a:buClr>
                <a:srgbClr val="595959"/>
              </a:buClr>
              <a:buFont typeface="Calibri"/>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43" name="Title 1">
            <a:extLst xmlns:a="http://schemas.openxmlformats.org/drawingml/2006/main">
              <a:ext uri="{FF2B5EF4-FFF2-40B4-BE49-F238E27FC236}">
                <a16:creationId xmlns:a16="http://schemas.microsoft.com/office/drawing/2014/main" id="{1CC64CA3-7183-4007-8325-84ACF8406778}"/>
              </a:ext>
            </a:extLst>
          </p:cNvPr>
          <p:cNvSpPr>
            <a:spLocks xmlns:a="http://schemas.openxmlformats.org/drawingml/2006/main" noGrp="1"/>
          </p:cNvSpPr>
          <p:nvPr/>
        </p:nvSpPr>
        <p:spPr>
          <a:xfrm xmlns:a="http://schemas.openxmlformats.org/drawingml/2006/main">
            <a:off x="457200" y="898200"/>
            <a:ext cx="8229600" cy="4939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400" b="0" u="none">
                <a:solidFill>
                  <a:srgbClr val="C0584B"/>
                </a:solidFill>
                <a:latin typeface="Calibri"/>
                <a:ea typeface="Calibri"/>
                <a:cs typeface="Calibri"/>
              </a:rPr>
              <a:t>Direct Effects of Predation</a:t>
            </a:r>
            <a:endParaRPr sz="2400" b="0" u="none">
              <a:solidFill>
                <a:srgbClr val="000000"/>
              </a:solidFill>
              <a:latin typeface="Calibri"/>
              <a:ea typeface="Calibri"/>
              <a:cs typeface="Calibri"/>
            </a:endParaRPr>
          </a:p>
        </p:txBody>
      </p:sp>
    </p:spTree>
    <p:extLst>
      <p:ext uri="{BB962C8B-B14F-4D97-AF65-F5344CB8AC3E}">
        <p14:creationId xmlns:p14="http://schemas.microsoft.com/office/powerpoint/2010/main" val="381463106"/>
      </p:ext>
    </p:extLst>
  </p:cSld>
</p:sld>
</file>

<file path=ppt/slides/slide24.xml><?xml version="1.0" encoding="utf-8"?>
<p:sld xmlns:p="http://schemas.openxmlformats.org/presentationml/2006/main">
  <p:cSld>
    <p:spTree>
      <p:nvGrpSpPr>
        <p:cNvPr id="1" name=""/>
        <p:cNvGrpSpPr/>
        <p:nvPr/>
      </p:nvGrpSpPr>
      <p:grpSpPr>
        <a:xfrm xmlns:a="http://schemas.openxmlformats.org/drawingml/2006/main"/>
      </p:grpSpPr>
      <p:sp>
        <p:nvSpPr>
          <p:cNvPr id="44" name="PlaceHolder 1">
            <a:extLst xmlns:a="http://schemas.openxmlformats.org/drawingml/2006/main">
              <a:ext uri="{FF2B5EF4-FFF2-40B4-BE49-F238E27FC236}">
                <a16:creationId xmlns:a16="http://schemas.microsoft.com/office/drawing/2014/main" id="{EC5D2924-C3CE-4583-B4AC-AA5F68AE939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Indirect Effects of Predation</a:t>
            </a:r>
            <a:endParaRPr sz="2800" b="0" u="none">
              <a:solidFill>
                <a:srgbClr val="000000"/>
              </a:solidFill>
              <a:latin typeface="Calibri"/>
              <a:ea typeface="Calibri"/>
              <a:cs typeface="Calibri"/>
            </a:endParaRPr>
          </a:p>
        </p:txBody>
      </p:sp>
      <p:sp>
        <p:nvSpPr>
          <p:cNvPr id="45" name="Slide text 2">
            <a:extLst xmlns:a="http://schemas.openxmlformats.org/drawingml/2006/main">
              <a:ext uri="{FF2B5EF4-FFF2-40B4-BE49-F238E27FC236}">
                <a16:creationId xmlns:a16="http://schemas.microsoft.com/office/drawing/2014/main" id="{3F1F31C8-8EFA-47E9-91A0-E00FF0A7FD6C}"/>
              </a:ext>
            </a:extLst>
          </p:cNvPr>
          <p:cNvSpPr>
            <a:spLocks xmlns:a="http://schemas.openxmlformats.org/drawingml/2006/main" noGrp="1"/>
          </p:cNvSpPr>
          <p:nvPr/>
        </p:nvSpPr>
        <p:spPr>
          <a:xfrm xmlns:a="http://schemas.openxmlformats.org/drawingml/2006/main">
            <a:off x="457200" y="101736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Impacts of predators on one component (e.g., species or trophic level) of a community can also have effects on other components.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some cases these effects are wide reaching so that a single predator can control the structure of a particular community.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Such top carnivores are known as keystone species—predatory species whose actions greatly modify species composition and physical appearance of communities by holding in check other species that could otherwise dominate the community.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An expanded definition includes species whose impact on a community or ecosystem is disproportionately large relative to its abundance and biomass; in this view, keystone species are not always of high trophic status but can have major effects through consumption at lower trophic levels, or by competition, dispersal, disease, mutualism, and by modifying habitats and biotic factors.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top-down view of food webs predicts that whether or not organisms are predator or food limited depends on their position in food chains and that plant standing crops are largely regulated by top-down forces.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some cases, known as trophic cascades, the impacts of a keystone species or apex predator cascade downward through the food web, typically with alternate effects at each trophic level, culminating in impacts on primary producers.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Impacts of trophic cascades can be dramatic, even extending beyond a single ecosystem, and can even change the net flux of carbon between air and water.</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450698465"/>
      </p:ext>
    </p:extLst>
  </p:cSld>
</p:sld>
</file>

<file path=ppt/slides/slide25.xml><?xml version="1.0" encoding="utf-8"?>
<p:sld xmlns:p="http://schemas.openxmlformats.org/presentationml/2006/main">
  <p:cSld>
    <p:spTree>
      <p:nvGrpSpPr>
        <p:cNvPr id="1" name=""/>
        <p:cNvGrpSpPr/>
        <p:nvPr/>
      </p:nvGrpSpPr>
      <p:grpSpPr>
        <a:xfrm xmlns:a="http://schemas.openxmlformats.org/drawingml/2006/main"/>
      </p:grpSpPr>
      <p:sp>
        <p:nvSpPr>
          <p:cNvPr id="46" name="Slide text 1">
            <a:extLst xmlns:a="http://schemas.openxmlformats.org/drawingml/2006/main">
              <a:ext uri="{FF2B5EF4-FFF2-40B4-BE49-F238E27FC236}">
                <a16:creationId xmlns:a16="http://schemas.microsoft.com/office/drawing/2014/main" id="{9FF0395D-739F-44FB-BB36-94BC2BEC68AF}"/>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Interaction Food Webs</a:t>
            </a:r>
            <a:endParaRPr sz="21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An interaction or functional food web is based on the strength of the interaction between trophic levels (usually determined by experimentation) and is generally a top-down web showing the impact of a predator species on some community attribute, such as the population size of herbivores or the standing crop of primary producers.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Given the potential complexity of aquatic food webs and their responses to a variety of biotic and abiotic factors, the food web for a single system can change substantially among seasons or years, and the strengths of species interactions can be highly context dependent; thus long-term observational and experimental studies are critical for an understanding of any food web in nature.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 relatively long-term field study (18 years) combined with five summers of in situ habitat manipulations in the South Fork of the Eel River has provided some of the most compelling data on how physical and biotic factors interact in shaping food webs, showing the effects on a summer food web in years with winter floods vs. drought years. </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4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47" name="Slide title: Interaction Food Webs">
            <a:extLst xmlns:a="http://schemas.openxmlformats.org/drawingml/2006/main">
              <a:ext uri="{FF2B5EF4-FFF2-40B4-BE49-F238E27FC236}">
                <a16:creationId xmlns:a16="http://schemas.microsoft.com/office/drawing/2014/main" id="{ECD55E00-8A43-4FDE-B48C-7F6DB8F16DA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Interaction Food Webs</a:t>
            </a:r>
          </a:p>
        </p:txBody>
      </p:sp>
    </p:spTree>
    <p:extLst>
      <p:ext uri="{BB962C8B-B14F-4D97-AF65-F5344CB8AC3E}">
        <p14:creationId xmlns:p14="http://schemas.microsoft.com/office/powerpoint/2010/main" val="1312802692"/>
      </p:ext>
    </p:extLst>
  </p:cSld>
</p:sld>
</file>

<file path=ppt/slides/slide26.xml><?xml version="1.0" encoding="utf-8"?>
<p:sld xmlns:p="http://schemas.openxmlformats.org/presentationml/2006/main">
  <p:cSld>
    <p:spTree>
      <p:nvGrpSpPr>
        <p:cNvPr id="1" name=""/>
        <p:cNvGrpSpPr/>
        <p:nvPr/>
      </p:nvGrpSpPr>
      <p:grpSpPr>
        <a:xfrm xmlns:a="http://schemas.openxmlformats.org/drawingml/2006/main"/>
      </p:grpSpPr>
      <p:pic>
        <p:nvPicPr>
          <p:cNvPr id="3" name="Winter food-web diagrams for flooding and drought conditions. Labeled fish, invertebrates, algae, and plant resources are connected by arrows and grouped into trophic levels from primary producers to top predators."/>
          <p:cNvPicPr>
            <a:picLocks xmlns:a="http://schemas.openxmlformats.org/drawingml/2006/main" noChangeAspect="1"/>
          </p:cNvPicPr>
          <p:nvPr/>
        </p:nvPicPr>
        <p:blipFill>
          <a:blip xmlns:r="http://schemas.openxmlformats.org/officeDocument/2006/relationships" xmlns:a="http://schemas.openxmlformats.org/drawingml/2006/main" r:embed="R830ee9f93fc04e3b"/>
          <a:stretch xmlns:a="http://schemas.openxmlformats.org/drawingml/2006/main"/>
        </p:blipFill>
        <p:spPr>
          <a:xfrm xmlns:a="http://schemas.openxmlformats.org/drawingml/2006/main">
            <a:off x="1371600" y="228600"/>
            <a:ext cx="6400800" cy="6400800"/>
          </a:xfrm>
          <a:prstGeom xmlns:a="http://schemas.openxmlformats.org/drawingml/2006/main" prst="rect">
            <a:avLst/>
          </a:prstGeom>
          <a:ln xmlns:a="http://schemas.openxmlformats.org/drawingml/2006/main" w="38160">
            <a:noFill/>
          </a:ln>
        </p:spPr>
      </p:pic>
      <p:sp>
        <p:nvSpPr>
          <p:cNvPr id="2" name="Slide title: Winter food webs under flooding and drought">
            <a:extLst xmlns:a="http://schemas.openxmlformats.org/drawingml/2006/main">
              <a:ext uri="{FF2B5EF4-FFF2-40B4-BE49-F238E27FC236}">
                <a16:creationId xmlns:a16="http://schemas.microsoft.com/office/drawing/2014/main" id="{EB65482F-353A-4C85-8770-4ED9482ACF89}"/>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Winter food webs under flooding and drought</a:t>
            </a:r>
          </a:p>
        </p:txBody>
      </p:sp>
    </p:spTree>
    <p:extLst>
      <p:ext uri="{BB962C8B-B14F-4D97-AF65-F5344CB8AC3E}">
        <p14:creationId xmlns:p14="http://schemas.microsoft.com/office/powerpoint/2010/main" val="384428675"/>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2FF5D977-A8F3-44EF-B2A1-50B7F5B6144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Trophic Guilds</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8E91D64F-F8CD-4183-A0EE-F65971D2014D}"/>
              </a:ext>
            </a:extLst>
          </p:cNvPr>
          <p:cNvSpPr>
            <a:spLocks xmlns:a="http://schemas.openxmlformats.org/drawingml/2006/main" noGrp="1"/>
          </p:cNvSpPr>
          <p:nvPr/>
        </p:nvSpPr>
        <p:spPr>
          <a:xfrm xmlns:a="http://schemas.openxmlformats.org/drawingml/2006/main">
            <a:off x="457200" y="898200"/>
            <a:ext cx="8229600" cy="5672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Trophic guilds are a convenient way to categorize trophic resources of fishes, even though fishes generally change their diets ontogenetically, seasonally, and spatially.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term guild was formally proposed as “a group of species that exploit the same class of environmental resources in the same way” and thus encompasses both the food resource and the way it is obtained.</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Although groups of species with similar functional roles within a community would belong to the same guild, say planktivore, in a different community the same guild might comprise different species, and thus the placement of fishes into feeding guilds is necessarily approximate.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Given that fishes are often opportunistic feeders, their diets may change spatially and temporally, and most fishes show strong ontogenetic changes in food habitats with growth.</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Feeding guilds, as well as other guild categories, are widely used in the determination of aquatic system health via the Index of Biotic Integrity, and are also important for understanding functional responses of different communities to hydrological or geomorphic changes, as well as temporal changes within a single community.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To enhance the utility of feeding and other guilds (e.g., habitat), it is sometimes desirable to recognize two kinds of guilds related to food habits—a feeding guild as defined by the foraging habitat (i.e., benthic, water column, or surface) and a trophic guild as defined by the nature of the prey (i.e., detritivore, herbivore, or insectivore).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However, most trophic guilds involving fishes combine food and feeding location characteristics, often because the information required for designating two separate guilds is simply inadequate.</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With more data, most feeding guilds could be further broken down into subcategories—for example, the herbivore guild could be subdivided into grazers and browsers.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North American freshwater fishes are dominated by omnivores, benthic invertebrate feeders, and macrocarnivores/piscivores. </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Ontogenetic diet changes occur in freshwater and marine fishes, with most bony fishes starting out as selective predators on zooplankton or other small invertebrates before switching to other food sources as they grow.</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8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p:txBody>
      </p:sp>
    </p:spTree>
    <p:extLst>
      <p:ext uri="{BB962C8B-B14F-4D97-AF65-F5344CB8AC3E}">
        <p14:creationId xmlns:p14="http://schemas.microsoft.com/office/powerpoint/2010/main" val="161025976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pic>
        <p:nvPicPr>
          <p:cNvPr id="3" name="Six horizontal bar charts compare trophic-guild composition among cyprinids, catostomids, percids, ictalurids, centrarchids, and salmonids. Bars show the percentage occurrence of feeding categories such as benthic invertebrates, fish, zooplankton, and terrestrial insects."/>
          <p:cNvPicPr>
            <a:picLocks xmlns:a="http://schemas.openxmlformats.org/drawingml/2006/main" noChangeAspect="1"/>
          </p:cNvPicPr>
          <p:nvPr/>
        </p:nvPicPr>
        <p:blipFill>
          <a:blip xmlns:r="http://schemas.openxmlformats.org/officeDocument/2006/relationships" xmlns:a="http://schemas.openxmlformats.org/drawingml/2006/main" r:embed="R626628b7f3bf49a6"/>
          <a:stretch xmlns:a="http://schemas.openxmlformats.org/drawingml/2006/main"/>
        </p:blipFill>
        <p:spPr>
          <a:xfrm xmlns:a="http://schemas.openxmlformats.org/drawingml/2006/main">
            <a:off x="228600" y="685800"/>
            <a:ext cx="8686800" cy="5486400"/>
          </a:xfrm>
          <a:prstGeom xmlns:a="http://schemas.openxmlformats.org/drawingml/2006/main" prst="rect">
            <a:avLst/>
          </a:prstGeom>
          <a:ln xmlns:a="http://schemas.openxmlformats.org/drawingml/2006/main" w="38160">
            <a:noFill/>
          </a:ln>
        </p:spPr>
      </p:pic>
      <p:sp>
        <p:nvSpPr>
          <p:cNvPr id="2" name="Slide title: Trophic-guild composition by fish family">
            <a:extLst xmlns:a="http://schemas.openxmlformats.org/drawingml/2006/main">
              <a:ext uri="{FF2B5EF4-FFF2-40B4-BE49-F238E27FC236}">
                <a16:creationId xmlns:a16="http://schemas.microsoft.com/office/drawing/2014/main" id="{6CC9667C-F730-4D1B-9059-CAE6E13AFB3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Trophic-guild composition by fish family</a:t>
            </a:r>
          </a:p>
        </p:txBody>
      </p:sp>
    </p:spTree>
    <p:extLst>
      <p:ext uri="{BB962C8B-B14F-4D97-AF65-F5344CB8AC3E}">
        <p14:creationId xmlns:p14="http://schemas.microsoft.com/office/powerpoint/2010/main" val="128428373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c93580535ec54d4e"/>
          <a:stretch xmlns:a="http://schemas.openxmlformats.org/drawingml/2006/main"/>
        </p:blipFill>
        <p:spPr>
          <a:xfrm xmlns:a="http://schemas.openxmlformats.org/drawingml/2006/main">
            <a:off x="334800" y="-128520"/>
            <a:ext cx="11306160" cy="1463004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4F6529FA-63B0-4B65-B839-2516E8BCE5D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217558711"/>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FE6D53AF-5E31-4E73-B98D-D23C48F59EB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Problems for Predation</a:t>
            </a:r>
            <a:endParaRPr sz="32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517EA70B-D514-40ED-8563-AFF81C5C2667}"/>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Successful predation is based on the completion of a series of sequential events known as the predation cycle; however, avoidance tactics of prey can disrupt the predation cycle at multiple points. </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Following consumption, the predator might pause for digestion or other systemic needs as well as other behaviors, so the cycle begins again at the level of search, where the predator is faced with questions of what resources are available and where they are located</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 hungry fish performs searching activity in a way that increases the probability of finding food.</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initiation of the search behavior is dependent on the hunger state as controlled by the balance between the amount of food in the stomach and the systemic need.</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Detection and identification involve locating an item and then recognizing it as a potential food source, followed by a decision to pursue—for instance, with large prey items or highly aggressive prey organisms, the benefit of energy gain must be weighed against the cost (in terms of energy, time, or the risk of injury) of obtaining the item.</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944838127"/>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Circular sequence model of predation. Consumption leads to pursuit, search, detection, identification, decision to pursue, approach or stalk, aim, strike, and subjugation, with dashed arrows showing where the sequence may be interrupted."/>
          <p:cNvPicPr>
            <a:picLocks xmlns:a="http://schemas.openxmlformats.org/drawingml/2006/main" noChangeAspect="1"/>
          </p:cNvPicPr>
          <p:nvPr/>
        </p:nvPicPr>
        <p:blipFill>
          <a:blip xmlns:r="http://schemas.openxmlformats.org/officeDocument/2006/relationships" xmlns:a="http://schemas.openxmlformats.org/drawingml/2006/main" r:embed="Rab548c2ee3c2454e"/>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Predation sequence">
            <a:extLst xmlns:a="http://schemas.openxmlformats.org/drawingml/2006/main">
              <a:ext uri="{FF2B5EF4-FFF2-40B4-BE49-F238E27FC236}">
                <a16:creationId xmlns:a16="http://schemas.microsoft.com/office/drawing/2014/main" id="{CB2019E3-F2B8-4799-A644-55B0236918BA}"/>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Predation sequence</a:t>
            </a:r>
          </a:p>
        </p:txBody>
      </p:sp>
    </p:spTree>
    <p:extLst>
      <p:ext uri="{BB962C8B-B14F-4D97-AF65-F5344CB8AC3E}">
        <p14:creationId xmlns:p14="http://schemas.microsoft.com/office/powerpoint/2010/main" val="251188842"/>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5A881C3C-4886-4ACC-9CB0-342114ABD60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Selective Predation or Not?</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9A2B0777-DF24-486C-870A-E8E14D00A3EB}"/>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Prey choice by most predators is not random but is based on various selection criteria, of which size, nutrient content, visibility, and absence of defensive structures are most important.</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At least in many cases, prey selection can be understood by the balance of energy gain vs. energy expended or predation risk.</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to rates of encounter, how and whether or not predators are selective can depend on the density of the prey and predator populations, how prey react to the predator, the density and quality of alternative foods, and characters of the predator including the level of satiation, attack efficiency, and morphological or behavioral specializations.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Numerous studies have provided evidence of selective predation by fishes, through both experimental studies and observations of prey eaten relative to available prey sizes.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Selection by prey size seems to be more common than selection based on prey kind independent of size or individual prey traits, but the selective basis of prey choice can appear subtle.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most studies of fish food habitats in freshwater and marine environments, levels of prey identification are usually at the level of family of higher; however, in studies of resource separation or in categorizing a predator as a generalist or specialist, the level of prey identification can greatly affect the outcome.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8346362"/>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PlaceHolder 1">
            <a:extLst xmlns:a="http://schemas.openxmlformats.org/drawingml/2006/main">
              <a:ext uri="{FF2B5EF4-FFF2-40B4-BE49-F238E27FC236}">
                <a16:creationId xmlns:a16="http://schemas.microsoft.com/office/drawing/2014/main" id="{21E6F15B-BCDC-47B0-8819-25187E2FF15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Basics of Prey Selection</a:t>
            </a:r>
            <a:endParaRPr sz="2800" b="0" u="none">
              <a:solidFill>
                <a:srgbClr val="000000"/>
              </a:solidFill>
              <a:latin typeface="Calibri"/>
              <a:ea typeface="Calibri"/>
              <a:cs typeface="Calibri"/>
            </a:endParaRPr>
          </a:p>
        </p:txBody>
      </p:sp>
      <p:sp>
        <p:nvSpPr>
          <p:cNvPr id="20" name="Slide text 2">
            <a:extLst xmlns:a="http://schemas.openxmlformats.org/drawingml/2006/main">
              <a:ext uri="{FF2B5EF4-FFF2-40B4-BE49-F238E27FC236}">
                <a16:creationId xmlns:a16="http://schemas.microsoft.com/office/drawing/2014/main" id="{17CAEF40-A8FC-42BE-BD6B-EFAE8594257D}"/>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Among planktivorous predators, selection of prey is determined by the visual conspicuousness and apparent size of the prey (affected by body size, the degree of pigmentation and opaqueness of the prey body, and movement), prey abundance, and encounter rates of the predator and prey.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At least some predators also seem able to assess the nutritional value among prey in the same size category.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Detection of prey in piscivores is also related to size and conspicuousness of prey.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success of the approach, aim, and strike sequence varies widely among fishes and is influenced by fish size, experience, water conditions, prey movement, and so on.</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 predators that swallow prey whole, the maximum prey size is constrained by gape size or other size limitations in the mouth and esophagus, and once the size of prey exceeds a critical measurement of mouth size, the chances of being eaten drop to zero.</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Gape-limited predation is particularly important for the early life-history stages of most fish species as well as for macrocarnivores/piscivores, but generally is not important for planktivores once the predator is beyond the early juvenile stage, nor for many benthic predators.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For macrocarnivores/piscivores, the size range of available prey increases as a function of gape size, and even though predators are generally size selective, the total spectra of available prey sizes is much greater for large compared to small predators. </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The amount of energy per prey item also increases with prey size, but because costs associated with handling also increase, predators are more likely to feed somewhere between the minimum and maximum prey sizes rather than selecting the largest possible prey.</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Deep-bodied prey species are generally less vulnerable to gape-limited predators, compared to more terete body forms, as are those with well-developed spines.</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300" b="0" u="none">
                <a:solidFill>
                  <a:srgbClr val="595959"/>
                </a:solidFill>
                <a:latin typeface="Calibri"/>
                <a:ea typeface="Calibri"/>
                <a:cs typeface="Calibri"/>
              </a:rPr>
              <a:t>In general, the impact of gape-limited predators on their prey is to select for rapid growth, defensive structures, or changes in body shape that quickly move them beyond the prey-size range taken by the predator.</a:t>
            </a: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8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000650089"/>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2026-08-27T23:50:10.7370000Z</dcterms:created>
  <dcterms:modified xsi:type="dcterms:W3CDTF">2026-08-27T23:50:10.7370000Z</dcterms:modified>
</coreProperties>
</file>