
<file path=[Content_Types].xml><?xml version="1.0" encoding="utf-8"?>
<Types xmlns="http://schemas.openxmlformats.org/package/2006/content-types">
  <Default Extension="xml" ContentType="application/vnd.openxmlformats-package.core-properties+xml"/>
  <Default Extension="emf" ContentType="image/x-emf"/>
  <Default Extension="jpeg" ContentType="image/jpe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Override PartName="/ppt/slides/slide22.xml" ContentType="application/vnd.openxmlformats-officedocument.presentationml.slide+xml"/>
  <Override PartName="/ppt/notesSlides/notesSlide22.xml" ContentType="application/vnd.openxmlformats-officedocument.presentationml.notesSlide+xml"/>
  <Override PartName="/ppt/slides/slide23.xml" ContentType="application/vnd.openxmlformats-officedocument.presentationml.slide+xml"/>
  <Override PartName="/ppt/notesSlides/notesSlide23.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b16dc8ac97e94725" /><Relationship Type="http://schemas.openxmlformats.org/officeDocument/2006/relationships/extended-properties" Target="/docProps/app.xml" Id="R59e640de77c34d6c" /><Relationship Type="http://schemas.openxmlformats.org/officeDocument/2006/relationships/officeDocument" Target="/ppt/presentation.xml" Id="Rcf95da3d39634f27" /></Relationships>
</file>

<file path=ppt/presentation.xml><?xml version="1.0" encoding="utf-8"?>
<p:presentation xmlns:p="http://schemas.openxmlformats.org/presentationml/2006/main">
  <p:sldMasterIdLst>
    <p:sldMasterId xmlns:r="http://schemas.openxmlformats.org/officeDocument/2006/relationships" id="2147483648" r:id="R3555b9d50d934653"/>
  </p:sldMasterIdLst>
  <p:notesMasterIdLst>
    <p:notesMasterId xmlns:r="http://schemas.openxmlformats.org/officeDocument/2006/relationships" r:id="Rc67a35991a104dea"/>
  </p:notesMasterIdLst>
  <p:sldIdLst>
    <p:sldId xmlns:r="http://schemas.openxmlformats.org/officeDocument/2006/relationships" id="256" r:id="R2c361b9b43a0417f"/>
    <p:sldId xmlns:r="http://schemas.openxmlformats.org/officeDocument/2006/relationships" id="257" r:id="R484aa400e4bb4d6c"/>
    <p:sldId xmlns:r="http://schemas.openxmlformats.org/officeDocument/2006/relationships" id="258" r:id="R0e439ae5ffe74d27"/>
    <p:sldId xmlns:r="http://schemas.openxmlformats.org/officeDocument/2006/relationships" id="259" r:id="Rb132325499f048dd"/>
    <p:sldId xmlns:r="http://schemas.openxmlformats.org/officeDocument/2006/relationships" id="260" r:id="Rce76a9f2275f4508"/>
    <p:sldId xmlns:r="http://schemas.openxmlformats.org/officeDocument/2006/relationships" id="261" r:id="Rf29d13f48dd14c34"/>
    <p:sldId xmlns:r="http://schemas.openxmlformats.org/officeDocument/2006/relationships" id="262" r:id="Re9536e64e9f141cc"/>
    <p:sldId xmlns:r="http://schemas.openxmlformats.org/officeDocument/2006/relationships" id="263" r:id="R5a17e23e37fb4354"/>
    <p:sldId xmlns:r="http://schemas.openxmlformats.org/officeDocument/2006/relationships" id="264" r:id="R75938924332542dc"/>
    <p:sldId xmlns:r="http://schemas.openxmlformats.org/officeDocument/2006/relationships" id="265" r:id="Ra4f64d5f33384197"/>
    <p:sldId xmlns:r="http://schemas.openxmlformats.org/officeDocument/2006/relationships" id="266" r:id="R49478513f22949c2"/>
    <p:sldId xmlns:r="http://schemas.openxmlformats.org/officeDocument/2006/relationships" id="267" r:id="R402ebcea2b7f4430"/>
    <p:sldId xmlns:r="http://schemas.openxmlformats.org/officeDocument/2006/relationships" id="268" r:id="R493c4efd2907451d"/>
    <p:sldId xmlns:r="http://schemas.openxmlformats.org/officeDocument/2006/relationships" id="269" r:id="R9c0ff65d1b0b4592"/>
    <p:sldId xmlns:r="http://schemas.openxmlformats.org/officeDocument/2006/relationships" id="270" r:id="R2c043f38650649fb"/>
    <p:sldId xmlns:r="http://schemas.openxmlformats.org/officeDocument/2006/relationships" id="271" r:id="R13793f2a524f4eb2"/>
    <p:sldId xmlns:r="http://schemas.openxmlformats.org/officeDocument/2006/relationships" id="272" r:id="R588ba21d700a40b5"/>
    <p:sldId xmlns:r="http://schemas.openxmlformats.org/officeDocument/2006/relationships" id="273" r:id="Rf40cfe1fef9d44c9"/>
    <p:sldId xmlns:r="http://schemas.openxmlformats.org/officeDocument/2006/relationships" id="274" r:id="Radf58fcb118b4396"/>
    <p:sldId xmlns:r="http://schemas.openxmlformats.org/officeDocument/2006/relationships" id="275" r:id="R7e0587a033b141db"/>
    <p:sldId xmlns:r="http://schemas.openxmlformats.org/officeDocument/2006/relationships" id="276" r:id="R4b42c803f4514304"/>
    <p:sldId xmlns:r="http://schemas.openxmlformats.org/officeDocument/2006/relationships" id="277" r:id="Rec27a007af174294"/>
    <p:sldId xmlns:r="http://schemas.openxmlformats.org/officeDocument/2006/relationships" id="278" r:id="R6917f42b94ec4b33"/>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0f89e4e50a0f4819" /><Relationship Type="http://schemas.openxmlformats.org/officeDocument/2006/relationships/slideMaster" Target="/ppt/slideMasters/slideMaster1.xml" Id="R3555b9d50d934653" /><Relationship Type="http://schemas.openxmlformats.org/officeDocument/2006/relationships/notesMaster" Target="/ppt/notesMasters/notesMaster1.xml" Id="Rc67a35991a104dea" /><Relationship Type="http://schemas.openxmlformats.org/officeDocument/2006/relationships/presProps" Target="/ppt/presProps.xml" Id="R27c63520700b40ce" /><Relationship Type="http://schemas.openxmlformats.org/officeDocument/2006/relationships/tableStyles" Target="/ppt/tableStyles.xml" Id="R7ec2350be542409a" /><Relationship Type="http://schemas.openxmlformats.org/officeDocument/2006/relationships/slide" Target="/ppt/slides/slide1.xml" Id="R2c361b9b43a0417f" /><Relationship Type="http://schemas.openxmlformats.org/officeDocument/2006/relationships/slide" Target="/ppt/slides/slide2.xml" Id="R484aa400e4bb4d6c" /><Relationship Type="http://schemas.openxmlformats.org/officeDocument/2006/relationships/slide" Target="/ppt/slides/slide3.xml" Id="R0e439ae5ffe74d27" /><Relationship Type="http://schemas.openxmlformats.org/officeDocument/2006/relationships/slide" Target="/ppt/slides/slide4.xml" Id="Rb132325499f048dd" /><Relationship Type="http://schemas.openxmlformats.org/officeDocument/2006/relationships/slide" Target="/ppt/slides/slide5.xml" Id="Rce76a9f2275f4508" /><Relationship Type="http://schemas.openxmlformats.org/officeDocument/2006/relationships/slide" Target="/ppt/slides/slide6.xml" Id="Rf29d13f48dd14c34" /><Relationship Type="http://schemas.openxmlformats.org/officeDocument/2006/relationships/slide" Target="/ppt/slides/slide7.xml" Id="Re9536e64e9f141cc" /><Relationship Type="http://schemas.openxmlformats.org/officeDocument/2006/relationships/slide" Target="/ppt/slides/slide8.xml" Id="R5a17e23e37fb4354" /><Relationship Type="http://schemas.openxmlformats.org/officeDocument/2006/relationships/slide" Target="/ppt/slides/slide9.xml" Id="R75938924332542dc" /><Relationship Type="http://schemas.openxmlformats.org/officeDocument/2006/relationships/slide" Target="/ppt/slides/slide10.xml" Id="Ra4f64d5f33384197" /><Relationship Type="http://schemas.openxmlformats.org/officeDocument/2006/relationships/slide" Target="/ppt/slides/slide11.xml" Id="R49478513f22949c2" /><Relationship Type="http://schemas.openxmlformats.org/officeDocument/2006/relationships/slide" Target="/ppt/slides/slide12.xml" Id="R402ebcea2b7f4430" /><Relationship Type="http://schemas.openxmlformats.org/officeDocument/2006/relationships/slide" Target="/ppt/slides/slide13.xml" Id="R493c4efd2907451d" /><Relationship Type="http://schemas.openxmlformats.org/officeDocument/2006/relationships/slide" Target="/ppt/slides/slide14.xml" Id="R9c0ff65d1b0b4592" /><Relationship Type="http://schemas.openxmlformats.org/officeDocument/2006/relationships/slide" Target="/ppt/slides/slide15.xml" Id="R2c043f38650649fb" /><Relationship Type="http://schemas.openxmlformats.org/officeDocument/2006/relationships/slide" Target="/ppt/slides/slide16.xml" Id="R13793f2a524f4eb2" /><Relationship Type="http://schemas.openxmlformats.org/officeDocument/2006/relationships/slide" Target="/ppt/slides/slide17.xml" Id="R588ba21d700a40b5" /><Relationship Type="http://schemas.openxmlformats.org/officeDocument/2006/relationships/slide" Target="/ppt/slides/slide18.xml" Id="Rf40cfe1fef9d44c9" /><Relationship Type="http://schemas.openxmlformats.org/officeDocument/2006/relationships/slide" Target="/ppt/slides/slide19.xml" Id="Radf58fcb118b4396" /><Relationship Type="http://schemas.openxmlformats.org/officeDocument/2006/relationships/slide" Target="/ppt/slides/slide20.xml" Id="R7e0587a033b141db" /><Relationship Type="http://schemas.openxmlformats.org/officeDocument/2006/relationships/slide" Target="/ppt/slides/slide21.xml" Id="R4b42c803f4514304" /><Relationship Type="http://schemas.openxmlformats.org/officeDocument/2006/relationships/slide" Target="/ppt/slides/slide22.xml" Id="Rec27a007af174294" /><Relationship Type="http://schemas.openxmlformats.org/officeDocument/2006/relationships/slide" Target="/ppt/slides/slide23.xml" Id="R6917f42b94ec4b33"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8a159b63face48da"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55404cad559f4c68" /><Relationship Type="http://schemas.openxmlformats.org/officeDocument/2006/relationships/notesMaster" Target="/ppt/notesMasters/notesMaster1.xml" Id="Ra5b32469b2b2457e"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5dcaf49a0bcc4e7a" /><Relationship Type="http://schemas.openxmlformats.org/officeDocument/2006/relationships/notesMaster" Target="/ppt/notesMasters/notesMaster1.xml" Id="R2a00b164729b4dce"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27176d668df44912" /><Relationship Type="http://schemas.openxmlformats.org/officeDocument/2006/relationships/notesMaster" Target="/ppt/notesMasters/notesMaster1.xml" Id="R9afbc0284e3949a9"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ced54f71d3064407" /><Relationship Type="http://schemas.openxmlformats.org/officeDocument/2006/relationships/notesMaster" Target="/ppt/notesMasters/notesMaster1.xml" Id="Rabe63c60350041d5"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58b06ed57e33454d" /><Relationship Type="http://schemas.openxmlformats.org/officeDocument/2006/relationships/notesMaster" Target="/ppt/notesMasters/notesMaster1.xml" Id="Rc85f2cfd7dec46ca"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e6258c529a374e2e" /><Relationship Type="http://schemas.openxmlformats.org/officeDocument/2006/relationships/notesMaster" Target="/ppt/notesMasters/notesMaster1.xml" Id="Re810252458e54c9d"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17982bb80dd04f4d" /><Relationship Type="http://schemas.openxmlformats.org/officeDocument/2006/relationships/notesMaster" Target="/ppt/notesMasters/notesMaster1.xml" Id="R0b38c5f478f24905"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eacca4ed1f29468a" /><Relationship Type="http://schemas.openxmlformats.org/officeDocument/2006/relationships/notesMaster" Target="/ppt/notesMasters/notesMaster1.xml" Id="Rfb1778aa3fe04140"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7fb3b2181dc44faa" /><Relationship Type="http://schemas.openxmlformats.org/officeDocument/2006/relationships/notesMaster" Target="/ppt/notesMasters/notesMaster1.xml" Id="R444bf8ea2ba54987"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bbecc28e42904a7c" /><Relationship Type="http://schemas.openxmlformats.org/officeDocument/2006/relationships/notesMaster" Target="/ppt/notesMasters/notesMaster1.xml" Id="Rb9b83212016d4f94"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844e79878a1e4b0e" /><Relationship Type="http://schemas.openxmlformats.org/officeDocument/2006/relationships/notesMaster" Target="/ppt/notesMasters/notesMaster1.xml" Id="R5e44478bffac45ed" /></Relationships>
</file>

<file path=ppt/notesSlides/_rels/notesSlide2.xml.rels>&#65279;<?xml version="1.0" encoding="utf-8"?><Relationships xmlns="http://schemas.openxmlformats.org/package/2006/relationships"><Relationship Type="http://schemas.openxmlformats.org/officeDocument/2006/relationships/slide" Target="/ppt/slides/slide2.xml" Id="R969c7d6633094a28" /><Relationship Type="http://schemas.openxmlformats.org/officeDocument/2006/relationships/notesMaster" Target="/ppt/notesMasters/notesMaster1.xml" Id="Ra88091540c204331"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0e6f353c181545cb" /><Relationship Type="http://schemas.openxmlformats.org/officeDocument/2006/relationships/notesMaster" Target="/ppt/notesMasters/notesMaster1.xml" Id="R0a698c13de2545e0"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ac9178dcdf874c42" /><Relationship Type="http://schemas.openxmlformats.org/officeDocument/2006/relationships/notesMaster" Target="/ppt/notesMasters/notesMaster1.xml" Id="R4adbc0faf36b4539" /></Relationships>
</file>

<file path=ppt/notesSlides/_rels/notesSlide22.xml.rels>&#65279;<?xml version="1.0" encoding="utf-8"?><Relationships xmlns="http://schemas.openxmlformats.org/package/2006/relationships"><Relationship Type="http://schemas.openxmlformats.org/officeDocument/2006/relationships/slide" Target="/ppt/slides/slide22.xml" Id="R778650e3616f454a" /><Relationship Type="http://schemas.openxmlformats.org/officeDocument/2006/relationships/notesMaster" Target="/ppt/notesMasters/notesMaster1.xml" Id="R4bdd321d4bf149d8" /></Relationships>
</file>

<file path=ppt/notesSlides/_rels/notesSlide23.xml.rels>&#65279;<?xml version="1.0" encoding="utf-8"?><Relationships xmlns="http://schemas.openxmlformats.org/package/2006/relationships"><Relationship Type="http://schemas.openxmlformats.org/officeDocument/2006/relationships/slide" Target="/ppt/slides/slide23.xml" Id="R94c2c58ad6384ead" /><Relationship Type="http://schemas.openxmlformats.org/officeDocument/2006/relationships/notesMaster" Target="/ppt/notesMasters/notesMaster1.xml" Id="Rc3ac02f8d1a64d91" /></Relationships>
</file>

<file path=ppt/notesSlides/_rels/notesSlide3.xml.rels>&#65279;<?xml version="1.0" encoding="utf-8"?><Relationships xmlns="http://schemas.openxmlformats.org/package/2006/relationships"><Relationship Type="http://schemas.openxmlformats.org/officeDocument/2006/relationships/slide" Target="/ppt/slides/slide3.xml" Id="Rd2ae144657604717" /><Relationship Type="http://schemas.openxmlformats.org/officeDocument/2006/relationships/notesMaster" Target="/ppt/notesMasters/notesMaster1.xml" Id="R5b9f4c936f904731" /></Relationships>
</file>

<file path=ppt/notesSlides/_rels/notesSlide4.xml.rels>&#65279;<?xml version="1.0" encoding="utf-8"?><Relationships xmlns="http://schemas.openxmlformats.org/package/2006/relationships"><Relationship Type="http://schemas.openxmlformats.org/officeDocument/2006/relationships/slide" Target="/ppt/slides/slide4.xml" Id="R085b04316dff4579" /><Relationship Type="http://schemas.openxmlformats.org/officeDocument/2006/relationships/notesMaster" Target="/ppt/notesMasters/notesMaster1.xml" Id="Rae4f70700d90422a" /></Relationships>
</file>

<file path=ppt/notesSlides/_rels/notesSlide5.xml.rels>&#65279;<?xml version="1.0" encoding="utf-8"?><Relationships xmlns="http://schemas.openxmlformats.org/package/2006/relationships"><Relationship Type="http://schemas.openxmlformats.org/officeDocument/2006/relationships/slide" Target="/ppt/slides/slide5.xml" Id="R996d53be443a4d41" /><Relationship Type="http://schemas.openxmlformats.org/officeDocument/2006/relationships/notesMaster" Target="/ppt/notesMasters/notesMaster1.xml" Id="R9d568e17cfc14c7a" /></Relationships>
</file>

<file path=ppt/notesSlides/_rels/notesSlide6.xml.rels>&#65279;<?xml version="1.0" encoding="utf-8"?><Relationships xmlns="http://schemas.openxmlformats.org/package/2006/relationships"><Relationship Type="http://schemas.openxmlformats.org/officeDocument/2006/relationships/slide" Target="/ppt/slides/slide6.xml" Id="R71b9bfcb643248e6" /><Relationship Type="http://schemas.openxmlformats.org/officeDocument/2006/relationships/notesMaster" Target="/ppt/notesMasters/notesMaster1.xml" Id="Rf0020f9207754753" /></Relationships>
</file>

<file path=ppt/notesSlides/_rels/notesSlide7.xml.rels>&#65279;<?xml version="1.0" encoding="utf-8"?><Relationships xmlns="http://schemas.openxmlformats.org/package/2006/relationships"><Relationship Type="http://schemas.openxmlformats.org/officeDocument/2006/relationships/slide" Target="/ppt/slides/slide7.xml" Id="R54ec23829d1947fb" /><Relationship Type="http://schemas.openxmlformats.org/officeDocument/2006/relationships/notesMaster" Target="/ppt/notesMasters/notesMaster1.xml" Id="R77c9e55e92274b86" /></Relationships>
</file>

<file path=ppt/notesSlides/_rels/notesSlide8.xml.rels>&#65279;<?xml version="1.0" encoding="utf-8"?><Relationships xmlns="http://schemas.openxmlformats.org/package/2006/relationships"><Relationship Type="http://schemas.openxmlformats.org/officeDocument/2006/relationships/slide" Target="/ppt/slides/slide8.xml" Id="R55369fcda3d74d42" /><Relationship Type="http://schemas.openxmlformats.org/officeDocument/2006/relationships/notesMaster" Target="/ppt/notesMasters/notesMaster1.xml" Id="R259675473fd54996" /></Relationships>
</file>

<file path=ppt/notesSlides/_rels/notesSlide9.xml.rels>&#65279;<?xml version="1.0" encoding="utf-8"?><Relationships xmlns="http://schemas.openxmlformats.org/package/2006/relationships"><Relationship Type="http://schemas.openxmlformats.org/officeDocument/2006/relationships/slide" Target="/ppt/slides/slide9.xml" Id="R7df9798a715c4a11" /><Relationship Type="http://schemas.openxmlformats.org/officeDocument/2006/relationships/notesMaster" Target="/ppt/notesMasters/notesMaster1.xml" Id="Rec4b26b5cb14497f"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Issues in Conservation</a:t>
            </a:r>
          </a:p>
          <a:p xmlns:a="http://schemas.openxmlformats.org/drawingml/2006/main">
            <a:r>
              <a:t>Visible text:</a:t>
            </a:r>
          </a:p>
          <a:p xmlns:a="http://schemas.openxmlformats.org/drawingml/2006/main">
            <a:r>
              <a:t>Issues in Conservation</a:t>
            </a:r>
          </a:p>
          <a:p xmlns:a="http://schemas.openxmlformats.org/drawingml/2006/main">
            <a:r>
              <a:t>Part Five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Fish movement during flow events</a:t>
            </a:r>
          </a:p>
          <a:p xmlns:a="http://schemas.openxmlformats.org/drawingml/2006/main">
            <a:r>
              <a:t>Figure description:</a:t>
            </a:r>
          </a:p>
          <a:p xmlns:a="http://schemas.openxmlformats.org/drawingml/2006/main">
            <a:r>
              <a:t>Horizontal bar chart comparing average movement by seven fish species during no-flow and flow events. Several species move substantially more during flow events, and dashed labels distinguish upstream from downstream movement.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Flow and Access to Resources</a:t>
            </a:r>
          </a:p>
          <a:p xmlns:a="http://schemas.openxmlformats.org/drawingml/2006/main">
            <a:r>
              <a:t>Visible text:</a:t>
            </a:r>
          </a:p>
          <a:p xmlns:a="http://schemas.openxmlformats.org/drawingml/2006/main">
            <a:r>
              <a:t>Flow and Access to Resources Although flood events in higher gradient streams can have catastrophic impacts on aquatic and floodplain biota, in lowland rivers with fringing floodplains, increases in discharge can cue movement of fishes out of the stream channel and onto the inundated floodplain for purposes of feeding, reproduction, or for refuge from high main-channel flows. The most extreme examples are in tropical freshwater systems, but similar patterns occur, or occurred before levee construction and channelization, in many North American streams as well. The periodic inundations of forested bottomlands along many low-gradient streams provide fishes with direct access to terrestrial food resources. In progressively larger rivers, the importance of periodic inundation of floodplains changes to include spawning and nursery habitat in addition to increased food availability. However, flow regimes in rivers are not a “one size fits all” situation, especially when freshwater faunas are considered on a worldwide scale: although many North American freshwater fishes show spawning, hatching, and growth patterns that are related to high river discharge and access to floodplain habitats, there are also species that do not respond to high flow in terms of growth or reproduction.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Hydrologic Cycles and Fish Assemblages: Altered Patterns</a:t>
            </a:r>
          </a:p>
          <a:p xmlns:a="http://schemas.openxmlformats.org/drawingml/2006/main">
            <a:r>
              <a:t>Visible text:</a:t>
            </a:r>
          </a:p>
          <a:p xmlns:a="http://schemas.openxmlformats.org/drawingml/2006/main">
            <a:r>
              <a:t>Hydrologic Cycles and Fish Assemblages: Altered Patterns</a:t>
            </a:r>
          </a:p>
          <a:p xmlns:a="http://schemas.openxmlformats.org/drawingml/2006/main">
            <a:r>
              <a:t>Dams and diversions alter flow patterns and block movements of fishes. Most dams can be categorized into two major functional groups: Those built to store water, which generally have a large storage volume, a large hydraulic head, long retention times, and major control over the downstream release of water, and Those built to raise water levels, which are characterized by low storage volumes, short hydraulic residence times, a small hydraulic head, and little or no control over water releases. Specific impacts of dams depend on the type and purpose of the impoundment—storage dams built for flood control are usually emptied as soon as possible following a flood; storage dams built for other purposes retain water during high stream inflow and then gradually release water over time, or retain most water until additional reservoir capacity is needed for the next high flow. What is retained by the dam (water, sediment, nutrients, and heat) is typically lost to the stream. Typical impacts of large to medium-sized dams on flow patterns include creating a lag in peak flows and reducing the overall magnitude of flows, and either increasing low-flow discharge (in dams associated with hydropower generation or in response to downstream irrigation needs), or totally drying downstream channels. In small watersheds, dams reduce peak flows while elevating low flows, usually cause increases in flow duration, and tend to reduce flood variability.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Spawning of Pacific salmon species, the emergence of fry, and the migration o...</a:t>
            </a:r>
          </a:p>
          <a:p xmlns:a="http://schemas.openxmlformats.org/drawingml/2006/main">
            <a:r>
              <a:t>Visible text:</a:t>
            </a:r>
          </a:p>
          <a:p xmlns:a="http://schemas.openxmlformats.org/drawingml/2006/main">
            <a:r>
              <a:t>Spawning of Pacific salmon species, the emergence of fry, and the migration of smolts are all related to appropriate thermal cues in natal lakes and streams, and thus dams and other anthropogenic changes can result in mismatches between life histories and environmental conditions or increased mortality because of temperature stress. Alteration of flow can have strong negative impacts on embryo and larval survival if, for instance, egg emergence is timed to coincide with natural low flows but releases from dams result in unnatural high flows. Dams also alter downstream water temperatures, generally providing cooler water in the summer and warmer water in the late fall, resulting in impacts on developmental rates of embryos and larvae. Blocked passage caused by large dams as well as by numerous smaller obstacles such as low dams and culverts can eliminate large areas of habitat, especially for migratory species, but the impacts of dams are not necessarily related to their sizes; in the Columbia River basin, large, impassable dams are responsible for the loss of one-third of the historical Pacific salmon and Steelhead habitats. However, it is important to remember that the declines in migratory species are often due to multiple causes rather than a single factor—in addition to blocked passage, this includes overfishing and changes to the ecology of natal lakes and streams. Snake River Sockeye Salmon, with the low productivity of their rearing system, extraordinary migration demands on juvenile and adult fish even under natural conditions, current problems with blocked passage, sensitivity to regional climate warming, and currently high parasite loads, maybe be naturally vulnerable to the novel environmental stresses of today.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Columbia and Snake River basin map</a:t>
            </a:r>
          </a:p>
          <a:p xmlns:a="http://schemas.openxmlformats.org/drawingml/2006/main">
            <a:r>
              <a:t>Figure description:</a:t>
            </a:r>
          </a:p>
          <a:p xmlns:a="http://schemas.openxmlformats.org/drawingml/2006/main">
            <a:r>
              <a:t>Regional map of the Columbia and Snake River basin in the northwestern United States and Canada. Major rivers, dams, and salmon-migration locations are labeled across Washington, Oregon, Idaho, Montana, and British Columbia.</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 the Colorado River, effects of high dams, including blocked fish passage a...</a:t>
            </a:r>
          </a:p>
          <a:p xmlns:a="http://schemas.openxmlformats.org/drawingml/2006/main">
            <a:r>
              <a:t>Visible text:</a:t>
            </a:r>
          </a:p>
          <a:p xmlns:a="http://schemas.openxmlformats.org/drawingml/2006/main">
            <a:r>
              <a:t>In the Colorado River, effects of high dams, including blocked fish passage and altered flow and sediment regime, are related to the severe population declines of Colorado Pikeminnow, Humpback Chub, Bonytail Chub, and Razorback Sucker, all of which have evolved long-distance migration patterns as part of their life histories. Run-of-the river dams in the Fox River, a sixth-order tributary of the Illinois River, have affected the distributions of at least 30 fish species, showing the strong impact that even low-head dams have on fishes and other aquatic organisms. Dams associated with mill ponds no doubt had major impacts on movement patterns of fishes beginning in the 19th century. For small fishes that are not strong swimmers, even culverts can reduce or eliminate fish movement. Although many milldams are now breached or relict, intact and even breached dams continue to have impacts on fish assemblages. In species-rich, small upland streams of the southeastern United States, movements of fishes are associated with feeding, reproduction, and recolonization of areas that might be periodically dewatered and are important for maintenance of viable populations, and in these small streams, even road crossings on national forest streams can act as potential barriers to fish movement.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Dam Removal, Fish Passages, Environmental Flows, and Other Remedial Approaches</a:t>
            </a:r>
          </a:p>
          <a:p xmlns:a="http://schemas.openxmlformats.org/drawingml/2006/main">
            <a:r>
              <a:t>Visible text:</a:t>
            </a:r>
          </a:p>
          <a:p xmlns:a="http://schemas.openxmlformats.org/drawingml/2006/main">
            <a:r>
              <a:t>Dam Removal, Fish Passages, Environmental Flows, and Other Remedial Approaches</a:t>
            </a:r>
          </a:p>
          <a:p xmlns:a="http://schemas.openxmlformats.org/drawingml/2006/main">
            <a:r>
              <a:t>Given the previously mentioned examples and the various ways in which the behavior and life cycles of fishes and other aquatic organisms are closely tied to patterns of flow and water temperature, even apparently minor changes in these characteristics can have wide-ranging impacts. Fishes whose movements are strongly related to flow events may be more vulnerable to extirpation when faced with reduced flow patterns or be blocked from movement by dams, including small structures. Successful spawning of native fishes can be reduced if high reservoir releases coincide with larval emergence, or nonindigenous fishes can be favored if release patterns favor their survival. Based on currently available knowledge, protecting or restoring natural flow regimes is one of the most prudent approaches for promoting the colonization and persistence of fish populations.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Regaining Natural Flow Characteristics</a:t>
            </a:r>
          </a:p>
          <a:p xmlns:a="http://schemas.openxmlformats.org/drawingml/2006/main">
            <a:r>
              <a:t>Visible text:</a:t>
            </a:r>
          </a:p>
          <a:p xmlns:a="http://schemas.openxmlformats.org/drawingml/2006/main">
            <a:r>
              <a:t>Regaining Natural Flow Characteristics</a:t>
            </a:r>
          </a:p>
          <a:p xmlns:a="http://schemas.openxmlformats.org/drawingml/2006/main">
            <a:r>
              <a:t>Virtually all efforts to recover fishes and ecosystems at risk involve some measure of restoration of natural flow patterns, even if only timing or frequency, and maintenance of appropriate minimal flows to prevent dangerous physical conditions (e.g., high temperatures and low oxygen) or total dewatering. Although seeming to make good ecological sense, ecological impacts of environmental flows from dams, achieved through modifying dam operations or dam structure, are rarely evaluated. In a 13-year experiment of flow releases from the Bridge River dam, the total number of juvenile salmonids did increase significantly following implementation of the environmental flow, with most of the increase a result of repopulation of the formerly dry 3-km section immediately below the dam; in the next two reaches of river that were already flowing, although at much reduced levels prior to environmental release, there was not a detectable change in total salmonid abundance. Impacts of environmental flows are extremely context dependent—the outcomes being driven by the amount and quality of downstream habitats. In fact, because it is often not possible to regain the magnitude of natural flows present prior to dam construction, the concept of river downsizing becomes an important alternative; by creating flows that follow a natural progression, even though much less in magnitude, much of the natural function of at least some rivers can be restored.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Managed flows are often designed for particular species, especially in the no...</a:t>
            </a:r>
          </a:p>
          <a:p xmlns:a="http://schemas.openxmlformats.org/drawingml/2006/main">
            <a:r>
              <a:t>Visible text:</a:t>
            </a:r>
          </a:p>
          <a:p xmlns:a="http://schemas.openxmlformats.org/drawingml/2006/main">
            <a:r>
              <a:t>Managed flows are often designed for particular species, especially in the northwestern United States and western Canada, where species diversity is low and a major emphasis is on the recovery of migratory salmonids; in the Skagit River area, environmental flow measures resulted in substantially increased Pink and Chum salmon abundances and in a sustainable healthy population of Chinook Salmon in the upper Skagit River. Determining appropriate releases from dams can be more challenging in species-rich eastern and southeastern U.S. streams, especially when the magnitude of a pre-dam hydrograph cannot be attained, but substantial benefits can sometimes be obtained by changing releases to guarantee a small minimum flow. Another impact of breaking the connection between fringing floodplains and the river is the construction of levees to block a river from access to its historic floodplains, generally for the development of agriculture on the rich floodplain soils; levees also isolate a river from its natural reservoir (its floodplain), thereby increasing the intensity of otherwise smaller floods.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Reconnecting Floodplains and Streams</a:t>
            </a:r>
          </a:p>
          <a:p xmlns:a="http://schemas.openxmlformats.org/drawingml/2006/main">
            <a:r>
              <a:t>Visible text:</a:t>
            </a:r>
          </a:p>
          <a:p xmlns:a="http://schemas.openxmlformats.org/drawingml/2006/main">
            <a:r>
              <a:t>Reconnecting Floodplains and Streams</a:t>
            </a:r>
          </a:p>
          <a:p xmlns:a="http://schemas.openxmlformats.org/drawingml/2006/main">
            <a:r>
              <a:t>Because of the known importance of floodplain habitats as spawning and/or nursery areas for many native fish species, the restoration or creation of floodplains is often a major goal of recovery efforts. Such restoration requires hydrological connectivity between the floodplain and river, a flow regime that has sufficient variability, and a magnitude of scale that is adequate for biological processes to occur and for the restoration to have meaningful ecological benefits. In addition, floods need to occur for sufficient duration and season to coincide with life-history patterns of floodplain associated organisms. Two case studies of the Sacramento–San Joaquin river system show the importance of floodplain restoration at differing scales—one affecting 0.4 km2 and providing benefits at a local level (Cosumnes River), and the other affecting 240 km2 and providing benefits at the population level (Yolo Bypass). Studies of floodplain use by native and nonindigenous fishes show that management of flows can favor native fishes by having extensive, early season flooding, followed by complete dewatering of the floodplain by the end of the flooding season. Moreover, in the Cosumnes River, the increases of native fish retention and growth have been achieved while still retaining almost 90% of the presence in active agricultural production, including grazing, rice faming, and other annual crops.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Part 5 integrates many of the previous topics by focusing on several areas of...</a:t>
            </a:r>
          </a:p>
          <a:p xmlns:a="http://schemas.openxmlformats.org/drawingml/2006/main">
            <a:r>
              <a:t>Visible text:</a:t>
            </a:r>
          </a:p>
          <a:p xmlns:a="http://schemas.openxmlformats.org/drawingml/2006/main">
            <a:r>
              <a:t>Part 5 integrates many of the previous topics by focusing on several areas of how fishes interact with their environments, how human-caused impacts have altered these environments and the responses of fishes, and how the relatively new field of conservation biology has contributed to the restoration of habitats and native fish populations. To a great extent, conservation biology is a “crisis discipline” that takes a group of traditionally academic disciplines and applies the knowledge to the real-world challenge of maintaining functional biodiversity—that is, not just keeping extant taxa alive, but also maintaining landscapes and ecosystems in which their populations and assemblages interact and evolve. Conservation of North American native fish diversity is approaching a crisis situation: In the twentieth century, 40 North American fish species became extinct, reflecting an extinction rate 1,000 times higher than the estimated background rate for fishes. Overall, the extinction rate for North American freshwater species is five times greater than for terrestrial species and is equivalent to the estimated extinction rate of tropical rainforest communities. At present, 39% of the described fish species or subspecies are imperiled and 21 taxa are considered to be extinct from wild habitats, with the populations of greatest diversity also having the largest number of imperiled species.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Seasonal survival pattern</a:t>
            </a:r>
          </a:p>
          <a:p xmlns:a="http://schemas.openxmlformats.org/drawingml/2006/main">
            <a:r>
              <a:t>Figure description:</a:t>
            </a:r>
          </a:p>
          <a:p xmlns:a="http://schemas.openxmlformats.org/drawingml/2006/main">
            <a:r>
              <a:t>Stacked monthly bar chart of percent survival from February through July. Black survival remains high early, then declines sharply from April to June as the gray mortality portion increases.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Restoring Connectivity of Watersheds</a:t>
            </a:r>
          </a:p>
          <a:p xmlns:a="http://schemas.openxmlformats.org/drawingml/2006/main">
            <a:r>
              <a:t>Visible text:</a:t>
            </a:r>
          </a:p>
          <a:p xmlns:a="http://schemas.openxmlformats.org/drawingml/2006/main">
            <a:r>
              <a:t>Restoring Connectivity of Watersheds</a:t>
            </a:r>
          </a:p>
          <a:p xmlns:a="http://schemas.openxmlformats.org/drawingml/2006/main">
            <a:r>
              <a:t>Restoring connectivity to floodplains is an important action of many recovery plans. Fish passages around dams can contribute to recovery efforts but still have their limitations, especially because only a portion of fishes successfully traverse most fish passages, and some fish passages (e.g., fish ladders) can impose novel selection regimes on fishes. Because of downstream effects of dams, and issues of upstream and downstream passages of fishes and other organisms, dams have contributed to significant declines in anadromous salmon, as well as other migratory species, throughout North America. Passages around low-head dams can be achieved by a relatively natural flow of water around the structure (termed nature-like passages), whereas fish ladders around large dams are highly engineered structures—generally a step-like series of compartments containing downstream-flowing water, requiring a fish to swim against the current and then jump to the next compartment. The success of fish ladders is varied, especially when success is measured by the passage of multiple species of fishes rather than a single target group, such as anadromous salmonids. Dam removal is also a recovery tool that is being increasingly considered, although it can carry with it a number of concerns and trade-offs, including the rapid downstream movement of sediment during and after dam removal, and thus should be viewed, at least in the short-term, as a disturbance. In studies of dam removal, two general recovery trajectories were apparent: some ecosystems fully recovered to pre-dam conditions, as suggested by the Woolen Mills Dam, whereas others, the majority, only partially recovered because of enduring impacts of the dam or because of other watershed changes.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Darwinian Debt and Other Issues</a:t>
            </a:r>
          </a:p>
          <a:p xmlns:a="http://schemas.openxmlformats.org/drawingml/2006/main">
            <a:r>
              <a:t>Visible text:</a:t>
            </a:r>
          </a:p>
          <a:p xmlns:a="http://schemas.openxmlformats.org/drawingml/2006/main">
            <a:r>
              <a:t>Darwinian Debt and Other Issues</a:t>
            </a:r>
          </a:p>
          <a:p xmlns:a="http://schemas.openxmlformats.org/drawingml/2006/main">
            <a:r>
              <a:t>Important in all recovery issues is awareness that fish populations are dynamic and continually responding to changes in their environments. Some of these are phenotypic shifts in behavior or morphology and others are genetically based responses to altered or new environments. Darwinian debt refers to the expectation, based on numerous genetic models, that the evolutionary recovery from harmful genetic changes caused by various anthropogenic impacts takes longer than the time required to induce the changes, and thus the results of anthropogenic selection may have evolutionary costs for future generations of the species. Such evolutionary responses are important in freshwater and marine fisheries management as well as in discussions of dams, fish passages, and dam removal; for example, fish ladders can be considered artificial selection devices because phenotypes successful in traversing them can differ from phenotypes best suited for long-distance migration. Because of the real possibility of eco-evolutionary interactions and the apparent decrease in fitness of many fish species, such as Chinook Salmon, caused by the presence of dams, there could well be strong selection for regaining fitness in the dam-altered habitats. Overall, dams have increased the cost of migration, reducing energy available for sexual selection and perhaps favoring a nonmigratory life history.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Were the Columbia River, for example, ever returned to a quasi-natural, free-...</a:t>
            </a:r>
          </a:p>
          <a:p xmlns:a="http://schemas.openxmlformats.org/drawingml/2006/main">
            <a:r>
              <a:t>Visible text:</a:t>
            </a:r>
          </a:p>
          <a:p xmlns:a="http://schemas.openxmlformats.org/drawingml/2006/main">
            <a:r>
              <a:t>Were the Columbia River, for example, ever returned to a quasi-natural, free-flowing state, returning salmonid populations might face a Darwinian debt (and temporarily reduced fitness) as they struggle to reevolve historical adaptations. As salmon and other fish populations first declined in Europe and North America in the 18th and 19th centuries, the use of hatcheries in augmenting overfished stocks came into common practice. Well-intentioned as stocking may be, hatchery-raised fishes typically have lower survival rates than do wild fishes, in part because hatcheries offer a very different selective regime. In instances where overfishing was the principal cause of declines, hatcheries showed some success in rebuilding populations, but successes generally did not occur when the declines were caused by other factors, such as habitat degradation. At the same time, even a few generations of domestication in a hatchery can result in negative effects on natural reproduction in the wild. In conjunction with efforts to restore environmental quality and manage levels of exploitation, hatcheries can be critical for restoring fish populations in cases where natural populations have been eliminated or extremely low, but they are not the answer to restoring populations in the absence of other restorative approaches. Finally, responses of fishes, in streams or other habitats, to recovery efforts can occur over much longer time scales than generally assumed, and thus some of the recovery efforts mentioned may potentially require much longer time periods to show results.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Intentionally blank slide</a:t>
            </a:r>
          </a:p>
          <a:p xmlns:a="http://schemas.openxmlformats.org/drawingml/2006/main">
            <a:r>
              <a:t>Figure description:</a:t>
            </a:r>
          </a:p>
          <a:p xmlns:a="http://schemas.openxmlformats.org/drawingml/2006/main">
            <a:r>
              <a:t>The source image is blank and contains no visible instructional content.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Streams Large and Small</a:t>
            </a:r>
          </a:p>
          <a:p xmlns:a="http://schemas.openxmlformats.org/drawingml/2006/main">
            <a:r>
              <a:t>Visible text:</a:t>
            </a:r>
          </a:p>
          <a:p xmlns:a="http://schemas.openxmlformats.org/drawingml/2006/main">
            <a:r>
              <a:t>Streams Large and Small</a:t>
            </a:r>
          </a:p>
          <a:p xmlns:a="http://schemas.openxmlformats.org/drawingml/2006/main">
            <a:r>
              <a:t>Fourteen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Streams and rivers constitute a major feature of the North American landscape...</a:t>
            </a:r>
          </a:p>
          <a:p xmlns:a="http://schemas.openxmlformats.org/drawingml/2006/main">
            <a:r>
              <a:t>Visible text:</a:t>
            </a:r>
          </a:p>
          <a:p xmlns:a="http://schemas.openxmlformats.org/drawingml/2006/main">
            <a:r>
              <a:t>Streams and rivers constitute a major feature of the North American landscape—indeed, much of North American topography has been shaped by the impacts of flowing water on the erosion and deposition of materials. North American streams and rivers collectively discharge approximately 8,200 km3 (580 billion gallons) each year, about 17% of the world’s total. Although there is a general relationship between the area of the watershed and the annual mean discharge, rivers in arid lands have discharges much lower than would be predicted by watershed area, whereas those in regions with high precipitation have annual discharges that are much greater. As elsewhere in the world, large rivers in North America are now highly modified by humans through damming, water diversions, introduction of nonindigenous species, and various forms of water pollution; those that are not are disproportionately located in areas of low human-population density, such as extreme northern areas of Alaska and Canada—regions with naturally low fish diversity. Even in regions of North America where water has long been considered an abundant resource, such as the eastern United States, increasingly rapid human population growth is now exerting stressful demands on the available water. The future of aquatic habitats and organisms in North America, as elsewhere, is closely linked to patterns of human population growth, and particularly to per capita demands on water use as well as the release of greenhouse gases. Threats to aquatic biodiversity include increasing demands for water and associated corollaries of impoundments and withdrawals, declines in water quality, channelization, levees, the introduction of nonindigenous species, and impacts of global climate change.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Hydrologic Cycles and Fish Assemblages: Natural Patterns</a:t>
            </a:r>
          </a:p>
          <a:p xmlns:a="http://schemas.openxmlformats.org/drawingml/2006/main">
            <a:r>
              <a:t>Visible text:</a:t>
            </a:r>
          </a:p>
          <a:p xmlns:a="http://schemas.openxmlformats.org/drawingml/2006/main">
            <a:r>
              <a:t>Hydrologic Cycles and Fish Assemblages: Natural Patterns</a:t>
            </a:r>
          </a:p>
          <a:p xmlns:a="http://schemas.openxmlformats.org/drawingml/2006/main">
            <a:r>
              <a:t>A key feature of lotic systems is the hydrologic regime—the frequency, magnitude, duration, timing, and rate of change in flow. Many fish species, as well as other aquatic organisms, have major life-history events (e.g., migration, spawning) that are closely tied in with variations in flow patterns. In addition, overbank flow allows fishes direct access to resources on inundated floodplains and also transports floodplain nutrients back into river systems—a key point of the flood-pulse concept. Thus, daily or seasonal variations in stream discharge can have major impacts on the behavior and ecology of aquatic organisms. Patterns of flow can vary in their timing, magnitude, duration, frequency, and rate of change, and this variation has numerous direct and indirect effects on the integrity of the stream ecosystem. The magnitude of flow, among other things, controls access to floodplain resources, and in western rivers that are driven by snowmelt, magnitude changes drastically over time. Flow variation can act directly on ecological integrity, or indirectly via primary regulators of ecological integrity, including physical habitat, water quality, primary and secondary productivity, and biotic interactions.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Flow regime and stream-ecosystem integrity</a:t>
            </a:r>
          </a:p>
          <a:p xmlns:a="http://schemas.openxmlformats.org/drawingml/2006/main">
            <a:r>
              <a:t>Figure description:</a:t>
            </a:r>
          </a:p>
          <a:p xmlns:a="http://schemas.openxmlformats.org/drawingml/2006/main">
            <a:r>
              <a:t>Flow-regime framework. Magnitude, timing, frequency, duration, and rate of change define the flow pattern, which influences physical habitat, water quality, energy supply, and biotic interactions and thereby the integrity of the stream ecosystem.</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Importance of a Variable Flow Regime</a:t>
            </a:r>
          </a:p>
          <a:p xmlns:a="http://schemas.openxmlformats.org/drawingml/2006/main">
            <a:r>
              <a:t>Visible text:</a:t>
            </a:r>
          </a:p>
          <a:p xmlns:a="http://schemas.openxmlformats.org/drawingml/2006/main">
            <a:r>
              <a:t>Importance of a Variable Flow Regime</a:t>
            </a:r>
          </a:p>
          <a:p xmlns:a="http://schemas.openxmlformats.org/drawingml/2006/main">
            <a:r>
              <a:t>Rises in stream discharge of sufficient magnitude and duration can trigger upstream or downstream movement of fishes, provide potential access to new habitats, rescue stranded populations in cut-off pools, or provide access to refuges during high flood events. In addition, seasonally variable flow patterns provide increased food resources in the channel and also provide access to food and habitat resources on river floodplains, those areas that are periodically inundated by lateral overflow of rivers, lakes, or reservoirs, by groundwater, or by direct precipitation. The river-floodplain system includes the main channel, permanent lakes and ponds on the floodplain, and the periodically inundated floodplain habitats. The temporally variable patterns in magnitude and frequency create pulses of overbank flow, and the flood-pulse concept (FPC) considers annual flooding events as the principal factor responsible for the “existence, productivity, and interactions of the major biota in river-floodplain systems.” The FPC is a general concept for large river-floodplain systems in temperate as well as tropical habitats, and a major tenet is that much of the primary and secondary production of these systems takes place on the floodplain, with the river channel viewed as a transport mechanism for water and dissolved/suspended matter, a corridor for the movement of aquatic organisms, and a refuge for aquatic organisms during periods of low flow.</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Flow, Temperature, and Movement Patterns</a:t>
            </a:r>
          </a:p>
          <a:p xmlns:a="http://schemas.openxmlformats.org/drawingml/2006/main">
            <a:r>
              <a:t>Visible text:</a:t>
            </a:r>
          </a:p>
          <a:p xmlns:a="http://schemas.openxmlformats.org/drawingml/2006/main">
            <a:r>
              <a:t>Flow, Temperature, and Movement Patterns The timing of life-history events, such as spawning migrations, actual spawning, and embryo, larval, and adult growth and survival, are related to seasonal environmental changes, in particular day length acting in conjunction with changes in water temperature and rising or falling water levels. For example, different stocks of Steelhead and Pacific salmon along the Pacific coast are adapted to different water temperature regimes, and suckers have been shown to time their spawning to changes in water temperature and stream discharge. In a study of movement of eight fish species in small streams in the James River drainage, Virginia, five species showed increased movement rates in association with high flow events. Voluntary flow-mediated movement within stream channels (in contrast to passive displacement by flood waters or lateral movement onto floodplains) is extremely widespread among North American freshwater fish families. Flow characteristics, especially timing, magnitude, and duration, can have major impacts on the survival of eggs and larvae and thus drive population success or failure.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5ef924ad774f4dd2" /></Relationships>
</file>

<file path=ppt/slideLayouts/slideLayout1.xml><?xml version="1.0" encoding="utf-8"?>
<p:sldLayout xmlns:p="http://schemas.openxmlformats.org/presentationml/2006/main" type="blank" preserve="1">
  <p:cSld name="Default">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7620F8E4-47CA-426A-BFDF-54EB26F23AE7}"/>
              </a:ext>
            </a:extLst>
          </p:cNvPr>
          <p:cNvSpPr>
            <a:spLocks xmlns:a="http://schemas.openxmlformats.org/drawingml/2006/main" noGrp="1"/>
          </p:cNvSpPr>
          <p:nvPr>
            <p:ph type="ftr" idx="2"/>
          </p:nvPr>
        </p:nvSpPr>
        <p:spPr/>
        <p:txBody>
          <a:bodyPr xmlns:a="http://schemas.openxmlformats.org/drawingml/2006/main"/>
          <a:lstStyle xmlns:a="http://schemas.openxmlformats.org/drawingml/2006/main"/>
          <a:p xmlns:a="http://schemas.openxmlformats.org/drawingml/2006/main">
            <a:r>
              <a:t>Footer</a:t>
            </a:r>
          </a:p>
        </p:txBody>
      </p:sp>
      <p:sp>
        <p:nvSpPr>
          <p:cNvPr id="3" name="PlaceHolder 2">
            <a:extLst xmlns:a="http://schemas.openxmlformats.org/drawingml/2006/main">
              <a:ext uri="{FF2B5EF4-FFF2-40B4-BE49-F238E27FC236}">
                <a16:creationId xmlns:a16="http://schemas.microsoft.com/office/drawing/2014/main" id="{7F116A3D-5D29-4BF7-99AE-D19E0C7B4C64}"/>
              </a:ext>
            </a:extLst>
          </p:cNvPr>
          <p:cNvSpPr>
            <a:spLocks xmlns:a="http://schemas.openxmlformats.org/drawingml/2006/main" noGrp="1"/>
          </p:cNvSpPr>
          <p:nvPr>
            <p:ph type="sldNum" idx="3"/>
          </p:nvPr>
        </p:nvSpPr>
        <p:spPr/>
        <p:txBody>
          <a:bodyPr xmlns:a="http://schemas.openxmlformats.org/drawingml/2006/main"/>
          <a:lstStyle xmlns:a="http://schemas.openxmlformats.org/drawingml/2006/main"/>
          <a:p xmlns:a="http://schemas.openxmlformats.org/drawingml/2006/main">
            <a:fld id="{B04AE959-A47D-433C-8CF1-EB7448B30073}" type="slidenum">
              <a:t>&lt;#&gt;</a:t>
            </a:fld>
          </a:p>
        </p:txBody>
      </p:sp>
      <p:sp>
        <p:nvSpPr>
          <p:cNvPr id="4" name="PlaceHolder 3">
            <a:extLst xmlns:a="http://schemas.openxmlformats.org/drawingml/2006/main">
              <a:ext uri="{FF2B5EF4-FFF2-40B4-BE49-F238E27FC236}">
                <a16:creationId xmlns:a16="http://schemas.microsoft.com/office/drawing/2014/main" id="{8C057FB1-CCB3-4E27-966C-BBFE3C2BF3F7}"/>
              </a:ext>
            </a:extLst>
          </p:cNvPr>
          <p:cNvSpPr>
            <a:spLocks xmlns:a="http://schemas.openxmlformats.org/drawingml/2006/main" noGrp="1"/>
          </p:cNvSpPr>
          <p:nvPr>
            <p:ph type="dt" idx="1"/>
          </p:nvPr>
        </p:nvSpPr>
        <p:spPr/>
        <p:txBody>
          <a:bodyPr xmlns:a="http://schemas.openxmlformats.org/drawingml/2006/main"/>
          <a:lstStyle xmlns:a="http://schemas.openxmlformats.org/drawingml/2006/main"/>
          <a:p xmlns:a="http://schemas.openxmlformats.org/drawingml/2006/main">
            <a:r>
              <a:t/>
            </a: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dea4088617ba492a" /><Relationship Type="http://schemas.openxmlformats.org/officeDocument/2006/relationships/slideLayout" Target="/ppt/slideLayouts/slideLayout1.xml" Id="Rc3d6e8d6730b42e3" /></Relationships>
</file>

<file path=ppt/slideMasters/slideMaster1.xml><?xml version="1.0" encoding="utf-8"?>
<p:sldMaster xmlns:p="http://schemas.openxmlformats.org/presentationml/2006/main">
  <p:cSld>
    <p:bg>
      <p:bgPr>
        <a:solidFill xmlns:a="http://schemas.openxmlformats.org/drawingml/2006/main">
          <a:srgbClr val="FFFFFF"/>
        </a:solidFill>
      </p:bgPr>
    </p:bg>
    <p:spTree>
      <p:nvGrpSpPr>
        <p:cNvPr id="1" name=""/>
        <p:cNvGrpSpPr/>
        <p:nvPr/>
      </p:nvGrpSpPr>
      <p:grpSpPr>
        <a:xfrm xmlns:a="http://schemas.openxmlformats.org/drawingml/2006/main"/>
      </p:grpSpPr>
      <p:sp>
        <p:nvSpPr>
          <p:cNvPr id="2" name="PlaceHolder 1">
            <a:extLst xmlns:a="http://schemas.openxmlformats.org/drawingml/2006/main">
              <a:ext uri="{FF2B5EF4-FFF2-40B4-BE49-F238E27FC236}">
                <a16:creationId xmlns:a16="http://schemas.microsoft.com/office/drawing/2014/main" id="{B5E8A394-2E0A-42FB-941B-F5972D131AEA}"/>
              </a:ext>
            </a:extLst>
          </p:cNvPr>
          <p:cNvSpPr>
            <a:spLocks xmlns:a="http://schemas.openxmlformats.org/drawingml/2006/main" noGrp="1"/>
          </p:cNvSpPr>
          <p:nvPr>
            <p:ph type="title" idx="0"/>
          </p:nvPr>
        </p:nvSpPr>
        <p:spPr>
          <a:xfrm xmlns:a="http://schemas.openxmlformats.org/drawingml/2006/main">
            <a:off x="457200" y="273960"/>
            <a:ext cx="82296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4400" b="0" u="none">
                <a:solidFill>
                  <a:srgbClr val="000000"/>
                </a:solidFill>
                <a:latin typeface="Calibri"/>
                <a:ea typeface="Calibri"/>
                <a:cs typeface="Calibri"/>
              </a:defRPr>
            </a:lvl1pPr>
          </a:lstStyle>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4400" b="0" u="none">
                <a:solidFill>
                  <a:srgbClr val="000000"/>
                </a:solidFill>
                <a:latin typeface="Calibri"/>
                <a:ea typeface="Calibri"/>
                <a:cs typeface="Calibri"/>
              </a:rPr>
              <a:t>Click to edit the title text format</a:t>
            </a:r>
            <a:endParaRPr sz="4400" b="0" u="none">
              <a:solidFill>
                <a:srgbClr val="000000"/>
              </a:solidFill>
              <a:latin typeface="Calibri"/>
              <a:ea typeface="Calibri"/>
              <a:cs typeface="Calibri"/>
            </a:endParaRPr>
          </a:p>
        </p:txBody>
      </p:sp>
      <p:sp>
        <p:nvSpPr>
          <p:cNvPr id="3" name="PlaceHolder 2">
            <a:extLst xmlns:a="http://schemas.openxmlformats.org/drawingml/2006/main">
              <a:ext uri="{FF2B5EF4-FFF2-40B4-BE49-F238E27FC236}">
                <a16:creationId xmlns:a16="http://schemas.microsoft.com/office/drawing/2014/main" id="{FADB3232-2E1E-4E1D-BA71-8880FB14633A}"/>
              </a:ext>
            </a:extLst>
          </p:cNvPr>
          <p:cNvSpPr>
            <a:spLocks xmlns:a="http://schemas.openxmlformats.org/drawingml/2006/main" noGrp="1"/>
          </p:cNvSpPr>
          <p:nvPr>
            <p:ph type="body" idx="0"/>
          </p:nvPr>
        </p:nvSpPr>
        <p:spPr>
          <a:xfrm xmlns:a="http://schemas.openxmlformats.org/drawingml/2006/main">
            <a:off x="457200" y="1600200"/>
            <a:ext cx="8229600" cy="4525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1pPr>
            <a:lvl2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2pPr>
            <a:lvl3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3pPr>
            <a:lvl4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4pPr>
            <a:lvl5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5pPr>
            <a:lvl6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6pPr>
            <a:lvl7pPr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3200" b="0" u="none">
                <a:solidFill>
                  <a:srgbClr val="000000"/>
                </a:solidFill>
                <a:latin typeface="Calibri"/>
                <a:ea typeface="Calibri"/>
                <a:cs typeface="Calibri"/>
              </a:defRPr>
            </a:lvl7pPr>
          </a:lstStyle>
          <a:p xmlns:a="http://schemas.openxmlformats.org/drawingml/2006/main">
            <a:pPr marL="343080" indent="-34308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Click to edit the outline text format</a:t>
            </a:r>
            <a:endParaRPr sz="3200" b="0" u="none">
              <a:solidFill>
                <a:srgbClr val="000000"/>
              </a:solidFill>
              <a:latin typeface="Calibri"/>
              <a:ea typeface="Calibri"/>
              <a:cs typeface="Calibri"/>
            </a:endParaRPr>
          </a:p>
          <a:p xmlns:a="http://schemas.openxmlformats.org/drawingml/2006/main">
            <a:pPr marL="743040" lvl="1" indent="-28584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Second Outline Level</a:t>
            </a:r>
            <a:endParaRPr sz="3200" b="0" u="none">
              <a:solidFill>
                <a:srgbClr val="000000"/>
              </a:solidFill>
              <a:latin typeface="Calibri"/>
              <a:ea typeface="Calibri"/>
              <a:cs typeface="Calibri"/>
            </a:endParaRPr>
          </a:p>
          <a:p xmlns:a="http://schemas.openxmlformats.org/drawingml/2006/main">
            <a:pPr marL="1143000" lvl="2"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Third Outline Level</a:t>
            </a:r>
            <a:endParaRPr sz="3200" b="0" u="none">
              <a:solidFill>
                <a:srgbClr val="000000"/>
              </a:solidFill>
              <a:latin typeface="Calibri"/>
              <a:ea typeface="Calibri"/>
              <a:cs typeface="Calibri"/>
            </a:endParaRPr>
          </a:p>
          <a:p xmlns:a="http://schemas.openxmlformats.org/drawingml/2006/main">
            <a:pPr marL="1600200" lvl="3"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Fourth Outline Level</a:t>
            </a:r>
            <a:endParaRPr sz="3200" b="0" u="none">
              <a:solidFill>
                <a:srgbClr val="000000"/>
              </a:solidFill>
              <a:latin typeface="Calibri"/>
              <a:ea typeface="Calibri"/>
              <a:cs typeface="Calibri"/>
            </a:endParaRPr>
          </a:p>
          <a:p xmlns:a="http://schemas.openxmlformats.org/drawingml/2006/main">
            <a:pPr marL="2057400" lvl="4"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Fifth Outline Level</a:t>
            </a:r>
            <a:endParaRPr sz="3200" b="0" u="none">
              <a:solidFill>
                <a:srgbClr val="000000"/>
              </a:solidFill>
              <a:latin typeface="Calibri"/>
              <a:ea typeface="Calibri"/>
              <a:cs typeface="Calibri"/>
            </a:endParaRPr>
          </a:p>
          <a:p xmlns:a="http://schemas.openxmlformats.org/drawingml/2006/main">
            <a:pPr marL="2057400" lvl="5"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Sixth Outline Level</a:t>
            </a:r>
            <a:endParaRPr sz="3200" b="0" u="none">
              <a:solidFill>
                <a:srgbClr val="000000"/>
              </a:solidFill>
              <a:latin typeface="Calibri"/>
              <a:ea typeface="Calibri"/>
              <a:cs typeface="Calibri"/>
            </a:endParaRPr>
          </a:p>
          <a:p xmlns:a="http://schemas.openxmlformats.org/drawingml/2006/main">
            <a:pPr marL="2057400" lvl="6" indent="-228600" algn="l">
              <a:spcBef>
                <a:spcPts val="799"/>
              </a:spcBef>
              <a:buClr>
                <a:srgbClr val="000000"/>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200" b="0" u="none">
                <a:solidFill>
                  <a:srgbClr val="000000"/>
                </a:solidFill>
                <a:latin typeface="Calibri"/>
                <a:ea typeface="Calibri"/>
                <a:cs typeface="Calibri"/>
              </a:rPr>
              <a:t>Seventh Outline Level</a:t>
            </a:r>
            <a:endParaRPr sz="3200" b="0" u="none">
              <a:solidFill>
                <a:srgbClr val="000000"/>
              </a:solidFill>
              <a:latin typeface="Calibri"/>
              <a:ea typeface="Calibri"/>
              <a:cs typeface="Calibri"/>
            </a:endParaRPr>
          </a:p>
        </p:txBody>
      </p:sp>
      <p:sp>
        <p:nvSpPr>
          <p:cNvPr id="4" name="PlaceHolder 3">
            <a:extLst xmlns:a="http://schemas.openxmlformats.org/drawingml/2006/main">
              <a:ext uri="{FF2B5EF4-FFF2-40B4-BE49-F238E27FC236}">
                <a16:creationId xmlns:a16="http://schemas.microsoft.com/office/drawing/2014/main" id="{66D934B7-532A-4FAA-A1D4-439165DC75CA}"/>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200" b="0" u="none">
                <a:solidFill>
                  <a:srgbClr val="898989"/>
                </a:solidFill>
                <a:latin typeface="Calibri"/>
                <a:ea typeface="Calibri"/>
                <a:cs typeface="Calibri"/>
              </a:rPr>
              <a:t>&lt;date/time&gt;</a:t>
            </a:r>
            <a:endParaRPr sz="1200" b="0" u="none">
              <a:solidFill>
                <a:srgbClr val="000000"/>
              </a:solidFill>
              <a:latin typeface="Calibri"/>
              <a:ea typeface="Calibri"/>
              <a:cs typeface="Calibri"/>
            </a:endParaRPr>
          </a:p>
        </p:txBody>
      </p:sp>
      <p:sp>
        <p:nvSpPr>
          <p:cNvPr id="5" name="PlaceHolder 4">
            <a:extLst xmlns:a="http://schemas.openxmlformats.org/drawingml/2006/main">
              <a:ext uri="{FF2B5EF4-FFF2-40B4-BE49-F238E27FC236}">
                <a16:creationId xmlns:a16="http://schemas.microsoft.com/office/drawing/2014/main" id="{338BA0A1-AAD6-4116-AF45-F76651F95878}"/>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400" b="0" u="none">
              <a:solidFill>
                <a:srgbClr val="000000"/>
              </a:solidFill>
              <a:latin typeface="Calibri"/>
              <a:ea typeface="Calibri"/>
              <a:cs typeface="Calibri"/>
            </a:endParaRPr>
          </a:p>
        </p:txBody>
      </p:sp>
      <p:sp>
        <p:nvSpPr>
          <p:cNvPr id="6" name="PlaceHolder 5">
            <a:extLst xmlns:a="http://schemas.openxmlformats.org/drawingml/2006/main">
              <a:ext uri="{FF2B5EF4-FFF2-40B4-BE49-F238E27FC236}">
                <a16:creationId xmlns:a16="http://schemas.microsoft.com/office/drawing/2014/main" id="{3F65653A-8BB2-4C24-905C-0D8FDC8A6B56}"/>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sz="1200" b="0" u="none">
                <a:solidFill>
                  <a:srgbClr val="898989"/>
                </a:solidFill>
                <a:latin typeface="Calibri"/>
                <a:ea typeface="Calibri"/>
                <a:cs typeface="Calibri"/>
              </a:defRPr>
            </a:lvl1pPr>
          </a:lstStyle>
          <a:p xmlns:a="http://schemas.openxmlformats.org/drawingml/2006/main">
            <a:pPr indent="0" algn="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fld id="{75EF0D8C-2E95-49DF-8720-8F201569A425}" type="slidenum">
              <a:rPr sz="1200" b="0" u="none">
                <a:solidFill>
                  <a:srgbClr val="898989"/>
                </a:solidFill>
                <a:latin typeface="Calibri"/>
                <a:ea typeface="Calibri"/>
                <a:cs typeface="Calibri"/>
              </a:rPr>
              <a:t>&lt;number&gt;</a:t>
            </a:fld>
            <a:endParaRPr sz="1200" b="0" u="none">
              <a:solidFill>
                <a:srgbClr val="000000"/>
              </a:solidFill>
              <a:latin typeface="Calibri"/>
              <a:ea typeface="Calibri"/>
              <a:cs typeface="Calibri"/>
            </a:endParaRPr>
          </a:p>
        </p:txBody>
      </p:sp>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c3d6e8d6730b42e3"/>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1.xml" Id="R1c29ac0520d74f2f" /><Relationship Type="http://schemas.openxmlformats.org/officeDocument/2006/relationships/notesSlide" Target="/ppt/notesSlides/notesSlide1.xml" Id="R752305daf96a4f6d"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19dd75fe2284495b" /><Relationship Type="http://schemas.openxmlformats.org/officeDocument/2006/relationships/image" Target="/ppt/media/image3.emf" Id="R07ce2f10d5fd4422" /><Relationship Type="http://schemas.openxmlformats.org/officeDocument/2006/relationships/notesSlide" Target="/ppt/notesSlides/notesSlide10.xml" Id="Ree097aad9a1b4345"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5fb5dd27cf914f6d" /><Relationship Type="http://schemas.openxmlformats.org/officeDocument/2006/relationships/notesSlide" Target="/ppt/notesSlides/notesSlide11.xml" Id="R949f3950f45e4835"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2229ce84f5614b19" /><Relationship Type="http://schemas.openxmlformats.org/officeDocument/2006/relationships/notesSlide" Target="/ppt/notesSlides/notesSlide12.xml" Id="R3ee8bd49e0a343ee"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dd7cfb3a079645cc" /><Relationship Type="http://schemas.openxmlformats.org/officeDocument/2006/relationships/notesSlide" Target="/ppt/notesSlides/notesSlide13.xml" Id="Rdd34d16212eb49f5"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923dfb633aad4c08" /><Relationship Type="http://schemas.openxmlformats.org/officeDocument/2006/relationships/image" Target="/ppt/media/image.jpeg" Id="R5e72d2d86aa74908" /><Relationship Type="http://schemas.openxmlformats.org/officeDocument/2006/relationships/notesSlide" Target="/ppt/notesSlides/notesSlide14.xml" Id="R1075621ce2ad4b45"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80f68b05ac3f48b5" /><Relationship Type="http://schemas.openxmlformats.org/officeDocument/2006/relationships/notesSlide" Target="/ppt/notesSlides/notesSlide15.xml" Id="Rbd6bccb774bc490c"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92cdd90436d048a3" /><Relationship Type="http://schemas.openxmlformats.org/officeDocument/2006/relationships/notesSlide" Target="/ppt/notesSlides/notesSlide16.xml" Id="Rdda9b9f19d0f45b7"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8b41110053fa4803" /><Relationship Type="http://schemas.openxmlformats.org/officeDocument/2006/relationships/notesSlide" Target="/ppt/notesSlides/notesSlide17.xml" Id="R37b96e7248064c1d"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60476e4303424d7e" /><Relationship Type="http://schemas.openxmlformats.org/officeDocument/2006/relationships/notesSlide" Target="/ppt/notesSlides/notesSlide18.xml" Id="R95f898aedf6640e0"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9b931e4688104e51" /><Relationship Type="http://schemas.openxmlformats.org/officeDocument/2006/relationships/notesSlide" Target="/ppt/notesSlides/notesSlide19.xml" Id="Rd58596a0ce7442d6"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fe10292c56d6448f" /><Relationship Type="http://schemas.openxmlformats.org/officeDocument/2006/relationships/notesSlide" Target="/ppt/notesSlides/notesSlide2.xml" Id="Rafafd7e47a1b4501"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3090806ed8cd40ea" /><Relationship Type="http://schemas.openxmlformats.org/officeDocument/2006/relationships/image" Target="/ppt/media/image4.emf" Id="Rd29a87ef247d4792" /><Relationship Type="http://schemas.openxmlformats.org/officeDocument/2006/relationships/notesSlide" Target="/ppt/notesSlides/notesSlide20.xml" Id="Rf023bc1376ac4c98"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68136c05db374217" /><Relationship Type="http://schemas.openxmlformats.org/officeDocument/2006/relationships/notesSlide" Target="/ppt/notesSlides/notesSlide21.xml" Id="Rd6f7af7d63df4efc" /></Relationships>
</file>

<file path=ppt/slides/_rels/slide22.xml.rels>&#65279;<?xml version="1.0" encoding="utf-8"?><Relationships xmlns="http://schemas.openxmlformats.org/package/2006/relationships"><Relationship Type="http://schemas.openxmlformats.org/officeDocument/2006/relationships/slideLayout" Target="/ppt/slideLayouts/slideLayout1.xml" Id="R362441af2a074a6c" /><Relationship Type="http://schemas.openxmlformats.org/officeDocument/2006/relationships/notesSlide" Target="/ppt/notesSlides/notesSlide22.xml" Id="Raa297d09ee344fed" /></Relationships>
</file>

<file path=ppt/slides/_rels/slide23.xml.rels>&#65279;<?xml version="1.0" encoding="utf-8"?><Relationships xmlns="http://schemas.openxmlformats.org/package/2006/relationships"><Relationship Type="http://schemas.openxmlformats.org/officeDocument/2006/relationships/slideLayout" Target="/ppt/slideLayouts/slideLayout1.xml" Id="R7e3d17e187e74e9d" /><Relationship Type="http://schemas.openxmlformats.org/officeDocument/2006/relationships/notesSlide" Target="/ppt/notesSlides/notesSlide23.xml" Id="Rb7cfdbb5e0a5474d"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0a13d2b223ec4f50" /><Relationship Type="http://schemas.openxmlformats.org/officeDocument/2006/relationships/image" Target="/ppt/media/image.emf" Id="Rdb34a0f2c9df42f7" /><Relationship Type="http://schemas.openxmlformats.org/officeDocument/2006/relationships/notesSlide" Target="/ppt/notesSlides/notesSlide3.xml" Id="Rf93ecf6b8f744dd1"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5c6e025f5dd64910" /><Relationship Type="http://schemas.openxmlformats.org/officeDocument/2006/relationships/notesSlide" Target="/ppt/notesSlides/notesSlide4.xml" Id="Rbd2006f5d9fe4dbb"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3d280f538ca34650" /><Relationship Type="http://schemas.openxmlformats.org/officeDocument/2006/relationships/notesSlide" Target="/ppt/notesSlides/notesSlide5.xml" Id="Red94071d6667463b"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05a6d6f3582c48d8" /><Relationship Type="http://schemas.openxmlformats.org/officeDocument/2006/relationships/notesSlide" Target="/ppt/notesSlides/notesSlide6.xml" Id="R400192b49ec94216"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6ed4f1a94e944415" /><Relationship Type="http://schemas.openxmlformats.org/officeDocument/2006/relationships/image" Target="/ppt/media/image2.emf" Id="R251de37c3bce4981" /><Relationship Type="http://schemas.openxmlformats.org/officeDocument/2006/relationships/notesSlide" Target="/ppt/notesSlides/notesSlide7.xml" Id="R627acb6156f84396"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f49b47ae9a9c4b74" /><Relationship Type="http://schemas.openxmlformats.org/officeDocument/2006/relationships/notesSlide" Target="/ppt/notesSlides/notesSlide8.xml" Id="R1f5a924c21504de4"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6579af0ef8c14bda" /><Relationship Type="http://schemas.openxmlformats.org/officeDocument/2006/relationships/notesSlide" Target="/ppt/notesSlides/notesSlide9.xml" Id="R91dd12c1b926491c"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7" name="PlaceHolder 1">
            <a:extLst xmlns:a="http://schemas.openxmlformats.org/drawingml/2006/main">
              <a:ext uri="{FF2B5EF4-FFF2-40B4-BE49-F238E27FC236}">
                <a16:creationId xmlns:a16="http://schemas.microsoft.com/office/drawing/2014/main" id="{1BDED397-2537-4250-82BC-0AC62FB863C0}"/>
              </a:ext>
            </a:extLst>
          </p:cNvPr>
          <p:cNvSpPr>
            <a:spLocks xmlns:a="http://schemas.openxmlformats.org/drawingml/2006/main" noGrp="1"/>
          </p:cNvSpPr>
          <p:nvPr>
            <p:ph type="title" idx="0"/>
          </p:nvPr>
        </p:nvSpPr>
        <p:spPr>
          <a:xfrm xmlns:a="http://schemas.openxmlformats.org/drawingml/2006/main">
            <a:off x="722160" y="306972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3600" b="1" u="none">
                <a:solidFill>
                  <a:srgbClr val="C0584B"/>
                </a:solidFill>
                <a:latin typeface="Calibri"/>
                <a:ea typeface="Calibri"/>
                <a:cs typeface="Calibri"/>
              </a:rPr>
              <a:t>Issues in Conservation</a:t>
            </a:r>
            <a:endParaRPr sz="3600" b="0" u="none">
              <a:solidFill>
                <a:srgbClr val="000000"/>
              </a:solidFill>
              <a:latin typeface="Calibri"/>
              <a:ea typeface="Calibri"/>
              <a:cs typeface="Calibri"/>
            </a:endParaRPr>
          </a:p>
        </p:txBody>
      </p:sp>
      <p:sp>
        <p:nvSpPr>
          <p:cNvPr id="8" name="PlaceHolder 2">
            <a:extLst xmlns:a="http://schemas.openxmlformats.org/drawingml/2006/main">
              <a:ext uri="{FF2B5EF4-FFF2-40B4-BE49-F238E27FC236}">
                <a16:creationId xmlns:a16="http://schemas.microsoft.com/office/drawing/2014/main" id="{1854A681-CFE3-47AB-BABB-2D1EF83F0349}"/>
              </a:ext>
            </a:extLst>
          </p:cNvPr>
          <p:cNvSpPr>
            <a:spLocks xmlns:a="http://schemas.openxmlformats.org/drawingml/2006/main" noGrp="1"/>
          </p:cNvSpPr>
          <p:nvPr>
            <p:ph idx="0"/>
          </p:nvPr>
        </p:nvSpPr>
        <p:spPr>
          <a:xfrm xmlns:a="http://schemas.openxmlformats.org/drawingml/2006/main">
            <a:off x="722160" y="1385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ctr">
              <a:spcBef>
                <a:spcPts val="700"/>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595959"/>
                </a:solidFill>
                <a:latin typeface="Calibri"/>
                <a:ea typeface="Calibri"/>
                <a:cs typeface="Calibri"/>
              </a:rPr>
              <a:t>Part Five</a:t>
            </a:r>
            <a:endParaRPr sz="2800" b="0" u="none">
              <a:solidFill>
                <a:srgbClr val="000000"/>
              </a:solidFill>
              <a:latin typeface="Calibri"/>
              <a:ea typeface="Calibri"/>
              <a:cs typeface="Calibri"/>
            </a:endParaRPr>
          </a:p>
        </p:txBody>
      </p:sp>
    </p:spTree>
    <p:extLst>
      <p:ext uri="{BB962C8B-B14F-4D97-AF65-F5344CB8AC3E}">
        <p14:creationId xmlns:p14="http://schemas.microsoft.com/office/powerpoint/2010/main" val="1080498427"/>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pic>
        <p:nvPicPr>
          <p:cNvPr id="3" name="Horizontal bar chart comparing average movement by seven fish species during no-flow and flow events. Several species move substantially more during flow events, and dashed labels distinguish upstream from downstream movement."/>
          <p:cNvPicPr>
            <a:picLocks xmlns:a="http://schemas.openxmlformats.org/drawingml/2006/main" noChangeAspect="1"/>
          </p:cNvPicPr>
          <p:nvPr/>
        </p:nvPicPr>
        <p:blipFill>
          <a:blip xmlns:r="http://schemas.openxmlformats.org/officeDocument/2006/relationships" xmlns:a="http://schemas.openxmlformats.org/drawingml/2006/main" r:embed="R07ce2f10d5fd4422"/>
          <a:stretch xmlns:a="http://schemas.openxmlformats.org/drawingml/2006/main"/>
        </p:blipFill>
        <p:spPr>
          <a:xfrm xmlns:a="http://schemas.openxmlformats.org/drawingml/2006/main">
            <a:off x="952200" y="228600"/>
            <a:ext cx="7239240" cy="6400800"/>
          </a:xfrm>
          <a:prstGeom xmlns:a="http://schemas.openxmlformats.org/drawingml/2006/main" prst="rect">
            <a:avLst/>
          </a:prstGeom>
          <a:ln xmlns:a="http://schemas.openxmlformats.org/drawingml/2006/main" w="38160">
            <a:noFill/>
          </a:ln>
        </p:spPr>
      </p:pic>
      <p:sp>
        <p:nvSpPr>
          <p:cNvPr id="2" name="Slide title: Fish movement during flow events">
            <a:extLst xmlns:a="http://schemas.openxmlformats.org/drawingml/2006/main">
              <a:ext uri="{FF2B5EF4-FFF2-40B4-BE49-F238E27FC236}">
                <a16:creationId xmlns:a16="http://schemas.microsoft.com/office/drawing/2014/main" id="{3BEE03A9-1CD2-4170-8FB6-55B8CCE1A96F}"/>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Fish movement during flow events</a:t>
            </a:r>
          </a:p>
        </p:txBody>
      </p:sp>
    </p:spTree>
    <p:extLst>
      <p:ext uri="{BB962C8B-B14F-4D97-AF65-F5344CB8AC3E}">
        <p14:creationId xmlns:p14="http://schemas.microsoft.com/office/powerpoint/2010/main" val="1173777123"/>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21" name="Slide text 1">
            <a:extLst xmlns:a="http://schemas.openxmlformats.org/drawingml/2006/main">
              <a:ext uri="{FF2B5EF4-FFF2-40B4-BE49-F238E27FC236}">
                <a16:creationId xmlns:a16="http://schemas.microsoft.com/office/drawing/2014/main" id="{DA52196E-D635-4C97-929C-57618E8A6079}"/>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2400">
              <a:lnSpc>
                <a:spcPct val="11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i="1" u="none">
                <a:solidFill>
                  <a:srgbClr val="595959"/>
                </a:solidFill>
                <a:latin typeface="Calibri"/>
                <a:ea typeface="Calibri"/>
                <a:cs typeface="Calibri"/>
              </a:rPr>
              <a:t>Flow and Access to Resources </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Although flood events in higher gradient streams can have catastrophic impacts on aquatic and floodplain biota, in lowland rivers with fringing floodplains, increases in discharge can cue movement of fishes out of the stream channel and onto the inundated floodplain for purposes of feeding, reproduction, or for refuge from high main-channel flows.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most extreme examples are in tropical freshwater systems, but similar patterns occur, or occurred before levee construction and channelization, in many North American streams as well.</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The periodic inundations of forested bottomlands along many low-gradient streams provide fishes with direct access to terrestrial food resources.</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In progressively larger rivers, the importance of periodic inundation of floodplains changes to include spawning and nursery habitat in addition to increased food availability.</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800" b="0" u="none">
                <a:solidFill>
                  <a:srgbClr val="595959"/>
                </a:solidFill>
                <a:latin typeface="Calibri"/>
                <a:ea typeface="Calibri"/>
                <a:cs typeface="Calibri"/>
              </a:rPr>
              <a:t>However, flow regimes in rivers are not a “one size fits all” situation, especially when freshwater faunas are considered on a worldwide scale: although many North American freshwater fishes show spawning, hatching, and growth patterns that are related to high river discharge and access to floodplain habitats, there are also species that do not respond to high flow in terms of growth or reproduction.</a:t>
            </a: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42680" lvl="1" indent="-285480">
              <a:lnSpc>
                <a:spcPct val="110000"/>
              </a:lnSpc>
              <a:spcBef>
                <a:spcPts val="451"/>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2400">
              <a:lnSpc>
                <a:spcPct val="110000"/>
              </a:lnSpc>
              <a:spcBef>
                <a:spcPts val="451"/>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1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1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3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9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22" name="Slide title: Flow and Access to Resources">
            <a:extLst xmlns:a="http://schemas.openxmlformats.org/drawingml/2006/main">
              <a:ext uri="{FF2B5EF4-FFF2-40B4-BE49-F238E27FC236}">
                <a16:creationId xmlns:a16="http://schemas.microsoft.com/office/drawing/2014/main" id="{0FC60B83-B978-46D0-B1EC-38FEFEF1B28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Flow and Access to Resources</a:t>
            </a:r>
          </a:p>
        </p:txBody>
      </p:sp>
    </p:spTree>
    <p:extLst>
      <p:ext uri="{BB962C8B-B14F-4D97-AF65-F5344CB8AC3E}">
        <p14:creationId xmlns:p14="http://schemas.microsoft.com/office/powerpoint/2010/main" val="1644874735"/>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22" name="PlaceHolder 1">
            <a:extLst xmlns:a="http://schemas.openxmlformats.org/drawingml/2006/main">
              <a:ext uri="{FF2B5EF4-FFF2-40B4-BE49-F238E27FC236}">
                <a16:creationId xmlns:a16="http://schemas.microsoft.com/office/drawing/2014/main" id="{D7234F74-23B8-43C8-B88A-8A272A23ED03}"/>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900" b="0" u="none">
                <a:solidFill>
                  <a:srgbClr val="C0584B"/>
                </a:solidFill>
                <a:latin typeface="Calibri"/>
                <a:ea typeface="Calibri"/>
                <a:cs typeface="Calibri"/>
              </a:rPr>
              <a:t>Hydrologic Cycles and Fish Assemblages: Altered Patterns</a:t>
            </a:r>
            <a:endParaRPr sz="2900" b="0" u="none">
              <a:solidFill>
                <a:srgbClr val="000000"/>
              </a:solidFill>
              <a:latin typeface="Calibri"/>
              <a:ea typeface="Calibri"/>
              <a:cs typeface="Calibri"/>
            </a:endParaRPr>
          </a:p>
        </p:txBody>
      </p:sp>
      <p:sp>
        <p:nvSpPr>
          <p:cNvPr id="23" name="Slide text 2">
            <a:extLst xmlns:a="http://schemas.openxmlformats.org/drawingml/2006/main">
              <a:ext uri="{FF2B5EF4-FFF2-40B4-BE49-F238E27FC236}">
                <a16:creationId xmlns:a16="http://schemas.microsoft.com/office/drawing/2014/main" id="{8C3EF13F-E388-4112-91FC-830EFB27848B}"/>
              </a:ext>
            </a:extLst>
          </p:cNvPr>
          <p:cNvSpPr>
            <a:spLocks xmlns:a="http://schemas.openxmlformats.org/drawingml/2006/main" noGrp="1"/>
          </p:cNvSpPr>
          <p:nvPr/>
        </p:nvSpPr>
        <p:spPr>
          <a:xfrm xmlns:a="http://schemas.openxmlformats.org/drawingml/2006/main">
            <a:off x="457200" y="1069560"/>
            <a:ext cx="8229600" cy="53528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Dams and diversions alter flow patterns and block movements of fishes.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Most dams can be categorized into two major functional groups:</a:t>
            </a:r>
            <a:endParaRPr sz="16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Those built to store water, which generally have a large storage volume, a large hydraulic head, long retention times, and major control over the downstream release of water, and </a:t>
            </a:r>
            <a:endParaRPr sz="1300" b="0" u="none">
              <a:solidFill>
                <a:srgbClr val="000000"/>
              </a:solidFill>
              <a:latin typeface="Calibri"/>
              <a:ea typeface="Calibri"/>
              <a:cs typeface="Calibri"/>
            </a:endParaRPr>
          </a:p>
          <a:p xmlns:a="http://schemas.openxmlformats.org/drawingml/2006/main">
            <a:pPr marL="74268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300" b="0" u="none">
                <a:solidFill>
                  <a:srgbClr val="595959"/>
                </a:solidFill>
                <a:latin typeface="Calibri"/>
                <a:ea typeface="Calibri"/>
                <a:cs typeface="Calibri"/>
              </a:rPr>
              <a:t>Those built to raise water levels, which are characterized by low storage volumes, short hydraulic residence times, a small hydraulic head, and little or no control over water releases.</a:t>
            </a:r>
            <a:endParaRPr sz="13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Specific impacts of dams depend on the type and purpose of the impoundment—storage dams built for flood control are usually emptied as soon as possible following a flood; storage dams built for other purposes retain water during high stream inflow and then gradually release water over time, or retain most water until additional reservoir capacity is needed for the next high flow.</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What is retained by the dam (water, sediment, nutrients, and heat) is typically lost to the stream.</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Typical impacts of large to medium-sized dams on flow patterns include creating a lag in peak flows and reducing the overall magnitude of flows, and either increasing low-flow discharge (in dams associated with hydropower generation or in response to downstream irrigation needs), or totally drying downstream channels.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small watersheds, dams reduce peak flows while elevating low flows, usually cause increases in flow duration, and tend to reduce flood variability.</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632296964"/>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24" name="Slide text 1">
            <a:extLst xmlns:a="http://schemas.openxmlformats.org/drawingml/2006/main">
              <a:ext uri="{FF2B5EF4-FFF2-40B4-BE49-F238E27FC236}">
                <a16:creationId xmlns:a16="http://schemas.microsoft.com/office/drawing/2014/main" id="{7A28260D-B562-4DA9-A088-37BB0A6794AC}"/>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Spawning of Pacific salmon species, the emergence of fry, and the migration of smolts are all related to appropriate thermal cues in natal lakes and streams, and thus dams and other anthropogenic changes can result in mismatches between life histories and environmental conditions or increased mortality because of temperature stress.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Alteration of flow can have strong negative impacts on embryo and larval survival if, for instance, egg emergence is timed to coincide with natural low flows but releases from dams result in unnatural high flows.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Dams also alter downstream water temperatures, generally providing cooler water in the summer and warmer water in the late fall, resulting in impacts on developmental rates of embryos and larvae.</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Blocked passage caused by large dams as well as by numerous smaller obstacles such as low dams and culverts can eliminate large areas of habitat, especially for migratory species, but the impacts of dams are not necessarily related to their sizes; in the Columbia River basin, large, impassable dams are responsible for the loss of one-third of the historical Pacific salmon and Steelhead habitats. </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However, it is important to remember that the declines in migratory species are often due to multiple causes rather than a single factor—in addition to blocked passage, this includes overfishing and changes to the ecology of natal lakes and streams.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Snake River Sockeye Salmon, with the low productivity of their rearing system, extraordinary migration demands on juvenile and adult fish even under natural conditions, current problems with blocked passage, sensitivity to regional climate warming, and currently high parasite loads, maybe be naturally vulnerable to the novel environmental stresses of today.</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99920" lvl="1" indent="-285480">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39996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291600" lvl="1">
              <a:spcBef>
                <a:spcPts val="300"/>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8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
        <p:nvSpPr>
          <p:cNvPr id="25" name="Slide title: Spawning of Pacific salmon species, the emergence of fry, and the migration o...">
            <a:extLst xmlns:a="http://schemas.openxmlformats.org/drawingml/2006/main">
              <a:ext uri="{FF2B5EF4-FFF2-40B4-BE49-F238E27FC236}">
                <a16:creationId xmlns:a16="http://schemas.microsoft.com/office/drawing/2014/main" id="{A29D9481-A818-4BCD-B69D-E366E1A46EF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Spawning of Pacific salmon species, the emergence of fry, and the migration o...</a:t>
            </a:r>
          </a:p>
        </p:txBody>
      </p:sp>
    </p:spTree>
    <p:extLst>
      <p:ext uri="{BB962C8B-B14F-4D97-AF65-F5344CB8AC3E}">
        <p14:creationId xmlns:p14="http://schemas.microsoft.com/office/powerpoint/2010/main" val="1850532179"/>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pic>
        <p:nvPicPr>
          <p:cNvPr id="3" name="Regional map of the Columbia and Snake River basin in the northwestern United States and Canada. Major rivers, dams, and salmon-migration locations are labeled across Washington, Oregon, Idaho, Montana, and British Columbia."/>
          <p:cNvPicPr>
            <a:picLocks xmlns:a="http://schemas.openxmlformats.org/drawingml/2006/main" noChangeAspect="1"/>
          </p:cNvPicPr>
          <p:nvPr/>
        </p:nvPicPr>
        <p:blipFill>
          <a:blip xmlns:r="http://schemas.openxmlformats.org/officeDocument/2006/relationships" xmlns:a="http://schemas.openxmlformats.org/drawingml/2006/main" r:embed="R5e72d2d86aa74908"/>
          <a:stretch xmlns:a="http://schemas.openxmlformats.org/drawingml/2006/main"/>
        </p:blipFill>
        <p:spPr>
          <a:xfrm xmlns:a="http://schemas.openxmlformats.org/drawingml/2006/main">
            <a:off x="1266480" y="228600"/>
            <a:ext cx="6610680" cy="6400800"/>
          </a:xfrm>
          <a:prstGeom xmlns:a="http://schemas.openxmlformats.org/drawingml/2006/main" prst="rect">
            <a:avLst/>
          </a:prstGeom>
          <a:ln xmlns:a="http://schemas.openxmlformats.org/drawingml/2006/main" w="38160">
            <a:noFill/>
          </a:ln>
        </p:spPr>
      </p:pic>
      <p:sp>
        <p:nvSpPr>
          <p:cNvPr id="2" name="Slide title: Columbia and Snake River basin map">
            <a:extLst xmlns:a="http://schemas.openxmlformats.org/drawingml/2006/main">
              <a:ext uri="{FF2B5EF4-FFF2-40B4-BE49-F238E27FC236}">
                <a16:creationId xmlns:a16="http://schemas.microsoft.com/office/drawing/2014/main" id="{2AF6BC1C-45CC-40DF-87B1-D32683E5E096}"/>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Columbia and Snake River basin map</a:t>
            </a:r>
          </a:p>
        </p:txBody>
      </p:sp>
    </p:spTree>
    <p:extLst>
      <p:ext uri="{BB962C8B-B14F-4D97-AF65-F5344CB8AC3E}">
        <p14:creationId xmlns:p14="http://schemas.microsoft.com/office/powerpoint/2010/main" val="386595257"/>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26" name="Slide text 1">
            <a:extLst xmlns:a="http://schemas.openxmlformats.org/drawingml/2006/main">
              <a:ext uri="{FF2B5EF4-FFF2-40B4-BE49-F238E27FC236}">
                <a16:creationId xmlns:a16="http://schemas.microsoft.com/office/drawing/2014/main" id="{2B9E79F2-5C18-4390-B10E-897C1FB6EA91}"/>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In the Colorado River, effects of high dams, including blocked fish passage and altered flow and sediment regime, are related to the severe population declines of Colorado Pikeminnow, Humpback Chub, Bonytail Chub, and Razorback Sucker, all of which have evolved long-distance migration patterns as part of their life histories.</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Run-of-the river dams in the Fox River, a sixth-order tributary of the Illinois River, have affected the distributions of at least 30 fish species, showing the strong impact that even low-head dams have on fishes and other aquatic organisms.</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Dams associated with mill ponds no doubt had major impacts on movement patterns of fishes beginning in the 19</a:t>
            </a:r>
            <a:r>
              <a:rPr sz="1700" b="0" u="none">
                <a:solidFill>
                  <a:srgbClr val="595959"/>
                </a:solidFill>
                <a:latin typeface="Calibri"/>
                <a:ea typeface="Calibri"/>
                <a:cs typeface="Calibri"/>
              </a:rPr>
              <a:t>th</a:t>
            </a:r>
            <a:r>
              <a:rPr sz="1700" b="0" u="none">
                <a:solidFill>
                  <a:srgbClr val="595959"/>
                </a:solidFill>
                <a:latin typeface="Calibri"/>
                <a:ea typeface="Calibri"/>
                <a:cs typeface="Calibri"/>
              </a:rPr>
              <a:t> century.</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For small fishes that are not strong swimmers, even culverts can reduce or eliminate fish movement.</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Although many milldams are now breached or relict, intact and even breached dams continue to have impacts on fish assemblages.</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In species-rich, small upland streams of the southeastern United States, movements of fishes are associated with feeding, reproduction, and recolonization of areas that might be periodically dewatered and are important for maintenance of viable populations, and in these small streams, even road crossings on national forest streams can act as potential barriers to fish movement.</a:t>
            </a: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1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99920" lvl="1" indent="-285480">
              <a:lnSpc>
                <a:spcPct val="110000"/>
              </a:lnSpc>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99960" indent="-342720">
              <a:lnSpc>
                <a:spcPct val="110000"/>
              </a:lnSpc>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291600" lvl="1">
              <a:lnSpc>
                <a:spcPct val="110000"/>
              </a:lnSpc>
              <a:spcBef>
                <a:spcPts val="326"/>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27" name="Slide title: In the Colorado River, effects of high dams, including blocked fish passage a...">
            <a:extLst xmlns:a="http://schemas.openxmlformats.org/drawingml/2006/main">
              <a:ext uri="{FF2B5EF4-FFF2-40B4-BE49-F238E27FC236}">
                <a16:creationId xmlns:a16="http://schemas.microsoft.com/office/drawing/2014/main" id="{13B389D9-23AB-4E9C-994A-59135E54664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 the Colorado River, effects of high dams, including blocked fish passage a...</a:t>
            </a:r>
          </a:p>
        </p:txBody>
      </p:sp>
    </p:spTree>
    <p:extLst>
      <p:ext uri="{BB962C8B-B14F-4D97-AF65-F5344CB8AC3E}">
        <p14:creationId xmlns:p14="http://schemas.microsoft.com/office/powerpoint/2010/main" val="1834834983"/>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27" name="PlaceHolder 1">
            <a:extLst xmlns:a="http://schemas.openxmlformats.org/drawingml/2006/main">
              <a:ext uri="{FF2B5EF4-FFF2-40B4-BE49-F238E27FC236}">
                <a16:creationId xmlns:a16="http://schemas.microsoft.com/office/drawing/2014/main" id="{BF9C3CBB-DDFD-40D4-BAEC-60B007C90159}"/>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900" b="0" u="none">
                <a:solidFill>
                  <a:srgbClr val="C0584B"/>
                </a:solidFill>
                <a:latin typeface="Calibri"/>
                <a:ea typeface="Calibri"/>
                <a:cs typeface="Calibri"/>
              </a:rPr>
              <a:t>Dam Removal, Fish Passages, Environmental Flows, and Other Remedial Approaches</a:t>
            </a:r>
            <a:endParaRPr sz="2900" b="0" u="none">
              <a:solidFill>
                <a:srgbClr val="000000"/>
              </a:solidFill>
              <a:latin typeface="Calibri"/>
              <a:ea typeface="Calibri"/>
              <a:cs typeface="Calibri"/>
            </a:endParaRPr>
          </a:p>
        </p:txBody>
      </p:sp>
      <p:sp>
        <p:nvSpPr>
          <p:cNvPr id="28" name="Slide text 2">
            <a:extLst xmlns:a="http://schemas.openxmlformats.org/drawingml/2006/main">
              <a:ext uri="{FF2B5EF4-FFF2-40B4-BE49-F238E27FC236}">
                <a16:creationId xmlns:a16="http://schemas.microsoft.com/office/drawing/2014/main" id="{1949C63E-F21A-47A2-B06E-4AB09540F31A}"/>
              </a:ext>
            </a:extLst>
          </p:cNvPr>
          <p:cNvSpPr>
            <a:spLocks xmlns:a="http://schemas.openxmlformats.org/drawingml/2006/main" noGrp="1"/>
          </p:cNvSpPr>
          <p:nvPr/>
        </p:nvSpPr>
        <p:spPr>
          <a:xfrm xmlns:a="http://schemas.openxmlformats.org/drawingml/2006/main">
            <a:off x="457200" y="1069560"/>
            <a:ext cx="8229600" cy="53528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Given the previously mentioned examples and the various ways in which the behavior and life cycles of fishes and other aquatic organisms are closely tied to patterns of flow and water temperature, even apparently minor changes in these characteristics can have wide-ranging impacts.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Fishes whose movements are strongly related to flow events may be more vulnerable to extirpation when faced with reduced flow patterns or be blocked from movement by dams, including small structures.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Successful spawning of native fishes can be reduced if high reservoir releases coincide with larval emergence, or nonindigenous fishes can be favored if release patterns favor their survival.</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Based on currently available knowledge, protecting or restoring natural flow regimes is one of the most prudent approaches for promoting the colonization and persistence of fish populations.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4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Tree>
    <p:extLst>
      <p:ext uri="{BB962C8B-B14F-4D97-AF65-F5344CB8AC3E}">
        <p14:creationId xmlns:p14="http://schemas.microsoft.com/office/powerpoint/2010/main" val="1223869816"/>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29" name="PlaceHolder 1">
            <a:extLst xmlns:a="http://schemas.openxmlformats.org/drawingml/2006/main">
              <a:ext uri="{FF2B5EF4-FFF2-40B4-BE49-F238E27FC236}">
                <a16:creationId xmlns:a16="http://schemas.microsoft.com/office/drawing/2014/main" id="{ABC02036-5B3C-496E-A22F-2496E4E80BEF}"/>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Regaining Natural Flow Characteristics</a:t>
            </a:r>
            <a:endParaRPr sz="2800" b="0" u="none">
              <a:solidFill>
                <a:srgbClr val="000000"/>
              </a:solidFill>
              <a:latin typeface="Calibri"/>
              <a:ea typeface="Calibri"/>
              <a:cs typeface="Calibri"/>
            </a:endParaRPr>
          </a:p>
        </p:txBody>
      </p:sp>
      <p:sp>
        <p:nvSpPr>
          <p:cNvPr id="30" name="Slide text 2">
            <a:extLst xmlns:a="http://schemas.openxmlformats.org/drawingml/2006/main">
              <a:ext uri="{FF2B5EF4-FFF2-40B4-BE49-F238E27FC236}">
                <a16:creationId xmlns:a16="http://schemas.microsoft.com/office/drawing/2014/main" id="{17AD9FF7-6808-46D2-8929-2DC4D5D7FDB4}"/>
              </a:ext>
            </a:extLst>
          </p:cNvPr>
          <p:cNvSpPr>
            <a:spLocks xmlns:a="http://schemas.openxmlformats.org/drawingml/2006/main" noGrp="1"/>
          </p:cNvSpPr>
          <p:nvPr/>
        </p:nvSpPr>
        <p:spPr>
          <a:xfrm xmlns:a="http://schemas.openxmlformats.org/drawingml/2006/main">
            <a:off x="457200" y="975600"/>
            <a:ext cx="8229600" cy="5364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Virtually all efforts to recover fishes and ecosystems at risk involve some measure of restoration of natural flow patterns, even if only timing or frequency, and maintenance of appropriate minimal flows to prevent dangerous physical conditions (e.g., high temperatures and low oxygen) or total dewatering.</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Although seeming to make good ecological sense, ecological impacts of environmental flows from dams, achieved through modifying dam operations or dam structure, are rarely evaluated.</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a 13-year experiment of flow releases from the Bridge River dam, the total number of juvenile salmonids did increase significantly following implementation of the environmental flow, with most of the increase a result of repopulation of the formerly dry 3-km section immediately below the dam; in the next two reaches of river that were already flowing, although at much reduced levels prior to environmental release, there was not a detectable change in total salmonid abundance.</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Impacts of environmental flows are extremely context dependent—the outcomes being driven by the amount and quality of downstream habitats.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fact, because it is often not possible to regain the magnitude of natural flows present prior to dam construction, the concept of river downsizing becomes an important alternative; by creating flows that follow a natural progression, even though much less in magnitude, much of the natural function of at least some rivers can be restored.</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8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1423237627"/>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31" name="Slide text 1">
            <a:extLst xmlns:a="http://schemas.openxmlformats.org/drawingml/2006/main">
              <a:ext uri="{FF2B5EF4-FFF2-40B4-BE49-F238E27FC236}">
                <a16:creationId xmlns:a16="http://schemas.microsoft.com/office/drawing/2014/main" id="{E5960D4D-4275-4102-BBBD-202975703029}"/>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Managed flows are often designed for particular species, especially in the northwestern United States and western Canada, where species diversity is low and a major emphasis is on the recovery of migratory salmonids; in the Skagit River area, environmental flow measures resulted in substantially increased Pink and Chum salmon abundances and in a sustainable healthy population of Chinook Salmon in the upper Skagit River. </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Determining appropriate releases from dams can be more challenging in species-rich eastern and southeastern U.S. streams, especially when the magnitude of a pre-dam hydrograph cannot be attained, but substantial benefits can sometimes be obtained by changing releases to guarantee a small minimum flow.</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Another impact of breaking the connection between fringing floodplains and the river is the construction of levees to block a river from access to its historic floodplains, generally for the development of agriculture on the rich floodplain soils; levees also isolate a river from its natural reservoir (its floodplain), thereby increasing the intensity of otherwise smaller floods.</a:t>
            </a: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lnSpc>
                <a:spcPct val="120000"/>
              </a:lnSpc>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lnSpc>
                <a:spcPct val="12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lnSpc>
                <a:spcPct val="120000"/>
              </a:lnSpc>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4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32" name="Slide title: Managed flows are often designed for particular species, especially in the no...">
            <a:extLst xmlns:a="http://schemas.openxmlformats.org/drawingml/2006/main">
              <a:ext uri="{FF2B5EF4-FFF2-40B4-BE49-F238E27FC236}">
                <a16:creationId xmlns:a16="http://schemas.microsoft.com/office/drawing/2014/main" id="{76675766-B119-48F6-8C6C-C8E5E083E645}"/>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Managed flows are often designed for particular species, especially in the no...</a:t>
            </a:r>
          </a:p>
        </p:txBody>
      </p:sp>
    </p:spTree>
    <p:extLst>
      <p:ext uri="{BB962C8B-B14F-4D97-AF65-F5344CB8AC3E}">
        <p14:creationId xmlns:p14="http://schemas.microsoft.com/office/powerpoint/2010/main" val="221521954"/>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32" name="PlaceHolder 1">
            <a:extLst xmlns:a="http://schemas.openxmlformats.org/drawingml/2006/main">
              <a:ext uri="{FF2B5EF4-FFF2-40B4-BE49-F238E27FC236}">
                <a16:creationId xmlns:a16="http://schemas.microsoft.com/office/drawing/2014/main" id="{0A169F2B-8114-405A-932B-47C6978770F3}"/>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Reconnecting Floodplains and Streams</a:t>
            </a:r>
            <a:endParaRPr sz="2800" b="0" u="none">
              <a:solidFill>
                <a:srgbClr val="000000"/>
              </a:solidFill>
              <a:latin typeface="Calibri"/>
              <a:ea typeface="Calibri"/>
              <a:cs typeface="Calibri"/>
            </a:endParaRPr>
          </a:p>
        </p:txBody>
      </p:sp>
      <p:sp>
        <p:nvSpPr>
          <p:cNvPr id="33" name="Slide text 2">
            <a:extLst xmlns:a="http://schemas.openxmlformats.org/drawingml/2006/main">
              <a:ext uri="{FF2B5EF4-FFF2-40B4-BE49-F238E27FC236}">
                <a16:creationId xmlns:a16="http://schemas.microsoft.com/office/drawing/2014/main" id="{1E852237-EFC4-423B-BC63-F05BA6613222}"/>
              </a:ext>
            </a:extLst>
          </p:cNvPr>
          <p:cNvSpPr>
            <a:spLocks xmlns:a="http://schemas.openxmlformats.org/drawingml/2006/main" noGrp="1"/>
          </p:cNvSpPr>
          <p:nvPr/>
        </p:nvSpPr>
        <p:spPr>
          <a:xfrm xmlns:a="http://schemas.openxmlformats.org/drawingml/2006/main">
            <a:off x="457200" y="975600"/>
            <a:ext cx="8229600" cy="5364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Because of the known importance of floodplain habitats as spawning and/or nursery areas for many native fish species, the restoration or creation of floodplains is often a major goal of recovery efforts.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Such restoration requires hydrological connectivity between the floodplain and river, a flow regime that has sufficient variability, and a magnitude of scale that is adequate for biological processes to occur and for the restoration to have meaningful ecological benefits.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addition, floods need to occur for sufficient duration and season to coincide with life-history patterns of floodplain associated organisms.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Two case studies of the Sacramento–San Joaquin river system show the importance of floodplain restoration at differing scales—one affecting 0.4 km</a:t>
            </a:r>
            <a:r>
              <a:rPr sz="1600" b="0" u="none">
                <a:solidFill>
                  <a:srgbClr val="595959"/>
                </a:solidFill>
                <a:latin typeface="Calibri"/>
                <a:ea typeface="Calibri"/>
                <a:cs typeface="Calibri"/>
              </a:rPr>
              <a:t>2</a:t>
            </a:r>
            <a:r>
              <a:rPr sz="1600" b="0" u="none">
                <a:solidFill>
                  <a:srgbClr val="595959"/>
                </a:solidFill>
                <a:latin typeface="Calibri"/>
                <a:ea typeface="Calibri"/>
                <a:cs typeface="Calibri"/>
              </a:rPr>
              <a:t> and providing benefits at a local level (Cosumnes River), and the other affecting 240 km</a:t>
            </a:r>
            <a:r>
              <a:rPr sz="1600" b="0" u="none">
                <a:solidFill>
                  <a:srgbClr val="595959"/>
                </a:solidFill>
                <a:latin typeface="Calibri"/>
                <a:ea typeface="Calibri"/>
                <a:cs typeface="Calibri"/>
              </a:rPr>
              <a:t>2</a:t>
            </a:r>
            <a:r>
              <a:rPr sz="1600" b="0" u="none">
                <a:solidFill>
                  <a:srgbClr val="595959"/>
                </a:solidFill>
                <a:latin typeface="Calibri"/>
                <a:ea typeface="Calibri"/>
                <a:cs typeface="Calibri"/>
              </a:rPr>
              <a:t> and providing benefits at the population level (Yolo Bypass).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Studies of floodplain use by native and nonindigenous fishes show that management of flows can favor native fishes by having extensive, early season flooding, followed by complete dewatering of the floodplain by the end of the flooding season. </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Moreover, in the Cosumnes River, the increases of native fish retention and growth have been achieved while still retaining almost 90% of the presence in active agricultural production, including grazing, rice faming, and other annual crops.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339426715"/>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9" name="Slide text 1">
            <a:extLst xmlns:a="http://schemas.openxmlformats.org/drawingml/2006/main">
              <a:ext uri="{FF2B5EF4-FFF2-40B4-BE49-F238E27FC236}">
                <a16:creationId xmlns:a16="http://schemas.microsoft.com/office/drawing/2014/main" id="{393A3D4B-0C24-40EC-BA1A-5A70A09F925D}"/>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Part 5 integrates many of the previous topics by focusing on several areas of how fishes interact with their environments, how human-caused impacts have altered these environments and the responses of fishes, and how the relatively new field of conservation biology has contributed to the restoration of habitats and native fish populations.</a:t>
            </a: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To a great extent, conservation biology is a “crisis discipline” that takes a group of traditionally academic disciplines and applies the knowledge to the real-world challenge of maintaining functional biodiversity—that is, not just keeping extant taxa alive, but also maintaining landscapes and ecosystems in which their populations and assemblages interact and evolve.</a:t>
            </a: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Conservation of North American native fish diversity is approaching a crisis situation: </a:t>
            </a:r>
            <a:endParaRPr sz="1900" b="0" u="none">
              <a:solidFill>
                <a:srgbClr val="000000"/>
              </a:solidFill>
              <a:latin typeface="Calibri"/>
              <a:ea typeface="Calibri"/>
              <a:cs typeface="Calibri"/>
            </a:endParaRPr>
          </a:p>
          <a:p xmlns:a="http://schemas.openxmlformats.org/drawingml/2006/main">
            <a:pPr marL="742680" lvl="1" indent="-285480">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In the twentieth century, 40 North American fish species became extinct, reflecting an extinction rate 1,000 times higher than the estimated background rate for fishes.</a:t>
            </a:r>
            <a:endParaRPr sz="1500" b="0" u="none">
              <a:solidFill>
                <a:srgbClr val="000000"/>
              </a:solidFill>
              <a:latin typeface="Calibri"/>
              <a:ea typeface="Calibri"/>
              <a:cs typeface="Calibri"/>
            </a:endParaRPr>
          </a:p>
          <a:p xmlns:a="http://schemas.openxmlformats.org/drawingml/2006/main">
            <a:pPr marL="742680" lvl="1" indent="-285480">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Overall, the extinction rate for North American freshwater species is five times greater than for terrestrial species and is equivalent to the estimated extinction rate of tropical rainforest communities.</a:t>
            </a:r>
            <a:endParaRPr sz="1500" b="0" u="none">
              <a:solidFill>
                <a:srgbClr val="000000"/>
              </a:solidFill>
              <a:latin typeface="Calibri"/>
              <a:ea typeface="Calibri"/>
              <a:cs typeface="Calibri"/>
            </a:endParaRPr>
          </a:p>
          <a:p xmlns:a="http://schemas.openxmlformats.org/drawingml/2006/main">
            <a:pPr marL="742680" lvl="1" indent="-285480">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r>
              <a:rPr sz="1500" b="0" u="none">
                <a:solidFill>
                  <a:srgbClr val="595959"/>
                </a:solidFill>
                <a:latin typeface="Calibri"/>
                <a:ea typeface="Calibri"/>
                <a:cs typeface="Calibri"/>
              </a:rPr>
              <a:t>At present, 39% of the described fish species or subspecies are imperiled and 21 taxa are considered to be extinct from wild habitats, with the populations of greatest diversity also having the largest number of imperiled species. </a:t>
            </a:r>
            <a:endParaRPr sz="15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99960" indent="-342720">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799920" lvl="1" indent="-285480">
              <a:spcBef>
                <a:spcPts val="349"/>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99960" indent="-342720">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291600" lvl="1">
              <a:spcBef>
                <a:spcPts val="349"/>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400" b="0" u="none">
              <a:solidFill>
                <a:srgbClr val="000000"/>
              </a:solidFill>
              <a:latin typeface="Calibri"/>
              <a:ea typeface="Calibri"/>
              <a:cs typeface="Calibri"/>
            </a:endParaRPr>
          </a:p>
          <a:p xmlns:a="http://schemas.openxmlformats.org/drawingml/2006/main">
            <a:pPr marL="342720" indent="-342720">
              <a:lnSpc>
                <a:spcPct val="12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8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p:txBody>
      </p:sp>
      <p:sp>
        <p:nvSpPr>
          <p:cNvPr id="10" name="Slide title: Part 5 integrates many of the previous topics by focusing on several areas of...">
            <a:extLst xmlns:a="http://schemas.openxmlformats.org/drawingml/2006/main">
              <a:ext uri="{FF2B5EF4-FFF2-40B4-BE49-F238E27FC236}">
                <a16:creationId xmlns:a16="http://schemas.microsoft.com/office/drawing/2014/main" id="{0584ABCE-EE60-4141-8BAC-0CE01461C0C1}"/>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Part 5 integrates many of the previous topics by focusing on several areas of...</a:t>
            </a:r>
          </a:p>
        </p:txBody>
      </p:sp>
    </p:spTree>
    <p:extLst>
      <p:ext uri="{BB962C8B-B14F-4D97-AF65-F5344CB8AC3E}">
        <p14:creationId xmlns:p14="http://schemas.microsoft.com/office/powerpoint/2010/main" val="2048696835"/>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pic>
        <p:nvPicPr>
          <p:cNvPr id="3" name="Stacked monthly bar chart of percent survival from February through July. Black survival remains high early, then declines sharply from April to June as the gray mortality portion increases."/>
          <p:cNvPicPr>
            <a:picLocks xmlns:a="http://schemas.openxmlformats.org/drawingml/2006/main" noChangeAspect="1"/>
          </p:cNvPicPr>
          <p:nvPr/>
        </p:nvPicPr>
        <p:blipFill>
          <a:blip xmlns:r="http://schemas.openxmlformats.org/officeDocument/2006/relationships" xmlns:a="http://schemas.openxmlformats.org/drawingml/2006/main" r:embed="Rd29a87ef247d4792"/>
          <a:stretch xmlns:a="http://schemas.openxmlformats.org/drawingml/2006/main"/>
        </p:blipFill>
        <p:spPr>
          <a:xfrm xmlns:a="http://schemas.openxmlformats.org/drawingml/2006/main">
            <a:off x="545760" y="228600"/>
            <a:ext cx="8052120" cy="6400800"/>
          </a:xfrm>
          <a:prstGeom xmlns:a="http://schemas.openxmlformats.org/drawingml/2006/main" prst="rect">
            <a:avLst/>
          </a:prstGeom>
          <a:ln xmlns:a="http://schemas.openxmlformats.org/drawingml/2006/main" w="38160">
            <a:noFill/>
          </a:ln>
        </p:spPr>
      </p:pic>
      <p:sp>
        <p:nvSpPr>
          <p:cNvPr id="2" name="Slide title: Seasonal survival pattern">
            <a:extLst xmlns:a="http://schemas.openxmlformats.org/drawingml/2006/main">
              <a:ext uri="{FF2B5EF4-FFF2-40B4-BE49-F238E27FC236}">
                <a16:creationId xmlns:a16="http://schemas.microsoft.com/office/drawing/2014/main" id="{2EA32064-3040-47DD-A2BA-E8778400360B}"/>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Seasonal survival pattern</a:t>
            </a:r>
          </a:p>
        </p:txBody>
      </p:sp>
    </p:spTree>
    <p:extLst>
      <p:ext uri="{BB962C8B-B14F-4D97-AF65-F5344CB8AC3E}">
        <p14:creationId xmlns:p14="http://schemas.microsoft.com/office/powerpoint/2010/main" val="887745115"/>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sp>
        <p:nvSpPr>
          <p:cNvPr id="35" name="PlaceHolder 1">
            <a:extLst xmlns:a="http://schemas.openxmlformats.org/drawingml/2006/main">
              <a:ext uri="{FF2B5EF4-FFF2-40B4-BE49-F238E27FC236}">
                <a16:creationId xmlns:a16="http://schemas.microsoft.com/office/drawing/2014/main" id="{38630134-89FC-4AEB-BDB0-94FF12587E45}"/>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Restoring Connectivity of Watersheds</a:t>
            </a:r>
            <a:endParaRPr sz="2800" b="0" u="none">
              <a:solidFill>
                <a:srgbClr val="000000"/>
              </a:solidFill>
              <a:latin typeface="Calibri"/>
              <a:ea typeface="Calibri"/>
              <a:cs typeface="Calibri"/>
            </a:endParaRPr>
          </a:p>
        </p:txBody>
      </p:sp>
      <p:sp>
        <p:nvSpPr>
          <p:cNvPr id="36" name="Slide text 2">
            <a:extLst xmlns:a="http://schemas.openxmlformats.org/drawingml/2006/main">
              <a:ext uri="{FF2B5EF4-FFF2-40B4-BE49-F238E27FC236}">
                <a16:creationId xmlns:a16="http://schemas.microsoft.com/office/drawing/2014/main" id="{5D6F271A-D009-423C-94AA-49D74205A179}"/>
              </a:ext>
            </a:extLst>
          </p:cNvPr>
          <p:cNvSpPr>
            <a:spLocks xmlns:a="http://schemas.openxmlformats.org/drawingml/2006/main" noGrp="1"/>
          </p:cNvSpPr>
          <p:nvPr/>
        </p:nvSpPr>
        <p:spPr>
          <a:xfrm xmlns:a="http://schemas.openxmlformats.org/drawingml/2006/main">
            <a:off x="457200" y="897840"/>
            <a:ext cx="8229600" cy="56199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Restoring connectivity to floodplains is an important action of many recovery plans.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Fish passages around dams can contribute to recovery efforts but still have their limitations, especially because only a portion of fishes successfully traverse most fish passages, and some fish passages (e.g., fish ladders) can impose novel selection regimes on fishes.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Because of downstream effects of dams, and issues of upstream and downstream passages of fishes and other organisms, dams have contributed to significant declines in anadromous salmon, as well as other migratory species, throughout North America.</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Passages around low-head dams can be achieved by a relatively natural flow of water around the structure (termed nature-like passages), whereas fish ladders around large dams are highly engineered structures—generally a step-like series of compartments containing downstream-flowing water, requiring a fish to swim against the current and then jump to the next compartment.</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The success of fish ladders is varied, especially when success is measured by the passage of multiple species of fishes rather than a single target group, such as anadromous salmonids.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Dam removal is also a recovery tool that is being increasingly considered, although it can carry with it a number of concerns and trade-offs, including the rapid downstream movement of sediment during and after dam removal, and thus should be viewed, at least in the short-term, as a disturbance.</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500" b="0" u="none">
                <a:solidFill>
                  <a:srgbClr val="595959"/>
                </a:solidFill>
                <a:latin typeface="Calibri"/>
                <a:ea typeface="Calibri"/>
                <a:cs typeface="Calibri"/>
              </a:rPr>
              <a:t>In studies of dam removal, two general recovery trajectories were apparent: some ecosystems fully recovered to pre-dam conditions, as suggested by the Woolen Mills Dam, whereas others, the majority, only partially recovered because of enduring impacts of the dam or because of other watershed changes.</a:t>
            </a: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8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Tree>
    <p:extLst>
      <p:ext uri="{BB962C8B-B14F-4D97-AF65-F5344CB8AC3E}">
        <p14:creationId xmlns:p14="http://schemas.microsoft.com/office/powerpoint/2010/main" val="943560753"/>
      </p:ext>
    </p:extLst>
  </p:cSld>
</p:sld>
</file>

<file path=ppt/slides/slide22.xml><?xml version="1.0" encoding="utf-8"?>
<p:sld xmlns:p="http://schemas.openxmlformats.org/presentationml/2006/main">
  <p:cSld>
    <p:spTree>
      <p:nvGrpSpPr>
        <p:cNvPr id="1" name=""/>
        <p:cNvGrpSpPr/>
        <p:nvPr/>
      </p:nvGrpSpPr>
      <p:grpSpPr>
        <a:xfrm xmlns:a="http://schemas.openxmlformats.org/drawingml/2006/main"/>
      </p:grpSpPr>
      <p:sp>
        <p:nvSpPr>
          <p:cNvPr id="37" name="PlaceHolder 1">
            <a:extLst xmlns:a="http://schemas.openxmlformats.org/drawingml/2006/main">
              <a:ext uri="{FF2B5EF4-FFF2-40B4-BE49-F238E27FC236}">
                <a16:creationId xmlns:a16="http://schemas.microsoft.com/office/drawing/2014/main" id="{74DB6C78-C833-423B-80CB-BC4B8A802FDB}"/>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Darwinian Debt and Other Issues</a:t>
            </a:r>
            <a:endParaRPr sz="2800" b="0" u="none">
              <a:solidFill>
                <a:srgbClr val="000000"/>
              </a:solidFill>
              <a:latin typeface="Calibri"/>
              <a:ea typeface="Calibri"/>
              <a:cs typeface="Calibri"/>
            </a:endParaRPr>
          </a:p>
        </p:txBody>
      </p:sp>
      <p:sp>
        <p:nvSpPr>
          <p:cNvPr id="38" name="Slide text 2">
            <a:extLst xmlns:a="http://schemas.openxmlformats.org/drawingml/2006/main">
              <a:ext uri="{FF2B5EF4-FFF2-40B4-BE49-F238E27FC236}">
                <a16:creationId xmlns:a16="http://schemas.microsoft.com/office/drawing/2014/main" id="{62F53D15-81F7-436D-B7DB-901505561C17}"/>
              </a:ext>
            </a:extLst>
          </p:cNvPr>
          <p:cNvSpPr>
            <a:spLocks xmlns:a="http://schemas.openxmlformats.org/drawingml/2006/main" noGrp="1"/>
          </p:cNvSpPr>
          <p:nvPr/>
        </p:nvSpPr>
        <p:spPr>
          <a:xfrm xmlns:a="http://schemas.openxmlformats.org/drawingml/2006/main">
            <a:off x="457200" y="897840"/>
            <a:ext cx="8229600" cy="56199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Important in all recovery issues is awareness that fish populations are dynamic and continually responding to changes in their environments.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Some of these are phenotypic shifts in behavior or morphology and others are genetically based responses to altered or new environments.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Darwinian debt refers to the expectation, based on numerous genetic models, that the evolutionary recovery from harmful genetic changes caused by various anthropogenic impacts takes longer than the time required to induce the changes, and thus the results of anthropogenic selection may have evolutionary costs for future generations of the species.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Such evolutionary responses are important in freshwater and marine fisheries management as well as in discussions of dams, fish passages, and dam removal; for example, fish ladders can be considered artificial selection devices because phenotypes successful in traversing them can differ from phenotypes best suited for long-distance migration.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Because of the real possibility of eco-evolutionary interactions and the apparent decrease in fitness of many fish species, such as Chinook Salmon, caused by the presence of dams, there could well be strong selection for regaining fitness in the dam-altered habitats.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Overall, dams have increased the cost of migration, reducing energy available for sexual selection and perhaps favoring a nonmigratory life history.</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915220596"/>
      </p:ext>
    </p:extLst>
  </p:cSld>
</p:sld>
</file>

<file path=ppt/slides/slide23.xml><?xml version="1.0" encoding="utf-8"?>
<p:sld xmlns:p="http://schemas.openxmlformats.org/presentationml/2006/main">
  <p:cSld>
    <p:spTree>
      <p:nvGrpSpPr>
        <p:cNvPr id="1" name=""/>
        <p:cNvGrpSpPr/>
        <p:nvPr/>
      </p:nvGrpSpPr>
      <p:grpSpPr>
        <a:xfrm xmlns:a="http://schemas.openxmlformats.org/drawingml/2006/main"/>
      </p:grpSpPr>
      <p:sp>
        <p:nvSpPr>
          <p:cNvPr id="39" name="Slide text 1">
            <a:extLst xmlns:a="http://schemas.openxmlformats.org/drawingml/2006/main">
              <a:ext uri="{FF2B5EF4-FFF2-40B4-BE49-F238E27FC236}">
                <a16:creationId xmlns:a16="http://schemas.microsoft.com/office/drawing/2014/main" id="{C329A3DE-131A-4AA0-85D8-E202FE3AB49E}"/>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Were the Columbia River, for example, ever returned to a quasi-natural, free-flowing state, returning salmonid populations might face a Darwinian debt (and temporarily reduced fitness) as they struggle to reevolve historical adaptations.</a:t>
            </a:r>
            <a:endParaRPr sz="17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As salmon and other fish populations first declined in Europe and North America in the 18</a:t>
            </a:r>
            <a:r>
              <a:rPr sz="1700" b="0" u="none">
                <a:solidFill>
                  <a:srgbClr val="595959"/>
                </a:solidFill>
                <a:latin typeface="Calibri"/>
                <a:ea typeface="Calibri"/>
                <a:cs typeface="Calibri"/>
              </a:rPr>
              <a:t>th</a:t>
            </a:r>
            <a:r>
              <a:rPr sz="1700" b="0" u="none">
                <a:solidFill>
                  <a:srgbClr val="595959"/>
                </a:solidFill>
                <a:latin typeface="Calibri"/>
                <a:ea typeface="Calibri"/>
                <a:cs typeface="Calibri"/>
              </a:rPr>
              <a:t> and 19</a:t>
            </a:r>
            <a:r>
              <a:rPr sz="1700" b="0" u="none">
                <a:solidFill>
                  <a:srgbClr val="595959"/>
                </a:solidFill>
                <a:latin typeface="Calibri"/>
                <a:ea typeface="Calibri"/>
                <a:cs typeface="Calibri"/>
              </a:rPr>
              <a:t>th</a:t>
            </a:r>
            <a:r>
              <a:rPr sz="1700" b="0" u="none">
                <a:solidFill>
                  <a:srgbClr val="595959"/>
                </a:solidFill>
                <a:latin typeface="Calibri"/>
                <a:ea typeface="Calibri"/>
                <a:cs typeface="Calibri"/>
              </a:rPr>
              <a:t> centuries, the use of hatcheries in augmenting overfished stocks came into common practice.</a:t>
            </a:r>
            <a:endParaRPr sz="17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Well-intentioned as stocking may be, hatchery-raised fishes typically have lower survival rates than do wild fishes, in part because hatcheries offer a very different selective regime.</a:t>
            </a:r>
            <a:endParaRPr sz="17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In instances where overfishing was the principal cause of declines, hatcheries showed some success in rebuilding populations, but successes generally did not occur when the declines were caused by other factors, such as habitat degradation.</a:t>
            </a:r>
            <a:endParaRPr sz="17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At the same time, even a few generations of domestication in a hatchery can result in negative effects on natural reproduction in the wild.</a:t>
            </a:r>
            <a:endParaRPr sz="17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In conjunction with efforts to restore environmental quality and manage levels of exploitation, hatcheries can be critical for restoring fish populations in cases where natural populations have been eliminated or extremely low, but they are not the answer to restoring populations in the absence of other restorative approaches.</a:t>
            </a:r>
            <a:endParaRPr sz="17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700" b="0" u="none">
                <a:solidFill>
                  <a:srgbClr val="595959"/>
                </a:solidFill>
                <a:latin typeface="Calibri"/>
                <a:ea typeface="Calibri"/>
                <a:cs typeface="Calibri"/>
              </a:rPr>
              <a:t>Finally, responses of fishes, in streams or other habitats, to recovery efforts can occur over much longer time scales than generally assumed, and thus some of the recovery efforts mentioned may potentially require much longer time periods to show results.</a:t>
            </a:r>
            <a:endParaRPr sz="17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42720" indent="-342720">
              <a:spcBef>
                <a:spcPts val="425"/>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7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799920" lvl="1" indent="-285480">
              <a:spcBef>
                <a:spcPts val="32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99960" indent="-342720">
              <a:spcBef>
                <a:spcPts val="32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300" b="0" u="none">
              <a:solidFill>
                <a:srgbClr val="000000"/>
              </a:solidFill>
              <a:latin typeface="Calibri"/>
              <a:ea typeface="Calibri"/>
              <a:cs typeface="Calibri"/>
            </a:endParaRPr>
          </a:p>
          <a:p xmlns:a="http://schemas.openxmlformats.org/drawingml/2006/main">
            <a:pPr marL="291600" lvl="1">
              <a:spcBef>
                <a:spcPts val="326"/>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300" b="0" u="none">
              <a:solidFill>
                <a:srgbClr val="000000"/>
              </a:solidFill>
              <a:latin typeface="Calibri"/>
              <a:ea typeface="Calibri"/>
              <a:cs typeface="Calibri"/>
            </a:endParaRPr>
          </a:p>
          <a:p xmlns:a="http://schemas.openxmlformats.org/drawingml/2006/main">
            <a:pPr marL="342720" indent="-342720">
              <a:lnSpc>
                <a:spcPct val="12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8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
        <p:nvSpPr>
          <p:cNvPr id="40" name="Slide title: Were the Columbia River, for example, ever returned to a quasi-natural, free-...">
            <a:extLst xmlns:a="http://schemas.openxmlformats.org/drawingml/2006/main">
              <a:ext uri="{FF2B5EF4-FFF2-40B4-BE49-F238E27FC236}">
                <a16:creationId xmlns:a16="http://schemas.microsoft.com/office/drawing/2014/main" id="{DF7A860D-ADF6-441F-BBD8-45FB19B35A83}"/>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Were the Columbia River, for example, ever returned to a quasi-natural, free-...</a:t>
            </a:r>
          </a:p>
        </p:txBody>
      </p:sp>
    </p:spTree>
    <p:extLst>
      <p:ext uri="{BB962C8B-B14F-4D97-AF65-F5344CB8AC3E}">
        <p14:creationId xmlns:p14="http://schemas.microsoft.com/office/powerpoint/2010/main" val="1688057299"/>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pic>
        <p:nvPicPr>
          <p:cNvPr id="3" name="Decorative blank source image"/>
          <p:cNvPicPr>
            <a:picLocks xmlns:a="http://schemas.openxmlformats.org/drawingml/2006/main" noChangeAspect="1"/>
          </p:cNvPicPr>
          <p:nvPr/>
        </p:nvPicPr>
        <p:blipFill>
          <a:blip xmlns:r="http://schemas.openxmlformats.org/officeDocument/2006/relationships" xmlns:a="http://schemas.openxmlformats.org/drawingml/2006/main" r:embed="Rdb34a0f2c9df42f7"/>
          <a:stretch xmlns:a="http://schemas.openxmlformats.org/drawingml/2006/main"/>
        </p:blipFill>
        <p:spPr>
          <a:xfrm xmlns:a="http://schemas.openxmlformats.org/drawingml/2006/main">
            <a:off x="1495080" y="228600"/>
            <a:ext cx="6153480" cy="6400800"/>
          </a:xfrm>
          <a:prstGeom xmlns:a="http://schemas.openxmlformats.org/drawingml/2006/main" prst="rect">
            <a:avLst/>
          </a:prstGeom>
          <a:ln xmlns:a="http://schemas.openxmlformats.org/drawingml/2006/main" w="38160">
            <a:noFill/>
          </a:ln>
        </p:spPr>
      </p:pic>
      <p:sp>
        <p:nvSpPr>
          <p:cNvPr id="2" name="Slide title: Intentionally blank slide">
            <a:extLst xmlns:a="http://schemas.openxmlformats.org/drawingml/2006/main">
              <a:ext uri="{FF2B5EF4-FFF2-40B4-BE49-F238E27FC236}">
                <a16:creationId xmlns:a16="http://schemas.microsoft.com/office/drawing/2014/main" id="{3D9CFCE1-914D-4449-9315-30FCF7D7F9C8}"/>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Intentionally blank slide</a:t>
            </a:r>
          </a:p>
        </p:txBody>
      </p:sp>
    </p:spTree>
    <p:extLst>
      <p:ext uri="{BB962C8B-B14F-4D97-AF65-F5344CB8AC3E}">
        <p14:creationId xmlns:p14="http://schemas.microsoft.com/office/powerpoint/2010/main" val="1733592505"/>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11" name="PlaceHolder 1">
            <a:extLst xmlns:a="http://schemas.openxmlformats.org/drawingml/2006/main">
              <a:ext uri="{FF2B5EF4-FFF2-40B4-BE49-F238E27FC236}">
                <a16:creationId xmlns:a16="http://schemas.microsoft.com/office/drawing/2014/main" id="{0F4C9608-F737-4C3F-BECC-073A413EBBC8}"/>
              </a:ext>
            </a:extLst>
          </p:cNvPr>
          <p:cNvSpPr>
            <a:spLocks xmlns:a="http://schemas.openxmlformats.org/drawingml/2006/main" noGrp="1"/>
          </p:cNvSpPr>
          <p:nvPr>
            <p:ph type="title" idx="0"/>
          </p:nvPr>
        </p:nvSpPr>
        <p:spPr>
          <a:xfrm xmlns:a="http://schemas.openxmlformats.org/drawingml/2006/main">
            <a:off x="722160" y="4406400"/>
            <a:ext cx="7772400" cy="1361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1" u="none">
                <a:solidFill>
                  <a:srgbClr val="C0584B"/>
                </a:solidFill>
                <a:latin typeface="Calibri"/>
                <a:ea typeface="Calibri"/>
                <a:cs typeface="Calibri"/>
              </a:rPr>
              <a:t>Streams Large and Small</a:t>
            </a:r>
            <a:endParaRPr sz="2800" b="0" u="none">
              <a:solidFill>
                <a:srgbClr val="000000"/>
              </a:solidFill>
              <a:latin typeface="Calibri"/>
              <a:ea typeface="Calibri"/>
              <a:cs typeface="Calibri"/>
            </a:endParaRPr>
          </a:p>
        </p:txBody>
      </p:sp>
      <p:sp>
        <p:nvSpPr>
          <p:cNvPr id="12" name="PlaceHolder 2">
            <a:extLst xmlns:a="http://schemas.openxmlformats.org/drawingml/2006/main">
              <a:ext uri="{FF2B5EF4-FFF2-40B4-BE49-F238E27FC236}">
                <a16:creationId xmlns:a16="http://schemas.microsoft.com/office/drawing/2014/main" id="{CB9DC0C0-B9F4-45D7-A20D-1443A7BE7111}"/>
              </a:ext>
            </a:extLst>
          </p:cNvPr>
          <p:cNvSpPr>
            <a:spLocks xmlns:a="http://schemas.openxmlformats.org/drawingml/2006/main" noGrp="1"/>
          </p:cNvSpPr>
          <p:nvPr>
            <p:ph idx="0"/>
          </p:nvPr>
        </p:nvSpPr>
        <p:spPr>
          <a:xfrm xmlns:a="http://schemas.openxmlformats.org/drawingml/2006/main">
            <a:off x="722160" y="2906280"/>
            <a:ext cx="7772400" cy="1500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rmAutofit/>
          </a:bodyPr>
          <a:lstStyle xmlns:a="http://schemas.openxmlformats.org/drawingml/2006/main"/>
          <a:p xmlns:a="http://schemas.openxmlformats.org/drawingml/2006/main">
            <a:pPr indent="0" algn="l">
              <a:spcBef>
                <a:spcPts val="499"/>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000" b="0" u="none">
                <a:solidFill>
                  <a:srgbClr val="7F7F7F"/>
                </a:solidFill>
                <a:latin typeface="Calibri"/>
                <a:ea typeface="Calibri"/>
                <a:cs typeface="Calibri"/>
              </a:rPr>
              <a:t>Fourteen</a:t>
            </a:r>
            <a:endParaRPr sz="2000" b="0" u="none">
              <a:solidFill>
                <a:srgbClr val="000000"/>
              </a:solidFill>
              <a:latin typeface="Calibri"/>
              <a:ea typeface="Calibri"/>
              <a:cs typeface="Calibri"/>
            </a:endParaRPr>
          </a:p>
        </p:txBody>
      </p:sp>
    </p:spTree>
    <p:extLst>
      <p:ext uri="{BB962C8B-B14F-4D97-AF65-F5344CB8AC3E}">
        <p14:creationId xmlns:p14="http://schemas.microsoft.com/office/powerpoint/2010/main" val="1467090067"/>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13" name="Slide text 1">
            <a:extLst xmlns:a="http://schemas.openxmlformats.org/drawingml/2006/main">
              <a:ext uri="{FF2B5EF4-FFF2-40B4-BE49-F238E27FC236}">
                <a16:creationId xmlns:a16="http://schemas.microsoft.com/office/drawing/2014/main" id="{E6111354-8ACB-40EF-8C25-AF37FA0A4973}"/>
              </a:ext>
            </a:extLst>
          </p:cNvPr>
          <p:cNvSpPr>
            <a:spLocks xmlns:a="http://schemas.openxmlformats.org/drawingml/2006/main" noGrp="1"/>
          </p:cNvSpPr>
          <p:nvPr/>
        </p:nvSpPr>
        <p:spPr>
          <a:xfrm xmlns:a="http://schemas.openxmlformats.org/drawingml/2006/main">
            <a:off x="457200" y="273960"/>
            <a:ext cx="8229600" cy="60562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Streams and rivers constitute a major feature of the North American landscape—indeed, much of North American topography has been shaped by the impacts of flowing water on the erosion and deposition of materials.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North American streams and rivers collectively discharge approximately 8,200 km</a:t>
            </a:r>
            <a:r>
              <a:rPr sz="1600" b="0" u="none">
                <a:solidFill>
                  <a:srgbClr val="595959"/>
                </a:solidFill>
                <a:latin typeface="Calibri"/>
                <a:ea typeface="Calibri"/>
                <a:cs typeface="Calibri"/>
              </a:rPr>
              <a:t>3</a:t>
            </a:r>
            <a:r>
              <a:rPr sz="1600" b="0" u="none">
                <a:solidFill>
                  <a:srgbClr val="595959"/>
                </a:solidFill>
                <a:latin typeface="Calibri"/>
                <a:ea typeface="Calibri"/>
                <a:cs typeface="Calibri"/>
              </a:rPr>
              <a:t> (580 billion gallons) each year, about 17% of the world’s total.</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Although there is a general relationship between the area of the watershed and the annual mean discharge, rivers in arid lands have discharges much lower than would be predicted by watershed area, whereas those in regions with high precipitation have annual discharges that are much greater.</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As elsewhere in the world, large rivers in North America are now highly modified by humans through damming, water diversions, introduction of nonindigenous species, and various forms of water pollution; those that are not are disproportionately located in areas of low human-population density, such as extreme northern areas of Alaska and Canada—regions with naturally low fish diversity.</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Even in regions of North America where water has long been considered an abundant resource, such as the eastern United States, increasingly rapid human population growth is now exerting stressful demands on the available water.</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future of aquatic habitats and organisms in North America, as elsewhere, is closely linked to patterns of human population growth, and particularly to per capita demands on water use as well as the release of greenhouse gases.</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Threats to aquatic biodiversity include increasing demands for water and associated corollaries of impoundments and withdrawals, declines in water quality, channelization, levees, the introduction of nonindigenous species, and impacts of global climate change.</a:t>
            </a:r>
            <a:endParaRPr sz="1600" b="0" u="none">
              <a:solidFill>
                <a:srgbClr val="000000"/>
              </a:solidFill>
              <a:latin typeface="Calibri"/>
              <a:ea typeface="Calibri"/>
              <a:cs typeface="Calibri"/>
            </a:endParaRPr>
          </a:p>
          <a:p xmlns:a="http://schemas.openxmlformats.org/drawingml/2006/main">
            <a:pPr marL="342720" indent="-342720">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799920" lvl="1" indent="-285480">
              <a:spcBef>
                <a:spcPts val="300"/>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399960" indent="-342720">
              <a:spcBef>
                <a:spcPts val="3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200" b="0" u="none">
              <a:solidFill>
                <a:srgbClr val="000000"/>
              </a:solidFill>
              <a:latin typeface="Calibri"/>
              <a:ea typeface="Calibri"/>
              <a:cs typeface="Calibri"/>
            </a:endParaRPr>
          </a:p>
          <a:p xmlns:a="http://schemas.openxmlformats.org/drawingml/2006/main">
            <a:pPr marL="291600" lvl="1">
              <a:spcBef>
                <a:spcPts val="300"/>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200" b="0" u="none">
              <a:solidFill>
                <a:srgbClr val="000000"/>
              </a:solidFill>
              <a:latin typeface="Calibri"/>
              <a:ea typeface="Calibri"/>
              <a:cs typeface="Calibri"/>
            </a:endParaRPr>
          </a:p>
          <a:p xmlns:a="http://schemas.openxmlformats.org/drawingml/2006/main">
            <a:pPr marL="342720" indent="-342720">
              <a:lnSpc>
                <a:spcPct val="12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8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p:txBody>
      </p:sp>
      <p:sp>
        <p:nvSpPr>
          <p:cNvPr id="14" name="Slide title: Streams and rivers constitute a major feature of the North American landscape...">
            <a:extLst xmlns:a="http://schemas.openxmlformats.org/drawingml/2006/main">
              <a:ext uri="{FF2B5EF4-FFF2-40B4-BE49-F238E27FC236}">
                <a16:creationId xmlns:a16="http://schemas.microsoft.com/office/drawing/2014/main" id="{F701B54E-459E-462E-B32C-6150CBFE4D98}"/>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Streams and rivers constitute a major feature of the North American landscape...</a:t>
            </a:r>
          </a:p>
        </p:txBody>
      </p:sp>
    </p:spTree>
    <p:extLst>
      <p:ext uri="{BB962C8B-B14F-4D97-AF65-F5344CB8AC3E}">
        <p14:creationId xmlns:p14="http://schemas.microsoft.com/office/powerpoint/2010/main" val="19930210"/>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14" name="PlaceHolder 1">
            <a:extLst xmlns:a="http://schemas.openxmlformats.org/drawingml/2006/main">
              <a:ext uri="{FF2B5EF4-FFF2-40B4-BE49-F238E27FC236}">
                <a16:creationId xmlns:a16="http://schemas.microsoft.com/office/drawing/2014/main" id="{4B7CB71D-14A5-4380-BC8B-ED49E90CFC88}"/>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900" b="0" u="none">
                <a:solidFill>
                  <a:srgbClr val="C0584B"/>
                </a:solidFill>
                <a:latin typeface="Calibri"/>
                <a:ea typeface="Calibri"/>
                <a:cs typeface="Calibri"/>
              </a:rPr>
              <a:t>Hydrologic Cycles and Fish Assemblages: Natural Patterns</a:t>
            </a:r>
            <a:endParaRPr sz="2900" b="0" u="none">
              <a:solidFill>
                <a:srgbClr val="000000"/>
              </a:solidFill>
              <a:latin typeface="Calibri"/>
              <a:ea typeface="Calibri"/>
              <a:cs typeface="Calibri"/>
            </a:endParaRPr>
          </a:p>
        </p:txBody>
      </p:sp>
      <p:sp>
        <p:nvSpPr>
          <p:cNvPr id="15" name="Slide text 2">
            <a:extLst xmlns:a="http://schemas.openxmlformats.org/drawingml/2006/main">
              <a:ext uri="{FF2B5EF4-FFF2-40B4-BE49-F238E27FC236}">
                <a16:creationId xmlns:a16="http://schemas.microsoft.com/office/drawing/2014/main" id="{BDFF2694-2F3F-4499-8FFE-0D77742887A9}"/>
              </a:ext>
            </a:extLst>
          </p:cNvPr>
          <p:cNvSpPr>
            <a:spLocks xmlns:a="http://schemas.openxmlformats.org/drawingml/2006/main" noGrp="1"/>
          </p:cNvSpPr>
          <p:nvPr/>
        </p:nvSpPr>
        <p:spPr>
          <a:xfrm xmlns:a="http://schemas.openxmlformats.org/drawingml/2006/main">
            <a:off x="457200" y="1069560"/>
            <a:ext cx="8229600" cy="5056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A key feature of lotic systems is the hydrologic regime—the frequency, magnitude, duration, timing, and rate of change in flow.</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Many fish species, as well as other aquatic organisms, have major life-history events (e.g., migration, spawning) that are closely tied in with variations in flow patterns.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addition, overbank flow allows fishes direct access to resources on inundated floodplains and also transports floodplain nutrients back into river systems—a key point of the flood-pulse concept.</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Thus, daily or seasonal variations in stream discharge can have major impacts on the behavior and ecology of aquatic organisms.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Patterns of flow can vary in their timing, magnitude, duration, frequency, and rate of change, and this variation has numerous direct and indirect effects on the integrity of the stream ecosystem. </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magnitude of flow, among other things, controls access to floodplain resources, and in western rivers that are driven by snowmelt, magnitude changes drastically over time.</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Flow variation can act directly on ecological integrity, or indirectly via primary regulators of ecological integrity, including physical habitat, water quality, primary and secondary productivity, and biotic interactions. </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349"/>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4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1957588292"/>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pic>
        <p:nvPicPr>
          <p:cNvPr id="3" name="Flow-regime framework. Magnitude, timing, frequency, duration, and rate of change define the flow pattern, which influences physical habitat, water quality, energy supply, and biotic interactions and thereby the integrity of the stream ecosystem."/>
          <p:cNvPicPr>
            <a:picLocks xmlns:a="http://schemas.openxmlformats.org/drawingml/2006/main" noChangeAspect="1"/>
          </p:cNvPicPr>
          <p:nvPr/>
        </p:nvPicPr>
        <p:blipFill>
          <a:blip xmlns:r="http://schemas.openxmlformats.org/officeDocument/2006/relationships" xmlns:a="http://schemas.openxmlformats.org/drawingml/2006/main" r:embed="R251de37c3bce4981"/>
          <a:stretch xmlns:a="http://schemas.openxmlformats.org/drawingml/2006/main"/>
        </p:blipFill>
        <p:spPr>
          <a:xfrm xmlns:a="http://schemas.openxmlformats.org/drawingml/2006/main">
            <a:off x="726840" y="228600"/>
            <a:ext cx="7689960" cy="6400800"/>
          </a:xfrm>
          <a:prstGeom xmlns:a="http://schemas.openxmlformats.org/drawingml/2006/main" prst="rect">
            <a:avLst/>
          </a:prstGeom>
          <a:ln xmlns:a="http://schemas.openxmlformats.org/drawingml/2006/main" w="38160">
            <a:noFill/>
          </a:ln>
        </p:spPr>
      </p:pic>
      <p:sp>
        <p:nvSpPr>
          <p:cNvPr id="2" name="Slide title: Flow regime and stream-ecosystem integrity">
            <a:extLst xmlns:a="http://schemas.openxmlformats.org/drawingml/2006/main">
              <a:ext uri="{FF2B5EF4-FFF2-40B4-BE49-F238E27FC236}">
                <a16:creationId xmlns:a16="http://schemas.microsoft.com/office/drawing/2014/main" id="{6F89724F-393E-4A39-A0F3-6265FD20814D}"/>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Flow regime and stream-ecosystem integrity</a:t>
            </a:r>
          </a:p>
        </p:txBody>
      </p:sp>
    </p:spTree>
    <p:extLst>
      <p:ext uri="{BB962C8B-B14F-4D97-AF65-F5344CB8AC3E}">
        <p14:creationId xmlns:p14="http://schemas.microsoft.com/office/powerpoint/2010/main" val="140861691"/>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17" name="PlaceHolder 1">
            <a:extLst xmlns:a="http://schemas.openxmlformats.org/drawingml/2006/main">
              <a:ext uri="{FF2B5EF4-FFF2-40B4-BE49-F238E27FC236}">
                <a16:creationId xmlns:a16="http://schemas.microsoft.com/office/drawing/2014/main" id="{376AABAE-85A7-4F11-BA6A-81553745F217}"/>
              </a:ext>
            </a:extLst>
          </p:cNvPr>
          <p:cNvSpPr>
            <a:spLocks xmlns:a="http://schemas.openxmlformats.org/drawingml/2006/main" noGrp="1"/>
          </p:cNvSpPr>
          <p:nvPr>
            <p:ph type="title" idx="0"/>
          </p:nvPr>
        </p:nvSpPr>
        <p:spPr>
          <a:xfrm xmlns:a="http://schemas.openxmlformats.org/drawingml/2006/main">
            <a:off x="457200" y="273960"/>
            <a:ext cx="8229600" cy="623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l">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800" b="0" u="none">
                <a:solidFill>
                  <a:srgbClr val="C0584B"/>
                </a:solidFill>
                <a:latin typeface="Calibri"/>
                <a:ea typeface="Calibri"/>
                <a:cs typeface="Calibri"/>
              </a:rPr>
              <a:t>Importance of a Variable Flow Regime</a:t>
            </a:r>
            <a:endParaRPr sz="2800" b="0" u="none">
              <a:solidFill>
                <a:srgbClr val="000000"/>
              </a:solidFill>
              <a:latin typeface="Calibri"/>
              <a:ea typeface="Calibri"/>
              <a:cs typeface="Calibri"/>
            </a:endParaRPr>
          </a:p>
        </p:txBody>
      </p:sp>
      <p:sp>
        <p:nvSpPr>
          <p:cNvPr id="18" name="Slide text 2">
            <a:extLst xmlns:a="http://schemas.openxmlformats.org/drawingml/2006/main">
              <a:ext uri="{FF2B5EF4-FFF2-40B4-BE49-F238E27FC236}">
                <a16:creationId xmlns:a16="http://schemas.microsoft.com/office/drawing/2014/main" id="{C7857D04-7D9E-4196-B58F-AD53BCA1913E}"/>
              </a:ext>
            </a:extLst>
          </p:cNvPr>
          <p:cNvSpPr>
            <a:spLocks xmlns:a="http://schemas.openxmlformats.org/drawingml/2006/main" noGrp="1"/>
          </p:cNvSpPr>
          <p:nvPr/>
        </p:nvSpPr>
        <p:spPr>
          <a:xfrm xmlns:a="http://schemas.openxmlformats.org/drawingml/2006/main">
            <a:off x="457200" y="975600"/>
            <a:ext cx="8229600" cy="53643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Rises in stream discharge of sufficient magnitude and duration can trigger upstream or downstream movement of fishes, provide potential access to new habitats, rescue stranded populations in cut-off pools, or provide access to refuges during high flood events.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In addition, seasonally variable flow patterns provide increased food resources in the channel and also provide access to food and habitat resources on river floodplains, those areas that are periodically inundated by lateral overflow of rivers, lakes, or reservoirs, by groundwater, or by direct precipitation.</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river-floodplain system includes the main channel, permanent lakes and ponds on the floodplain, and the periodically inundated floodplain habitats.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temporally variable patterns in magnitude and frequency create pulses of overbank flow, and the flood-pulse concept (FPC) considers annual flooding events as the principal factor responsible for the “existence, productivity, and interactions of the major biota in river-floodplain systems.”</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600" b="0" u="none">
                <a:solidFill>
                  <a:srgbClr val="595959"/>
                </a:solidFill>
                <a:latin typeface="Calibri"/>
                <a:ea typeface="Calibri"/>
                <a:cs typeface="Calibri"/>
              </a:rPr>
              <a:t>The FPC is a general concept for large river-floodplain systems in temperate as well as tropical habitats, and a major tenet is that much of the primary and secondary production of these systems takes place on the floodplain, with the river channel viewed as a transport mechanism for water and dissolved/suspended matter, a corridor for the movement of aquatic organisms, and a refuge for aquatic organisms during periods of low flow.</a:t>
            </a: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99960" indent="-342720">
              <a:lnSpc>
                <a:spcPct val="110000"/>
              </a:lnSpc>
              <a:spcBef>
                <a:spcPts val="400"/>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600" b="0" u="none">
              <a:solidFill>
                <a:srgbClr val="000000"/>
              </a:solidFill>
              <a:latin typeface="Calibri"/>
              <a:ea typeface="Calibri"/>
              <a:cs typeface="Calibri"/>
            </a:endParaRPr>
          </a:p>
          <a:p xmlns:a="http://schemas.openxmlformats.org/drawingml/2006/main">
            <a:pPr marL="342720" indent="-342720">
              <a:lnSpc>
                <a:spcPct val="13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9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p:txBody>
      </p:sp>
    </p:spTree>
    <p:extLst>
      <p:ext uri="{BB962C8B-B14F-4D97-AF65-F5344CB8AC3E}">
        <p14:creationId xmlns:p14="http://schemas.microsoft.com/office/powerpoint/2010/main" val="1678007344"/>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19" name="Slide text 1">
            <a:extLst xmlns:a="http://schemas.openxmlformats.org/drawingml/2006/main">
              <a:ext uri="{FF2B5EF4-FFF2-40B4-BE49-F238E27FC236}">
                <a16:creationId xmlns:a16="http://schemas.microsoft.com/office/drawing/2014/main" id="{D43D5811-15C4-4888-BB4A-77ADDC4B6FDF}"/>
              </a:ext>
            </a:extLst>
          </p:cNvPr>
          <p:cNvSpPr>
            <a:spLocks xmlns:a="http://schemas.openxmlformats.org/drawingml/2006/main" noGrp="1"/>
          </p:cNvSpPr>
          <p:nvPr/>
        </p:nvSpPr>
        <p:spPr>
          <a:xfrm xmlns:a="http://schemas.openxmlformats.org/drawingml/2006/main">
            <a:off x="457200" y="273960"/>
            <a:ext cx="8229600" cy="61484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lnSpcReduction="9999"/>
          </a:bodyPr>
          <a:lstStyle xmlns:a="http://schemas.openxmlformats.org/drawingml/2006/main"/>
          <a:p xmlns:a="http://schemas.openxmlformats.org/drawingml/2006/main">
            <a:pPr marL="32400">
              <a:lnSpc>
                <a:spcPct val="110000"/>
              </a:lnSpc>
              <a:spcBef>
                <a:spcPts val="524"/>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2100" b="0" i="1" u="none">
                <a:solidFill>
                  <a:srgbClr val="595959"/>
                </a:solidFill>
                <a:latin typeface="Calibri"/>
                <a:ea typeface="Calibri"/>
                <a:cs typeface="Calibri"/>
              </a:rPr>
              <a:t>Flow, Temperature, and Movement Patterns</a:t>
            </a:r>
            <a:endParaRPr sz="21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The timing of life-history events, such as spawning migrations, actual spawning, and embryo, larval, and adult growth and survival, are related to seasonal environmental changes, in particular day length acting in conjunction with changes in water temperature and rising or falling water levels.</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For example, different stocks of Steelhead and Pacific salmon along the Pacific coast are adapted to different water temperature regimes, and suckers have been shown to time their spawning to changes in water temperature and stream discharge.</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In a study of movement of eight fish species in small streams in the James River drainage, Virginia, five species showed increased movement rates in association with high flow events. </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Voluntary flow-mediated movement within stream channels (in contrast to passive displacement by flood waters or lateral movement onto floodplains) is extremely widespread among North American freshwater fish families.</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r>
              <a:rPr sz="1900" b="0" u="none">
                <a:solidFill>
                  <a:srgbClr val="595959"/>
                </a:solidFill>
                <a:latin typeface="Calibri"/>
                <a:ea typeface="Calibri"/>
                <a:cs typeface="Calibri"/>
              </a:rPr>
              <a:t>Flow characteristics, especially timing, magnitude, and duration, can have major impacts on the survival of eggs and larvae and thus drive population success or failure.</a:t>
            </a: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42680" lvl="1" indent="-285480">
              <a:lnSpc>
                <a:spcPct val="110000"/>
              </a:lnSpc>
              <a:spcBef>
                <a:spcPts val="476"/>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900" b="0" u="none">
              <a:solidFill>
                <a:srgbClr val="000000"/>
              </a:solidFill>
              <a:latin typeface="Calibri"/>
              <a:ea typeface="Calibri"/>
              <a:cs typeface="Calibri"/>
            </a:endParaRPr>
          </a:p>
          <a:p xmlns:a="http://schemas.openxmlformats.org/drawingml/2006/main">
            <a:pPr marL="342720" indent="-342720">
              <a:lnSpc>
                <a:spcPct val="110000"/>
              </a:lnSpc>
              <a:spcBef>
                <a:spcPts val="451"/>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800" b="0" u="none">
              <a:solidFill>
                <a:srgbClr val="000000"/>
              </a:solidFill>
              <a:latin typeface="Calibri"/>
              <a:ea typeface="Calibri"/>
              <a:cs typeface="Calibri"/>
            </a:endParaRPr>
          </a:p>
          <a:p xmlns:a="http://schemas.openxmlformats.org/drawingml/2006/main">
            <a:pPr marL="34272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2400">
              <a:lnSpc>
                <a:spcPct val="110000"/>
              </a:lnSpc>
              <a:spcBef>
                <a:spcPts val="476"/>
              </a:spcBef>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399960" indent="-342720">
              <a:lnSpc>
                <a:spcPct val="110000"/>
              </a:lnSpc>
              <a:spcBef>
                <a:spcPts val="476"/>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900" b="0" u="none">
              <a:solidFill>
                <a:srgbClr val="000000"/>
              </a:solidFill>
              <a:latin typeface="Calibri"/>
              <a:ea typeface="Calibri"/>
              <a:cs typeface="Calibri"/>
            </a:endParaRPr>
          </a:p>
          <a:p xmlns:a="http://schemas.openxmlformats.org/drawingml/2006/main">
            <a:pPr marL="799920" lvl="1" indent="-285480">
              <a:lnSpc>
                <a:spcPct val="110000"/>
              </a:lnSpc>
              <a:spcBef>
                <a:spcPts val="374"/>
              </a:spcBef>
              <a:buClr>
                <a:srgbClr val="595959"/>
              </a:buClr>
              <a:buFont typeface="Arial"/>
              <a:buChar char="–"/>
              <a:tabLst>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99960" indent="-342720">
              <a:lnSpc>
                <a:spcPct val="110000"/>
              </a:lnSpc>
              <a:spcBef>
                <a:spcPts val="37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1500" b="0" u="none">
              <a:solidFill>
                <a:srgbClr val="000000"/>
              </a:solidFill>
              <a:latin typeface="Calibri"/>
              <a:ea typeface="Calibri"/>
              <a:cs typeface="Calibri"/>
            </a:endParaRPr>
          </a:p>
          <a:p xmlns:a="http://schemas.openxmlformats.org/drawingml/2006/main">
            <a:pPr marL="291600" lvl="1">
              <a:lnSpc>
                <a:spcPct val="110000"/>
              </a:lnSpc>
              <a:spcBef>
                <a:spcPts val="374"/>
              </a:spcBef>
              <a:buNone/>
              <a:tabLst>
                <a:tab pos="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 pos="9601200" algn="l"/>
              </a:tabLst>
            </a:pPr>
            <a:endParaRPr sz="1500" b="0" u="none">
              <a:solidFill>
                <a:srgbClr val="000000"/>
              </a:solidFill>
              <a:latin typeface="Calibri"/>
              <a:ea typeface="Calibri"/>
              <a:cs typeface="Calibri"/>
            </a:endParaRPr>
          </a:p>
          <a:p xmlns:a="http://schemas.openxmlformats.org/drawingml/2006/main">
            <a:pPr marL="342720" indent="-342720">
              <a:lnSpc>
                <a:spcPct val="13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a:p xmlns:a="http://schemas.openxmlformats.org/drawingml/2006/main">
            <a:pPr marL="342720" indent="-342720">
              <a:lnSpc>
                <a:spcPct val="90000"/>
              </a:lnSpc>
              <a:spcBef>
                <a:spcPts val="524"/>
              </a:spcBef>
              <a:buClr>
                <a:srgbClr val="595959"/>
              </a:buClr>
              <a:buFont typeface="Arial"/>
              <a:buChar char="•"/>
              <a:tabLst>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pPr>
            <a:endParaRPr sz="2100" b="0" u="none">
              <a:solidFill>
                <a:srgbClr val="000000"/>
              </a:solidFill>
              <a:latin typeface="Calibri"/>
              <a:ea typeface="Calibri"/>
              <a:cs typeface="Calibri"/>
            </a:endParaRPr>
          </a:p>
        </p:txBody>
      </p:sp>
      <p:sp>
        <p:nvSpPr>
          <p:cNvPr id="20" name="Slide title: Flow, Temperature, and Movement Patterns">
            <a:extLst xmlns:a="http://schemas.openxmlformats.org/drawingml/2006/main">
              <a:ext uri="{FF2B5EF4-FFF2-40B4-BE49-F238E27FC236}">
                <a16:creationId xmlns:a16="http://schemas.microsoft.com/office/drawing/2014/main" id="{C4E7D168-6EF6-4414-A0F5-1E7A2F881024}"/>
              </a:ext>
            </a:extLst>
          </p:cNvPr>
          <p:cNvSpPr>
            <a:spLocks xmlns:a="http://schemas.openxmlformats.org/drawingml/2006/main" noGrp="1"/>
          </p:cNvSpPr>
          <p:nvPr>
            <p:ph type="title" idx="0"/>
          </p:nvPr>
        </p:nvSpPr>
        <p:spPr>
          <a:xfrm xmlns:a="http://schemas.openxmlformats.org/drawingml/2006/main">
            <a:off x="0" y="0"/>
            <a:ext cx="9525" cy="9525"/>
          </a:xfrm>
          <a:prstGeom xmlns:a="http://schemas.openxmlformats.org/drawingml/2006/main" prst="rect">
            <a:avLst/>
          </a:prstGeom>
          <a:noFill xmlns:a="http://schemas.openxmlformats.org/drawingml/2006/main"/>
          <a:ln xmlns:a="http://schemas.openxmlformats.org/drawingml/2006/main" w="0">
            <a:noFill/>
            <a:prstDash val="solid"/>
          </a:ln>
        </p:spPr>
        <p:txBody>
          <a:bodyPr xmlns:a="http://schemas.openxmlformats.org/drawingml/2006/main"/>
          <a:lstStyle xmlns:a="http://schemas.openxmlformats.org/drawingml/2006/main"/>
          <a:p xmlns:a="http://schemas.openxmlformats.org/drawingml/2006/main">
            <a:pPr>
              <a:defRPr sz="100">
                <a:solidFill>
                  <a:srgbClr val="FFFFFF"/>
                </a:solidFill>
              </a:defRPr>
            </a:pPr>
            <a:r>
              <a:rPr sz="100">
                <a:solidFill>
                  <a:srgbClr val="FFFFFF"/>
                </a:solidFill>
              </a:rPr>
              <a:t>Flow, Temperature, and Movement Patterns</a:t>
            </a:r>
          </a:p>
        </p:txBody>
      </p:sp>
    </p:spTree>
    <p:extLst>
      <p:ext uri="{BB962C8B-B14F-4D97-AF65-F5344CB8AC3E}">
        <p14:creationId xmlns:p14="http://schemas.microsoft.com/office/powerpoint/2010/main" val="1343094136"/>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2026-08-27T23:50:12.2910000Z</dcterms:created>
  <dcterms:modified xsi:type="dcterms:W3CDTF">2026-08-27T23:50:12.2910000Z</dcterms:modified>
</coreProperties>
</file>