
<file path=[Content_Types].xml><?xml version="1.0" encoding="utf-8"?>
<Types xmlns="http://schemas.openxmlformats.org/package/2006/content-types">
  <Default Extension="xml" ContentType="application/vnd.openxmlformats-package.core-properties+xml"/>
  <Default Extension="emf" ContentType="image/x-emf"/>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99c140e50c0a4bbc" /><Relationship Type="http://schemas.openxmlformats.org/officeDocument/2006/relationships/extended-properties" Target="/docProps/app.xml" Id="Re8805a71dbb8424b" /><Relationship Type="http://schemas.openxmlformats.org/officeDocument/2006/relationships/officeDocument" Target="/ppt/presentation.xml" Id="R0b475870b085458f" /></Relationships>
</file>

<file path=ppt/presentation.xml><?xml version="1.0" encoding="utf-8"?>
<p:presentation xmlns:p="http://schemas.openxmlformats.org/presentationml/2006/main">
  <p:sldMasterIdLst>
    <p:sldMasterId xmlns:r="http://schemas.openxmlformats.org/officeDocument/2006/relationships" id="2147483648" r:id="R882fcd13fe924b17"/>
  </p:sldMasterIdLst>
  <p:notesMasterIdLst>
    <p:notesMasterId xmlns:r="http://schemas.openxmlformats.org/officeDocument/2006/relationships" r:id="Rcebc4110f14a4a7e"/>
  </p:notesMasterIdLst>
  <p:sldIdLst>
    <p:sldId xmlns:r="http://schemas.openxmlformats.org/officeDocument/2006/relationships" id="256" r:id="R5722adb6122a462d"/>
    <p:sldId xmlns:r="http://schemas.openxmlformats.org/officeDocument/2006/relationships" id="257" r:id="R03f921c7fc3f4f52"/>
    <p:sldId xmlns:r="http://schemas.openxmlformats.org/officeDocument/2006/relationships" id="258" r:id="R28bd7fd5b2624b40"/>
    <p:sldId xmlns:r="http://schemas.openxmlformats.org/officeDocument/2006/relationships" id="259" r:id="R55d29f132e16410a"/>
    <p:sldId xmlns:r="http://schemas.openxmlformats.org/officeDocument/2006/relationships" id="260" r:id="R039c5482718b4baf"/>
    <p:sldId xmlns:r="http://schemas.openxmlformats.org/officeDocument/2006/relationships" id="261" r:id="R71cf8cc0591d4db3"/>
    <p:sldId xmlns:r="http://schemas.openxmlformats.org/officeDocument/2006/relationships" id="262" r:id="R6328a1d32a224051"/>
    <p:sldId xmlns:r="http://schemas.openxmlformats.org/officeDocument/2006/relationships" id="263" r:id="R4e654e0e20c04a83"/>
    <p:sldId xmlns:r="http://schemas.openxmlformats.org/officeDocument/2006/relationships" id="264" r:id="R1256818c11134816"/>
    <p:sldId xmlns:r="http://schemas.openxmlformats.org/officeDocument/2006/relationships" id="265" r:id="Ra2754205d7ca44d0"/>
    <p:sldId xmlns:r="http://schemas.openxmlformats.org/officeDocument/2006/relationships" id="266" r:id="R772ecefd016645c3"/>
    <p:sldId xmlns:r="http://schemas.openxmlformats.org/officeDocument/2006/relationships" id="267" r:id="R270ab7cfad2d4a23"/>
    <p:sldId xmlns:r="http://schemas.openxmlformats.org/officeDocument/2006/relationships" id="268" r:id="R6821b32b3cc049ad"/>
    <p:sldId xmlns:r="http://schemas.openxmlformats.org/officeDocument/2006/relationships" id="269" r:id="Rbfdd66dbdd574d52"/>
    <p:sldId xmlns:r="http://schemas.openxmlformats.org/officeDocument/2006/relationships" id="270" r:id="R25a7f1e9d8074b6b"/>
    <p:sldId xmlns:r="http://schemas.openxmlformats.org/officeDocument/2006/relationships" id="271" r:id="R962e88c1d5b449c7"/>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0ae413aba8ea46f7" /><Relationship Type="http://schemas.openxmlformats.org/officeDocument/2006/relationships/slideMaster" Target="/ppt/slideMasters/slideMaster1.xml" Id="R882fcd13fe924b17" /><Relationship Type="http://schemas.openxmlformats.org/officeDocument/2006/relationships/notesMaster" Target="/ppt/notesMasters/notesMaster1.xml" Id="Rcebc4110f14a4a7e" /><Relationship Type="http://schemas.openxmlformats.org/officeDocument/2006/relationships/presProps" Target="/ppt/presProps.xml" Id="R32fc22a06cae4c21" /><Relationship Type="http://schemas.openxmlformats.org/officeDocument/2006/relationships/tableStyles" Target="/ppt/tableStyles.xml" Id="Ra215ac45ba4b4253" /><Relationship Type="http://schemas.openxmlformats.org/officeDocument/2006/relationships/slide" Target="/ppt/slides/slide1.xml" Id="R5722adb6122a462d" /><Relationship Type="http://schemas.openxmlformats.org/officeDocument/2006/relationships/slide" Target="/ppt/slides/slide2.xml" Id="R03f921c7fc3f4f52" /><Relationship Type="http://schemas.openxmlformats.org/officeDocument/2006/relationships/slide" Target="/ppt/slides/slide3.xml" Id="R28bd7fd5b2624b40" /><Relationship Type="http://schemas.openxmlformats.org/officeDocument/2006/relationships/slide" Target="/ppt/slides/slide4.xml" Id="R55d29f132e16410a" /><Relationship Type="http://schemas.openxmlformats.org/officeDocument/2006/relationships/slide" Target="/ppt/slides/slide5.xml" Id="R039c5482718b4baf" /><Relationship Type="http://schemas.openxmlformats.org/officeDocument/2006/relationships/slide" Target="/ppt/slides/slide6.xml" Id="R71cf8cc0591d4db3" /><Relationship Type="http://schemas.openxmlformats.org/officeDocument/2006/relationships/slide" Target="/ppt/slides/slide7.xml" Id="R6328a1d32a224051" /><Relationship Type="http://schemas.openxmlformats.org/officeDocument/2006/relationships/slide" Target="/ppt/slides/slide8.xml" Id="R4e654e0e20c04a83" /><Relationship Type="http://schemas.openxmlformats.org/officeDocument/2006/relationships/slide" Target="/ppt/slides/slide9.xml" Id="R1256818c11134816" /><Relationship Type="http://schemas.openxmlformats.org/officeDocument/2006/relationships/slide" Target="/ppt/slides/slide10.xml" Id="Ra2754205d7ca44d0" /><Relationship Type="http://schemas.openxmlformats.org/officeDocument/2006/relationships/slide" Target="/ppt/slides/slide11.xml" Id="R772ecefd016645c3" /><Relationship Type="http://schemas.openxmlformats.org/officeDocument/2006/relationships/slide" Target="/ppt/slides/slide12.xml" Id="R270ab7cfad2d4a23" /><Relationship Type="http://schemas.openxmlformats.org/officeDocument/2006/relationships/slide" Target="/ppt/slides/slide13.xml" Id="R6821b32b3cc049ad" /><Relationship Type="http://schemas.openxmlformats.org/officeDocument/2006/relationships/slide" Target="/ppt/slides/slide14.xml" Id="Rbfdd66dbdd574d52" /><Relationship Type="http://schemas.openxmlformats.org/officeDocument/2006/relationships/slide" Target="/ppt/slides/slide15.xml" Id="R25a7f1e9d8074b6b" /><Relationship Type="http://schemas.openxmlformats.org/officeDocument/2006/relationships/slide" Target="/ppt/slides/slide16.xml" Id="R962e88c1d5b449c7"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d4fa79ea8b1b410e"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1f1cfa811cfb4933" /><Relationship Type="http://schemas.openxmlformats.org/officeDocument/2006/relationships/notesMaster" Target="/ppt/notesMasters/notesMaster1.xml" Id="R7900d818628540ec"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6637f7681f594e84" /><Relationship Type="http://schemas.openxmlformats.org/officeDocument/2006/relationships/notesMaster" Target="/ppt/notesMasters/notesMaster1.xml" Id="R5ffae3bc2f324d8f"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eda443f08d8b42ae" /><Relationship Type="http://schemas.openxmlformats.org/officeDocument/2006/relationships/notesMaster" Target="/ppt/notesMasters/notesMaster1.xml" Id="R31622a4365614a68"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4a5997dd41ce4bae" /><Relationship Type="http://schemas.openxmlformats.org/officeDocument/2006/relationships/notesMaster" Target="/ppt/notesMasters/notesMaster1.xml" Id="R3b2f0879bc6b4515"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52d777256fa84612" /><Relationship Type="http://schemas.openxmlformats.org/officeDocument/2006/relationships/notesMaster" Target="/ppt/notesMasters/notesMaster1.xml" Id="Rfce27cb1677d4d46"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c1017474cb4341e3" /><Relationship Type="http://schemas.openxmlformats.org/officeDocument/2006/relationships/notesMaster" Target="/ppt/notesMasters/notesMaster1.xml" Id="R39ffa5236b974a3b"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1d663a8f8ad94140" /><Relationship Type="http://schemas.openxmlformats.org/officeDocument/2006/relationships/notesMaster" Target="/ppt/notesMasters/notesMaster1.xml" Id="Rf4ec0633c9d744db"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a38547d6fc2d4299" /><Relationship Type="http://schemas.openxmlformats.org/officeDocument/2006/relationships/notesMaster" Target="/ppt/notesMasters/notesMaster1.xml" Id="Redd8f251842c424f" /></Relationships>
</file>

<file path=ppt/notesSlides/_rels/notesSlide2.xml.rels>&#65279;<?xml version="1.0" encoding="utf-8"?><Relationships xmlns="http://schemas.openxmlformats.org/package/2006/relationships"><Relationship Type="http://schemas.openxmlformats.org/officeDocument/2006/relationships/slide" Target="/ppt/slides/slide2.xml" Id="Ra7969e2fa2704dc1" /><Relationship Type="http://schemas.openxmlformats.org/officeDocument/2006/relationships/notesMaster" Target="/ppt/notesMasters/notesMaster1.xml" Id="Rc19df6e741cc4cdf" /></Relationships>
</file>

<file path=ppt/notesSlides/_rels/notesSlide3.xml.rels>&#65279;<?xml version="1.0" encoding="utf-8"?><Relationships xmlns="http://schemas.openxmlformats.org/package/2006/relationships"><Relationship Type="http://schemas.openxmlformats.org/officeDocument/2006/relationships/slide" Target="/ppt/slides/slide3.xml" Id="R7cebe5e2b65f4fe9" /><Relationship Type="http://schemas.openxmlformats.org/officeDocument/2006/relationships/notesMaster" Target="/ppt/notesMasters/notesMaster1.xml" Id="R4d6b6ae982ef4161" /></Relationships>
</file>

<file path=ppt/notesSlides/_rels/notesSlide4.xml.rels>&#65279;<?xml version="1.0" encoding="utf-8"?><Relationships xmlns="http://schemas.openxmlformats.org/package/2006/relationships"><Relationship Type="http://schemas.openxmlformats.org/officeDocument/2006/relationships/slide" Target="/ppt/slides/slide4.xml" Id="Rdc0589c0baf54bfe" /><Relationship Type="http://schemas.openxmlformats.org/officeDocument/2006/relationships/notesMaster" Target="/ppt/notesMasters/notesMaster1.xml" Id="R7479cd73a97c41e4" /></Relationships>
</file>

<file path=ppt/notesSlides/_rels/notesSlide5.xml.rels>&#65279;<?xml version="1.0" encoding="utf-8"?><Relationships xmlns="http://schemas.openxmlformats.org/package/2006/relationships"><Relationship Type="http://schemas.openxmlformats.org/officeDocument/2006/relationships/slide" Target="/ppt/slides/slide5.xml" Id="R4f393e5535714a7d" /><Relationship Type="http://schemas.openxmlformats.org/officeDocument/2006/relationships/notesMaster" Target="/ppt/notesMasters/notesMaster1.xml" Id="Rf4e3c8c222e0452f" /></Relationships>
</file>

<file path=ppt/notesSlides/_rels/notesSlide6.xml.rels>&#65279;<?xml version="1.0" encoding="utf-8"?><Relationships xmlns="http://schemas.openxmlformats.org/package/2006/relationships"><Relationship Type="http://schemas.openxmlformats.org/officeDocument/2006/relationships/slide" Target="/ppt/slides/slide6.xml" Id="Ra62e34dfa38947d6" /><Relationship Type="http://schemas.openxmlformats.org/officeDocument/2006/relationships/notesMaster" Target="/ppt/notesMasters/notesMaster1.xml" Id="Rdacd7559ff1f456a" /></Relationships>
</file>

<file path=ppt/notesSlides/_rels/notesSlide7.xml.rels>&#65279;<?xml version="1.0" encoding="utf-8"?><Relationships xmlns="http://schemas.openxmlformats.org/package/2006/relationships"><Relationship Type="http://schemas.openxmlformats.org/officeDocument/2006/relationships/slide" Target="/ppt/slides/slide7.xml" Id="Rc78012de623d4575" /><Relationship Type="http://schemas.openxmlformats.org/officeDocument/2006/relationships/notesMaster" Target="/ppt/notesMasters/notesMaster1.xml" Id="Rcc2ba1bdeaf84e90" /></Relationships>
</file>

<file path=ppt/notesSlides/_rels/notesSlide8.xml.rels>&#65279;<?xml version="1.0" encoding="utf-8"?><Relationships xmlns="http://schemas.openxmlformats.org/package/2006/relationships"><Relationship Type="http://schemas.openxmlformats.org/officeDocument/2006/relationships/slide" Target="/ppt/slides/slide8.xml" Id="Ra1c0668f2b9e483f" /><Relationship Type="http://schemas.openxmlformats.org/officeDocument/2006/relationships/notesMaster" Target="/ppt/notesMasters/notesMaster1.xml" Id="R85276d34a7224130" /></Relationships>
</file>

<file path=ppt/notesSlides/_rels/notesSlide9.xml.rels>&#65279;<?xml version="1.0" encoding="utf-8"?><Relationships xmlns="http://schemas.openxmlformats.org/package/2006/relationships"><Relationship Type="http://schemas.openxmlformats.org/officeDocument/2006/relationships/slide" Target="/ppt/slides/slide9.xml" Id="Rf8b4b99b57924ce7" /><Relationship Type="http://schemas.openxmlformats.org/officeDocument/2006/relationships/notesMaster" Target="/ppt/notesMasters/notesMaster1.xml" Id="R262efa1e56754112"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Ponds, Lakes, and Impoundments</a:t>
            </a:r>
          </a:p>
          <a:p xmlns:a="http://schemas.openxmlformats.org/drawingml/2006/main">
            <a:r>
              <a:t>Visible text:</a:t>
            </a:r>
          </a:p>
          <a:p xmlns:a="http://schemas.openxmlformats.org/drawingml/2006/main">
            <a:r>
              <a:t>Ponds, Lakes, and Impoundments</a:t>
            </a:r>
          </a:p>
          <a:p xmlns:a="http://schemas.openxmlformats.org/drawingml/2006/main">
            <a:r>
              <a:t>Fifteen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Filters and vectors shaping fish faunas</a:t>
            </a:r>
          </a:p>
          <a:p xmlns:a="http://schemas.openxmlformats.org/drawingml/2006/main">
            <a:r>
              <a:t>Figure description:</a:t>
            </a:r>
          </a:p>
          <a:p xmlns:a="http://schemas.openxmlformats.org/drawingml/2006/main">
            <a:r>
              <a:t>Nested filter-and-vector diagram of biotic homogenization. World fish faunas are narrowed to North American, regional, and local faunas by filters such as ocean barriers, drainage divides, and waterfalls, while human transport, stocking, canals, and bait releases move species among levels.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Nonindigenous Species Background and Terminology</a:t>
            </a:r>
          </a:p>
          <a:p xmlns:a="http://schemas.openxmlformats.org/drawingml/2006/main">
            <a:r>
              <a:t>Visible text:</a:t>
            </a:r>
          </a:p>
          <a:p xmlns:a="http://schemas.openxmlformats.org/drawingml/2006/main">
            <a:r>
              <a:t>Nonindigenous Species Background and Terminology The earliest introduction of a nonindigenous fish species to North America seems to have been the Goldfish, which arrived in the 1600s from its native Asia via Europe. This was followed by the introduction of Common Carp from France, followed by more introductions later in the 1800s, which included Brown Trout. The most commonly introduced fishes in the contiguous United States include five Eurasian forms, Common Carp, Goldfish, Brown Troup, Tilapia, and Grass Carp, plus 15 species native to the United States but introduced into other regions, such as Rainbow Trout, Smallmouth Bass, Northern Pike, and Mosquitofish. The terminology of nonindigenous species often distinguishes between species transplanted from their native range to another watershed within the same political boundary (sometimes also referred to as nonnative) vs. exotic species—those of foreign origin (sometimes referred to as alien species). Based on data for plant and fish introductions in 12 U.S. states, transplanted species had greater homogenizing effects compared to exotic species. In the United States, the largest number of introductions of nonindigenous fish species has involved purposeful introduction from government or private groups to improve recreational fishing, followed by releases of aquarium fishes and by escape of fishes from aquaculture facilities.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Prevalence of introduced fishes</a:t>
            </a:r>
          </a:p>
          <a:p xmlns:a="http://schemas.openxmlformats.org/drawingml/2006/main">
            <a:r>
              <a:t>Figure description:</a:t>
            </a:r>
          </a:p>
          <a:p xmlns:a="http://schemas.openxmlformats.org/drawingml/2006/main">
            <a:r>
              <a:t>Horizontal bar chart showing how frequently introduced fishes occur in U.S. states. Common Carp and Goldfish appear in the largest share of states, followed by Brown Trout and Rainbow Trout; several other species occur less widely.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Reservoirs, Nonindigenous Species, and Biotic Homogenization</a:t>
            </a:r>
          </a:p>
          <a:p xmlns:a="http://schemas.openxmlformats.org/drawingml/2006/main">
            <a:r>
              <a:t>Visible text:</a:t>
            </a:r>
          </a:p>
          <a:p xmlns:a="http://schemas.openxmlformats.org/drawingml/2006/main">
            <a:r>
              <a:t>Reservoirs, Nonindigenous Species, and Biotic Homogenization Reservoir construction can be a major contributor to the homogenization of North American fish assemblages. There are over 80,000 large impoundments and 2.5 million smaller impoundments in the United States alone, resulting in a major shift in the occurrence of standing water, especially in regions where lakes and ponds were naturally absent or rare. Reservoirs are among the most homogenous of human-created habitats, and in California the warm lentic waters of reservoirs and ditches offer ideal habitats for many nonindigenous fishes. The presence of reservoirs is related to the number of nonindigenous species, as shown by a study of 125 North American drainages; there were positive correlations to the number of nonindigenous species with the number of impoundments and the size of the watersheds, and a negative correlation to the number of native fish species. The strong association between impoundments and nonindigenous species is a consequence of the young age of reservoirs (generally &lt;60–100 years), the different habitat offered by impoundments compared to natural habitats, and the high disturbance regime characteristic of most impoundments. As a result of these factors, reservoirs can act as stepping-stone habitats for the spread of nonindigenous species, though the level of upstream colonization from reservoirs varies, in part because of biogeographic differences.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Detecting Impacts of Nonindigenous Species</a:t>
            </a:r>
          </a:p>
          <a:p xmlns:a="http://schemas.openxmlformats.org/drawingml/2006/main">
            <a:r>
              <a:t>Visible text:</a:t>
            </a:r>
          </a:p>
          <a:p xmlns:a="http://schemas.openxmlformats.org/drawingml/2006/main">
            <a:r>
              <a:t>Detecting Impacts of Nonindigenous Species Successful establishment of nonindigenous fishes in an ecosystem will always constitute risk, and, worldwide, fishes are among the most widely introduced of all taxa. However, there are many challenges to actually assessing negative, or positive, impacts, especially given that introduction and establishment of nonindigenous species is usually coincident with other potential drivers of changes, such as habitat alteration. Nonindigenous species can impact native faunas in various ways, and their impacts do not necessarily happen immediately; In the short term, studies may even show increases at more localized scales of analysis, especially if the nonindigenous species are included in the analysis, as species richness can actually increase when the establishment of nonindigenous species has outpaced the extinction of native species, resulting in the paradox of gaining species locally and losing diversity globally. Key issues in understanding impacts of nonindigenous species include the metrics used to detect changes and the time scales over which changes are assessed. Compared to other taxonomic groups, data on fishes suggest that the frequency of impacts are greater, with perhaps 40% or more of introductions resulting in negative impacts on native fish populations or aquatic ecosystems. Impacts must be assessed at multiple scales, with the emphasis on the sustained ecological integrity of natural aquatic systems.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Examples of Impacts</a:t>
            </a:r>
          </a:p>
          <a:p xmlns:a="http://schemas.openxmlformats.org/drawingml/2006/main">
            <a:r>
              <a:t>Visible text:</a:t>
            </a:r>
          </a:p>
          <a:p xmlns:a="http://schemas.openxmlformats.org/drawingml/2006/main">
            <a:r>
              <a:t>Examples of Impacts Predicting potential impacts of species’ introductions is clearly difficult, although various studies suggest that species that are ecosystem engineers, or species that are need the top of food webs, are perhaps more likely to have negative effects. Common Carp, one of the IUCN database’s “100 of the World’s Worst Invasive Alien Species,” can have impacts at multiple levels within an ecosystem: their feeding habits cause the removal of submerged plants, resuspension of bottom materials, and increased turbidity, which results in devastating decreases in macrophytic and benthic invertebrates as well as loss of waterfowl habitat. The introduction of nonindigenous predators can also have dramatic effects on aquatic systems by direct predation, such as the impact on Lake Trout and large coregonids following the invasion of the North American Great Lakes by Sea Lamprey, or indirectly, through the alteration of food webs. There are fewer examples of species declines or extirpations as a consequence of competitive interactions between native and nonnative species, perhaps simply because competition-induced extinction is generally a slower process than predation-induced extinction. The role of nonindigenous species as vectors of parasites and diseases is also of great concern; especially in the western United States, whirling disease brought transferred from Europe via infected fish has decimated many trout populations.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Avenues for Recovery?</a:t>
            </a:r>
          </a:p>
          <a:p xmlns:a="http://schemas.openxmlformats.org/drawingml/2006/main">
            <a:r>
              <a:t>Visible text:</a:t>
            </a:r>
          </a:p>
          <a:p xmlns:a="http://schemas.openxmlformats.org/drawingml/2006/main">
            <a:r>
              <a:t>Avenues for Recovery?</a:t>
            </a:r>
          </a:p>
          <a:p xmlns:a="http://schemas.openxmlformats.org/drawingml/2006/main">
            <a:r>
              <a:t>Despite adverse impacts of nonindigenous species on ecosystems, economic drivers, such as aquaculture expansion, will continue to push for further introductions, especially aquaculture and aquarium species. The rate of introduction of sport fishes has declined, due to demand being met and regulations being established, as has the risk of establishment of fishes used in biological control methods (because of sterilization), but introductions from the release of ballast water as well as other unauthorized introductions are still a concern. The successful prediction of the occurrence and magnitude of impacts of nonindigenous species is still limited, so any potential introduction should be considered to carry some risk. Preventing introductions of nonindigenous taxa is far better than attempting to remove unwanted species once they are established. Removal or control of nonindigenous species is difficult, time-consuming, and expensive, and likely will require continual or at least periodic control measures. Ideally, nonindigenous organisms could be ranked by their potential risk so that limited resources for control could be focused on those with the greatest potential impact on species, communities, and ecosystems, but despite promising advances, in general our knowledge of ecological impacts is usually too limited to reliably predict high-risk species.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 North America, natural lakes are all of fairly recent origin, being primar...</a:t>
            </a:r>
          </a:p>
          <a:p xmlns:a="http://schemas.openxmlformats.org/drawingml/2006/main">
            <a:r>
              <a:t>Visible text:</a:t>
            </a:r>
          </a:p>
          <a:p xmlns:a="http://schemas.openxmlformats.org/drawingml/2006/main">
            <a:r>
              <a:t>In North America, natural lakes are all of fairly recent origin, being primarily post-Pleistocene (~10,000 years old or less), and their characteristics are influenced by their size, age, position in a watershed, underlying geological strata, and the level of connectivity with flowing water or other lakes. Lakes can be categorized by their origins, which are typically catastrophic, such as being formed as a result of tectonic activity (faulting), volcanic activity, landslides, glacial activity, dissolving soluble rock, river activity, wind action, shoreline activity, and damming by the buildup of organic materials. In addition, humans and Beaver are adept at building barriers against rivers. Probably the majority of lakes in central and northern North America have been formed by glacial activity. Both natural lakes and man-made impoundments are geographically transitory structures, with sediment capture starting as soon as they are formed. This chapter looks at species occurrences and interactions in lakes and ponds, and examines how such occurrences and interactions have been altered by several major types of perturbations, especially shoreline development and the introduction of nonindigenous species.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Connectivity (Again)</a:t>
            </a:r>
          </a:p>
          <a:p xmlns:a="http://schemas.openxmlformats.org/drawingml/2006/main">
            <a:r>
              <a:t>Visible text:</a:t>
            </a:r>
          </a:p>
          <a:p xmlns:a="http://schemas.openxmlformats.org/drawingml/2006/main">
            <a:r>
              <a:t>Connectivity (Again)</a:t>
            </a:r>
          </a:p>
          <a:p xmlns:a="http://schemas.openxmlformats.org/drawingml/2006/main">
            <a:r>
              <a:t>The strong effect of size (area and depth) is likely related to increased levels of habitat diversity in larger lakes. Connectivity is particularly important in influencing physical and biological characteristics, such as fish species composition, of lakes. Linkages between lentic and lotic systems can occur in different ways; for example, inflowing streams can deliver sediment, nutrients, and organic matter to lentic ecosystems, and lentic systems can deliver dissolved and particulate materials to outlet streams. The connectivity between stream and floodplain habitats is particularly important for riverine fishes as well as fishes adapted to the lentic habitats of floodplains. Floodplain or oxbow lakes, formed by the cut-off of a river meander, channel braiding, or other processes, are particularly abundant within the Mississippi Alluvial Plain. River-lake interactions are essential to maintaining diverse floodplain lake and channel faunas, and the role of connectivity or distance from the channel clearly impacted the physical nature of the lakes—those closer to the channel were generally larger, deeper, and less turbid than more distant lakes, and contained more riverine species, whereas those with low connectivity supported fish faunas more typical of lentic habitats. Finally, deeper lakes also offer greater environmental stability and overall habitat persistence than shallow lakes, which could periodically suffer declines in water quality or even drying during drought years.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Physical Variables and Species Richness in Lentic Systems</a:t>
            </a:r>
          </a:p>
          <a:p xmlns:a="http://schemas.openxmlformats.org/drawingml/2006/main">
            <a:r>
              <a:t>Visible text:</a:t>
            </a:r>
          </a:p>
          <a:p xmlns:a="http://schemas.openxmlformats.org/drawingml/2006/main">
            <a:r>
              <a:t>Physical Variables and Species Richness in Lentic Systems</a:t>
            </a:r>
          </a:p>
          <a:p xmlns:a="http://schemas.openxmlformats.org/drawingml/2006/main">
            <a:r>
              <a:t>The littoral zones of lakes and impoundments generally support greater fish diversity and abundance compared to pelagic or deep benthic zones. As predictors of species richness in natural lakes, lake area seems to be the primary determinant, followed by lake depth, pH, and, to a lesser extent, latitude. In addition, regional species richness in formerly glaciated areas is related to time since glaciation and distance from glacial refugia. Especially in smaller bodies of water, nearshore and shoreline vegetation influences species occurrence and composition, but even in large lakes early life-history stages of many fish species use nearshore areas for development. Although typically occupied by fewer species compared to the littoral zone, the pelagic system is still an important component of lentic systems in both large and small lakes; additionally, in smaller lakes many species readily move between the littoral and pelagic zones, sometimes on a diel basis, but also as a function of age and/or size. In the North American Great Lakes, the pelagic and deep pelagic regions were occupied by a group of specialized salmonids, including Lake Trout and species of ciscoes, but many of these have been totally extirpated or have greatly reduced populations as a consequence of overfishing, the introduction of nonindigenous predators, and hybridization.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Lake area and fish-species richness</a:t>
            </a:r>
          </a:p>
          <a:p xmlns:a="http://schemas.openxmlformats.org/drawingml/2006/main">
            <a:r>
              <a:t>Figure description:</a:t>
            </a:r>
          </a:p>
          <a:p xmlns:a="http://schemas.openxmlformats.org/drawingml/2006/main">
            <a:r>
              <a:t>Log-scale scatterplot of fish-species richness versus lake area for lakes in Mexico, Canada, and the United States. The fitted line rises gradually, indicating more species in larger lakes despite wide variation among systems.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Physical variables associated with lake richness</a:t>
            </a:r>
          </a:p>
          <a:p xmlns:a="http://schemas.openxmlformats.org/drawingml/2006/main">
            <a:r>
              <a:t>Figure description:</a:t>
            </a:r>
          </a:p>
          <a:p xmlns:a="http://schemas.openxmlformats.org/drawingml/2006/main">
            <a:r>
              <a:t>Conceptual line graph summarizing physical variables associated with lake-species richness. Richness declines from large to small area and from deep to shallow water, and increases with elevation and latitude as indicated by labeled directional axes.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Altered Faunas and Novel Habitats</a:t>
            </a:r>
          </a:p>
          <a:p xmlns:a="http://schemas.openxmlformats.org/drawingml/2006/main">
            <a:r>
              <a:t>Visible text:</a:t>
            </a:r>
          </a:p>
          <a:p xmlns:a="http://schemas.openxmlformats.org/drawingml/2006/main">
            <a:r>
              <a:t>Altered Faunas and Novel Habitats</a:t>
            </a:r>
          </a:p>
          <a:p xmlns:a="http://schemas.openxmlformats.org/drawingml/2006/main">
            <a:r>
              <a:t>Like streams and rivers, lentic systems have been highly altered by human activity, both directly and indirectly. Losses of native fish species from North America began early in the 19th century as a consequence of stream alterations, damming, land use practices, and movement of fish taxa outside of their native ranges, and accelerated throughout the 20th century. Direct actions include alteration of shoreline and littoral-zone habitats, exploitation of recreational and commercial fisheries, and the introduction of nonindigenous organisms. Indirect actions include changes in land use in the watershed, alteration of connectivity of rivers and lakes, reductions in inflow to lakes, lowering of water tables by urban and agricultural pumping, and chances in climate related to the accelerated production of greenhouse gases. Quantifying the effects of human and natural impacts on fish assemblages and ecosystems is often difficult because of the usual absence of data prior to the onset of major land use and associated ecosystem changes and the long history of impacts from human activity.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Littoral-Zone Impacts</a:t>
            </a:r>
          </a:p>
          <a:p xmlns:a="http://schemas.openxmlformats.org/drawingml/2006/main">
            <a:r>
              <a:t>Visible text:</a:t>
            </a:r>
          </a:p>
          <a:p xmlns:a="http://schemas.openxmlformats.org/drawingml/2006/main">
            <a:r>
              <a:t>Littoral-Zone Impacts</a:t>
            </a:r>
          </a:p>
          <a:p xmlns:a="http://schemas.openxmlformats.org/drawingml/2006/main">
            <a:r>
              <a:t>Changes in the littoral zone can have major impacts of fishes, and the alteration of littoral habitats and adjacent shorelines is increasing in many North American lakes. One consequence of shoreline development is the loss, through direct removal or other factors, of emergent and floating-leaf vegetation, which can have negative impacts on fish assemblages, especially affecting spawning habitats and juvenile life-history stages of various fish species. The introduction of nonindigenous plants to shorelines can result in excessive plant densities, which are detrimental to fishes, other aquatic organisms, and recreational users, and thus the purposeful removal of vegetation in ponds, lakes, and reservoirs can be important for improvement of fish populations, including recreational fisheries. In intermountain and hot desert regions of the western United States, extreme competition for water from human development and agriculture threatens the small springs and streams that provide habitats to unique fish faunas, such as the Ash Meadows spring complex near Las Vegas. In the Great Lakes, nearshore structures for erosion and wave control, such as jetties, groins (spur breakwaters) and breakwaters, can have cumulative effects on habitat quality and can enhance the colonization success of nuisance species, thus facilitating much larger-scale changes in biological community composition, trophic structure, and ecosystem function.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Biotic Homogenization and Differentiation</a:t>
            </a:r>
          </a:p>
          <a:p xmlns:a="http://schemas.openxmlformats.org/drawingml/2006/main">
            <a:r>
              <a:t>Visible text:</a:t>
            </a:r>
          </a:p>
          <a:p xmlns:a="http://schemas.openxmlformats.org/drawingml/2006/main">
            <a:r>
              <a:t>Biotic Homogenization and Differentiation</a:t>
            </a:r>
          </a:p>
          <a:p xmlns:a="http://schemas.openxmlformats.org/drawingml/2006/main">
            <a:r>
              <a:t>A consequence of species loss and the bypassing of natural barriers to dispersal by purposeful or accidental transport by humans is the biotic homogenization of the North American fish fauna. Regions typically share more species, and are thus more similar, compared to historical conditions. Declines in regional distinctiveness can be caused by the loss of local, often endemic species, and/or by the addition and establishment of more widespread species, all facilitated by habitat alteration. In the study of faunal homogenization of fish faunas in the United States, by far the greatest influence on increasing biotic similarity among regions was the introduction of nonindigenous species, with only slight changes cased by the loss of native species. Food and games species make up the majority of the introduced species, with almost all the introductions following the east-to-west trajectory of European colonization. Homogenization also occurs at the genetic level through increased similarity among individuals in a taxon, which can lower the ability of a population to respond to environmental change and also decrease fitness under existing environmental conditions. Functional homogenization also is of concern as the number of functional groups (i.e., how species make a living) has been reduced. The creation of large impoundments, especially in areas where lentic ecosystems were rare or absent, has contributed to the homogenization of faunas. Reservoirs tend to offer similar habitats to fishes and other aquatic organisms and tend to be stocked with similar suites of species across broad geographical regions.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74be1d17581d41ac"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88969A8B-2F1B-46CD-A076-1D831FCF5C58}"/>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70ACE0D6-F012-4D6F-9D75-6517CE72D19D}"/>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348C398C-C286-4A9E-89BD-2FCAFBEB74B1}" type="slidenum">
              <a:t>&lt;#&gt;</a:t>
            </a:fld>
          </a:p>
        </p:txBody>
      </p:sp>
      <p:sp>
        <p:nvSpPr>
          <p:cNvPr id="4" name="PlaceHolder 3">
            <a:extLst xmlns:a="http://schemas.openxmlformats.org/drawingml/2006/main">
              <a:ext uri="{FF2B5EF4-FFF2-40B4-BE49-F238E27FC236}">
                <a16:creationId xmlns:a16="http://schemas.microsoft.com/office/drawing/2014/main" id="{7158D501-85C5-4524-AAF0-A84FBDF1C64A}"/>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23950478a2c14abb" /><Relationship Type="http://schemas.openxmlformats.org/officeDocument/2006/relationships/slideLayout" Target="/ppt/slideLayouts/slideLayout1.xml" Id="Rbdf668982f1d4da5"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ECA093BF-CF43-415E-8489-F24660CD1393}"/>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F87E1A42-262F-4605-BD0F-F193F66A3AEA}"/>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07C4E91B-7AB4-4F47-8D8A-0B836FDDB7F6}"/>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449010C4-21AC-4E4D-B772-2D8753B6A207}"/>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BB7663E9-A4B6-47CA-B690-9876F2B6954F}"/>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9C38FA44-AAF8-44C2-9408-1CD0C4FEA2C7}"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bdf668982f1d4da5"/>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adfec3baba044c78" /><Relationship Type="http://schemas.openxmlformats.org/officeDocument/2006/relationships/notesSlide" Target="/ppt/notesSlides/notesSlide1.xml" Id="R50e7c0ad4caf43ff"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228bfd20255640da" /><Relationship Type="http://schemas.openxmlformats.org/officeDocument/2006/relationships/image" Target="/ppt/media/image3.emf" Id="R711d9fd96b06480a" /><Relationship Type="http://schemas.openxmlformats.org/officeDocument/2006/relationships/notesSlide" Target="/ppt/notesSlides/notesSlide10.xml" Id="Ra0b9aff89d584855"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9f971c57a2094713" /><Relationship Type="http://schemas.openxmlformats.org/officeDocument/2006/relationships/notesSlide" Target="/ppt/notesSlides/notesSlide11.xml" Id="Rc9836e9350904a97"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926798f502cb45d1" /><Relationship Type="http://schemas.openxmlformats.org/officeDocument/2006/relationships/image" Target="/ppt/media/image4.emf" Id="Rf20a9f958b10454d" /><Relationship Type="http://schemas.openxmlformats.org/officeDocument/2006/relationships/notesSlide" Target="/ppt/notesSlides/notesSlide12.xml" Id="Rc951ff3c4827431f"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f7dfbfed651b49be" /><Relationship Type="http://schemas.openxmlformats.org/officeDocument/2006/relationships/notesSlide" Target="/ppt/notesSlides/notesSlide13.xml" Id="R62c019886a694f17"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3b212b9e726043a3" /><Relationship Type="http://schemas.openxmlformats.org/officeDocument/2006/relationships/notesSlide" Target="/ppt/notesSlides/notesSlide14.xml" Id="R7497ca18fc1d41f2"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d820ac717fab434b" /><Relationship Type="http://schemas.openxmlformats.org/officeDocument/2006/relationships/notesSlide" Target="/ppt/notesSlides/notesSlide15.xml" Id="R40f9f010d14f4f9c"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8cba5fb799a044b3" /><Relationship Type="http://schemas.openxmlformats.org/officeDocument/2006/relationships/notesSlide" Target="/ppt/notesSlides/notesSlide16.xml" Id="R2acd4c6cf1924de8"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2bbdc953becc4ca6" /><Relationship Type="http://schemas.openxmlformats.org/officeDocument/2006/relationships/notesSlide" Target="/ppt/notesSlides/notesSlide2.xml" Id="R7173e12f8da84adb"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189d9ee3e459458f" /><Relationship Type="http://schemas.openxmlformats.org/officeDocument/2006/relationships/notesSlide" Target="/ppt/notesSlides/notesSlide3.xml" Id="R825b412dcf46454d"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9cf0168de2834689" /><Relationship Type="http://schemas.openxmlformats.org/officeDocument/2006/relationships/notesSlide" Target="/ppt/notesSlides/notesSlide4.xml" Id="R76ec0468763840ff"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77a0c3c012514083" /><Relationship Type="http://schemas.openxmlformats.org/officeDocument/2006/relationships/image" Target="/ppt/media/image.emf" Id="R248409f737e147ce" /><Relationship Type="http://schemas.openxmlformats.org/officeDocument/2006/relationships/notesSlide" Target="/ppt/notesSlides/notesSlide5.xml" Id="R26ace684eb5a4818"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3de9be9cbe474c84" /><Relationship Type="http://schemas.openxmlformats.org/officeDocument/2006/relationships/image" Target="/ppt/media/image2.emf" Id="R47f52b2fb1c948b3" /><Relationship Type="http://schemas.openxmlformats.org/officeDocument/2006/relationships/notesSlide" Target="/ppt/notesSlides/notesSlide6.xml" Id="R317572808ff243ff"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76d648c958c5491a" /><Relationship Type="http://schemas.openxmlformats.org/officeDocument/2006/relationships/notesSlide" Target="/ppt/notesSlides/notesSlide7.xml" Id="R0a7a9a3227e54d07"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35e8fe131151493a" /><Relationship Type="http://schemas.openxmlformats.org/officeDocument/2006/relationships/notesSlide" Target="/ppt/notesSlides/notesSlide8.xml" Id="Reb69cad94f2a466d"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5fee891424e24b3d" /><Relationship Type="http://schemas.openxmlformats.org/officeDocument/2006/relationships/notesSlide" Target="/ppt/notesSlides/notesSlide9.xml" Id="Rc1e52bcfc7ec45bd"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B2BCFF89-213E-473E-9B35-5BA8DA51C961}"/>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Ponds, Lakes, and Impoundments</a:t>
            </a:r>
            <a:endParaRPr sz="28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11672401-9358-405E-B2C7-CB55234B7865}"/>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Fifteen</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746771014"/>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pic>
        <p:nvPicPr>
          <p:cNvPr id="3" name="Nested filter-and-vector diagram of biotic homogenization. World fish faunas are narrowed to North American, regional, and local faunas by filters such as ocean barriers, drainage divides, and waterfalls, while human transport, stocking, canals, and bait releases move species among levels."/>
          <p:cNvPicPr>
            <a:picLocks xmlns:a="http://schemas.openxmlformats.org/drawingml/2006/main" noChangeAspect="1"/>
          </p:cNvPicPr>
          <p:nvPr/>
        </p:nvPicPr>
        <p:blipFill>
          <a:blip xmlns:r="http://schemas.openxmlformats.org/officeDocument/2006/relationships" xmlns:a="http://schemas.openxmlformats.org/drawingml/2006/main" r:embed="R711d9fd96b06480a"/>
          <a:stretch xmlns:a="http://schemas.openxmlformats.org/drawingml/2006/main"/>
        </p:blipFill>
        <p:spPr>
          <a:xfrm xmlns:a="http://schemas.openxmlformats.org/drawingml/2006/main">
            <a:off x="726840" y="228600"/>
            <a:ext cx="7689960" cy="6400800"/>
          </a:xfrm>
          <a:prstGeom xmlns:a="http://schemas.openxmlformats.org/drawingml/2006/main" prst="rect">
            <a:avLst/>
          </a:prstGeom>
          <a:ln xmlns:a="http://schemas.openxmlformats.org/drawingml/2006/main" w="38160">
            <a:noFill/>
          </a:ln>
        </p:spPr>
      </p:pic>
      <p:sp>
        <p:nvSpPr>
          <p:cNvPr id="2" name="Slide title: Filters and vectors shaping fish faunas">
            <a:extLst xmlns:a="http://schemas.openxmlformats.org/drawingml/2006/main">
              <a:ext uri="{FF2B5EF4-FFF2-40B4-BE49-F238E27FC236}">
                <a16:creationId xmlns:a16="http://schemas.microsoft.com/office/drawing/2014/main" id="{FF8EEE85-77C5-4CE7-9826-6AEAA179477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Filters and vectors shaping fish faunas</a:t>
            </a:r>
          </a:p>
        </p:txBody>
      </p:sp>
    </p:spTree>
    <p:extLst>
      <p:ext uri="{BB962C8B-B14F-4D97-AF65-F5344CB8AC3E}">
        <p14:creationId xmlns:p14="http://schemas.microsoft.com/office/powerpoint/2010/main" val="900006137"/>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3" name="Slide text 1">
            <a:extLst xmlns:a="http://schemas.openxmlformats.org/drawingml/2006/main">
              <a:ext uri="{FF2B5EF4-FFF2-40B4-BE49-F238E27FC236}">
                <a16:creationId xmlns:a16="http://schemas.microsoft.com/office/drawing/2014/main" id="{50099CA1-0F61-4B2F-858A-D57C7554004A}"/>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i="1" u="none">
                <a:solidFill>
                  <a:srgbClr val="595959"/>
                </a:solidFill>
                <a:latin typeface="Calibri"/>
                <a:ea typeface="Calibri"/>
                <a:cs typeface="Calibri"/>
              </a:rPr>
              <a:t>Nonindigenous Species Background and Terminology</a:t>
            </a:r>
            <a:endParaRPr sz="19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earliest introduction of a nonindigenous fish species to North America seems to have been the Goldfish, which arrived in the 1600s from its native Asia via Europe.</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This was followed by the introduction of Common Carp from France, followed by more introductions later in the 1800s, which included Brown Trout.</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most commonly introduced fishes in the contiguous United States include five Eurasian forms, Common Carp, Goldfish, Brown Troup, Tilapia, and Grass Carp, plus 15 species native to the United States but introduced into other regions, such as Rainbow Trout, Smallmouth Bass, Northern Pike, and Mosquitofish. </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terminology of nonindigenous species often distinguishes between species transplanted from their native range to another watershed within the same political boundary (sometimes also referred to as nonnative) vs. exotic species—those of foreign origin (sometimes referred to as alien species).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Based on data for plant and fish introductions in 12 U.S. states, transplanted species had greater homogenizing effects compared to exotic species.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the United States, the largest number of introductions of nonindigenous fish species has involved purposeful introduction from government or private groups to improve recreational fishing, followed by releases of aquarium fishes and by escape of fishes from aquaculture facilities.</a:t>
            </a:r>
            <a:endParaRPr sz="18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42680" lvl="1" indent="-285480">
              <a:spcBef>
                <a:spcPts val="451"/>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8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2400">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4" name="Slide title: Nonindigenous Species Background and Terminology">
            <a:extLst xmlns:a="http://schemas.openxmlformats.org/drawingml/2006/main">
              <a:ext uri="{FF2B5EF4-FFF2-40B4-BE49-F238E27FC236}">
                <a16:creationId xmlns:a16="http://schemas.microsoft.com/office/drawing/2014/main" id="{C08D5DDA-267B-4E60-B596-D42A66B7141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Nonindigenous Species Background and Terminology</a:t>
            </a:r>
          </a:p>
        </p:txBody>
      </p:sp>
    </p:spTree>
    <p:extLst>
      <p:ext uri="{BB962C8B-B14F-4D97-AF65-F5344CB8AC3E}">
        <p14:creationId xmlns:p14="http://schemas.microsoft.com/office/powerpoint/2010/main" val="212272974"/>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pic>
        <p:nvPicPr>
          <p:cNvPr id="3" name="Horizontal bar chart showing how frequently introduced fishes occur in U.S. states. Common Carp and Goldfish appear in the largest share of states, followed by Brown Trout and Rainbow Trout; several other species occur less widely."/>
          <p:cNvPicPr>
            <a:picLocks xmlns:a="http://schemas.openxmlformats.org/drawingml/2006/main" noChangeAspect="1"/>
          </p:cNvPicPr>
          <p:nvPr/>
        </p:nvPicPr>
        <p:blipFill>
          <a:blip xmlns:r="http://schemas.openxmlformats.org/officeDocument/2006/relationships" xmlns:a="http://schemas.openxmlformats.org/drawingml/2006/main" r:embed="Rf20a9f958b10454d"/>
          <a:stretch xmlns:a="http://schemas.openxmlformats.org/drawingml/2006/main"/>
        </p:blipFill>
        <p:spPr>
          <a:xfrm xmlns:a="http://schemas.openxmlformats.org/drawingml/2006/main">
            <a:off x="1495080" y="228600"/>
            <a:ext cx="6153480" cy="6400800"/>
          </a:xfrm>
          <a:prstGeom xmlns:a="http://schemas.openxmlformats.org/drawingml/2006/main" prst="rect">
            <a:avLst/>
          </a:prstGeom>
          <a:ln xmlns:a="http://schemas.openxmlformats.org/drawingml/2006/main" w="38160">
            <a:noFill/>
          </a:ln>
        </p:spPr>
      </p:pic>
      <p:sp>
        <p:nvSpPr>
          <p:cNvPr id="2" name="Slide title: Prevalence of introduced fishes">
            <a:extLst xmlns:a="http://schemas.openxmlformats.org/drawingml/2006/main">
              <a:ext uri="{FF2B5EF4-FFF2-40B4-BE49-F238E27FC236}">
                <a16:creationId xmlns:a16="http://schemas.microsoft.com/office/drawing/2014/main" id="{6001C982-93BA-43C5-A07F-7A9B36A9583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Prevalence of introduced fishes</a:t>
            </a:r>
          </a:p>
        </p:txBody>
      </p:sp>
    </p:spTree>
    <p:extLst>
      <p:ext uri="{BB962C8B-B14F-4D97-AF65-F5344CB8AC3E}">
        <p14:creationId xmlns:p14="http://schemas.microsoft.com/office/powerpoint/2010/main" val="979089158"/>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5" name="Slide text 1">
            <a:extLst xmlns:a="http://schemas.openxmlformats.org/drawingml/2006/main">
              <a:ext uri="{FF2B5EF4-FFF2-40B4-BE49-F238E27FC236}">
                <a16:creationId xmlns:a16="http://schemas.microsoft.com/office/drawing/2014/main" id="{6058E748-55B3-43EB-ACC6-7F04A278C189}"/>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Reservoirs, Nonindigenous Species, and Biotic Homogenization</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Reservoir construction can be a major contributor to the homogenization of North American fish assemblages.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There are over 80,000 large impoundments and 2.5 million smaller impoundments in the United States alone, resulting in a major shift in the occurrence of standing water, especially in regions where lakes and ponds were naturally absent or rare.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Reservoirs are among the most homogenous of human-created habitats, and in California the warm lentic waters of reservoirs and ditches offer ideal habitats for many nonindigenous fishes.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presence of reservoirs is related to the number of nonindigenous species, as shown by a study of 125 North American drainages; there were positive correlations to the number of nonindigenous species with the number of impoundments and the size of the watersheds, and a negative correlation to the number of native fish species.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strong association between impoundments and nonindigenous species is a consequence of the young age of reservoirs (generally &lt;60–100 years), the different habitat offered by impoundments compared to natural habitats, and the high disturbance regime characteristic of most impoundments.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As a result of these factors, reservoirs can act as stepping-stone habitats for the spread of nonindigenous species, though the level of upstream colonization from reservoirs varies, in part because of biogeographic differences.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2400">
              <a:lnSpc>
                <a:spcPct val="11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lnSpc>
                <a:spcPct val="110000"/>
              </a:lnSpc>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26" name="Slide title: Reservoirs, Nonindigenous Species, and Biotic Homogenization">
            <a:extLst xmlns:a="http://schemas.openxmlformats.org/drawingml/2006/main">
              <a:ext uri="{FF2B5EF4-FFF2-40B4-BE49-F238E27FC236}">
                <a16:creationId xmlns:a16="http://schemas.microsoft.com/office/drawing/2014/main" id="{74E794E0-4218-4538-A660-BD55C581B48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Reservoirs, Nonindigenous Species, and Biotic Homogenization</a:t>
            </a:r>
          </a:p>
        </p:txBody>
      </p:sp>
    </p:spTree>
    <p:extLst>
      <p:ext uri="{BB962C8B-B14F-4D97-AF65-F5344CB8AC3E}">
        <p14:creationId xmlns:p14="http://schemas.microsoft.com/office/powerpoint/2010/main" val="242622832"/>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26" name="Slide text 1">
            <a:extLst xmlns:a="http://schemas.openxmlformats.org/drawingml/2006/main">
              <a:ext uri="{FF2B5EF4-FFF2-40B4-BE49-F238E27FC236}">
                <a16:creationId xmlns:a16="http://schemas.microsoft.com/office/drawing/2014/main" id="{C9FB2ECC-25A8-4B38-BC09-7308B1A61C24}"/>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i="1" u="none">
                <a:solidFill>
                  <a:srgbClr val="595959"/>
                </a:solidFill>
                <a:latin typeface="Calibri"/>
                <a:ea typeface="Calibri"/>
                <a:cs typeface="Calibri"/>
              </a:rPr>
              <a:t>Detecting Impacts of Nonindigenous Species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Successful establishment of nonindigenous fishes in an ecosystem will always constitute risk, and, worldwide, fishes are among the most widely introduced of all taxa.</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However, there are many challenges to actually assessing negative, or positive, impacts, especially given that introduction and establishment of nonindigenous species is usually coincident with other potential drivers of changes, such as habitat alteration.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Nonindigenous species can impact native faunas in various ways, and their impacts do not necessarily happen immediately;</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the short term, studies may even show increases at more localized scales of analysis, especially if the nonindigenous species are included in the analysis, as species richness can actually increase when the establishment of nonindigenous species has outpaced the extinction of native species, resulting in the paradox of gaining species locally and losing diversity globally.</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Key issues in understanding impacts of nonindigenous species include the metrics used to detect changes and the time scales over which changes are assessed.</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Compared to other taxonomic groups, data on fishes suggest that the frequency of impacts are greater, with perhaps 40% or more of introductions resulting in negative impacts on native fish populations or aquatic ecosystems.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Impacts must be assessed at multiple scales, with the emphasis on the sustained ecological integrity of natural aquatic systems.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4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2400">
              <a:lnSpc>
                <a:spcPct val="110000"/>
              </a:lnSpc>
              <a:spcBef>
                <a:spcPts val="4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lnSpc>
                <a:spcPct val="110000"/>
              </a:lnSpc>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27" name="Slide title: Detecting Impacts of Nonindigenous Species">
            <a:extLst xmlns:a="http://schemas.openxmlformats.org/drawingml/2006/main">
              <a:ext uri="{FF2B5EF4-FFF2-40B4-BE49-F238E27FC236}">
                <a16:creationId xmlns:a16="http://schemas.microsoft.com/office/drawing/2014/main" id="{4BCC7DEB-71D2-462A-BBE1-A17BC66970A7}"/>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Detecting Impacts of Nonindigenous Species</a:t>
            </a:r>
          </a:p>
        </p:txBody>
      </p:sp>
    </p:spTree>
    <p:extLst>
      <p:ext uri="{BB962C8B-B14F-4D97-AF65-F5344CB8AC3E}">
        <p14:creationId xmlns:p14="http://schemas.microsoft.com/office/powerpoint/2010/main" val="1895421576"/>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27" name="Slide text 1">
            <a:extLst xmlns:a="http://schemas.openxmlformats.org/drawingml/2006/main">
              <a:ext uri="{FF2B5EF4-FFF2-40B4-BE49-F238E27FC236}">
                <a16:creationId xmlns:a16="http://schemas.microsoft.com/office/drawing/2014/main" id="{8B5D681B-D479-44FA-A8D0-033C57C2094B}"/>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i="1" u="none">
                <a:solidFill>
                  <a:srgbClr val="595959"/>
                </a:solidFill>
                <a:latin typeface="Calibri"/>
                <a:ea typeface="Calibri"/>
                <a:cs typeface="Calibri"/>
              </a:rPr>
              <a:t>Examples of Impacts</a:t>
            </a:r>
            <a:endParaRPr sz="19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Predicting potential impacts of species’ introductions is clearly difficult, although various studies suggest that species that are ecosystem engineers, or species that are need the top of food webs, are perhaps more likely to have negative effects.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Common Carp, one of the IUCN database’s “100 of the World’s Worst Invasive Alien Species,” can have impacts at multiple levels within an ecosystem: their feeding habits cause the removal of submerged plants, resuspension of bottom materials, and increased turbidity, which results in devastating decreases in macrophytic and benthic invertebrates as well as loss of waterfowl habitat.</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introduction of nonindigenous predators can also have dramatic effects on aquatic systems by direct predation, such as the impact on Lake Trout and large coregonids following the invasion of the North American Great Lakes by Sea Lamprey, or indirectly, through the alteration of food webs.</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There are fewer examples of species declines or extirpations as a consequence of competitive interactions between native and nonnative species, perhaps simply because competition-induced extinction is generally a slower process than predation-induced extinction.</a:t>
            </a: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role of nonindigenous species as vectors of parasites and diseases is also of great concern; especially in the western United States, whirling disease brought transferred from Europe via infected fish has decimated many trout populations.</a:t>
            </a:r>
            <a:endParaRPr sz="1800" b="0" u="none">
              <a:solidFill>
                <a:srgbClr val="000000"/>
              </a:solidFill>
              <a:latin typeface="Calibri"/>
              <a:ea typeface="Calibri"/>
              <a:cs typeface="Calibri"/>
            </a:endParaRPr>
          </a:p>
          <a:p xmlns:a="http://schemas.openxmlformats.org/drawingml/2006/main">
            <a:pPr>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42680" lvl="1" indent="-285480">
              <a:spcBef>
                <a:spcPts val="451"/>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8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2400">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8" name="Slide title: Examples of Impacts">
            <a:extLst xmlns:a="http://schemas.openxmlformats.org/drawingml/2006/main">
              <a:ext uri="{FF2B5EF4-FFF2-40B4-BE49-F238E27FC236}">
                <a16:creationId xmlns:a16="http://schemas.microsoft.com/office/drawing/2014/main" id="{1F07DF94-76A7-4CAC-BB94-68276B63D232}"/>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Examples of Impacts</a:t>
            </a:r>
          </a:p>
        </p:txBody>
      </p:sp>
    </p:spTree>
    <p:extLst>
      <p:ext uri="{BB962C8B-B14F-4D97-AF65-F5344CB8AC3E}">
        <p14:creationId xmlns:p14="http://schemas.microsoft.com/office/powerpoint/2010/main" val="2054007304"/>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28" name="PlaceHolder 1">
            <a:extLst xmlns:a="http://schemas.openxmlformats.org/drawingml/2006/main">
              <a:ext uri="{FF2B5EF4-FFF2-40B4-BE49-F238E27FC236}">
                <a16:creationId xmlns:a16="http://schemas.microsoft.com/office/drawing/2014/main" id="{C6330885-0E19-4453-B088-A35D212C83CC}"/>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Avenues for Recovery?</a:t>
            </a:r>
            <a:endParaRPr sz="3200" b="0" u="none">
              <a:solidFill>
                <a:srgbClr val="000000"/>
              </a:solidFill>
              <a:latin typeface="Calibri"/>
              <a:ea typeface="Calibri"/>
              <a:cs typeface="Calibri"/>
            </a:endParaRPr>
          </a:p>
        </p:txBody>
      </p:sp>
      <p:sp>
        <p:nvSpPr>
          <p:cNvPr id="29" name="Slide text 2">
            <a:extLst xmlns:a="http://schemas.openxmlformats.org/drawingml/2006/main">
              <a:ext uri="{FF2B5EF4-FFF2-40B4-BE49-F238E27FC236}">
                <a16:creationId xmlns:a16="http://schemas.microsoft.com/office/drawing/2014/main" id="{39930425-98B3-49ED-B63A-2E7E19C54DB3}"/>
              </a:ext>
            </a:extLst>
          </p:cNvPr>
          <p:cNvSpPr>
            <a:spLocks xmlns:a="http://schemas.openxmlformats.org/drawingml/2006/main" noGrp="1"/>
          </p:cNvSpPr>
          <p:nvPr/>
        </p:nvSpPr>
        <p:spPr>
          <a:xfrm xmlns:a="http://schemas.openxmlformats.org/drawingml/2006/main">
            <a:off x="457200" y="1069920"/>
            <a:ext cx="8229600" cy="553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Despite adverse impacts of nonindigenous species on ecosystems, economic drivers, such as aquaculture expansion, will continue to push for further introductions, especially aquaculture and aquarium species.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rate of introduction of sport fishes has declined, due to demand being met and regulations being established, as has the risk of establishment of fishes used in biological control methods (because of sterilization), but introductions from the release of ballast water as well as other unauthorized introductions are still a concern.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successful prediction of the occurrence and magnitude of impacts of nonindigenous species is still limited, so any potential introduction should be considered to carry some risk.</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Preventing introductions of nonindigenous taxa is far better than attempting to remove unwanted species once they are established.</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Removal or control of nonindigenous species is difficult, time-consuming, and expensive, and likely will require continual or at least periodic control measures.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Ideally, nonindigenous organisms could be ranked by their potential risk so that limited resources for control could be focused on those with the greatest potential impact on species, communities, and ecosystems, but despite promising advances, in general our knowledge of ecological impacts is usually too limited to reliably predict high-risk species.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028814034"/>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1">
            <a:extLst xmlns:a="http://schemas.openxmlformats.org/drawingml/2006/main">
              <a:ext uri="{FF2B5EF4-FFF2-40B4-BE49-F238E27FC236}">
                <a16:creationId xmlns:a16="http://schemas.microsoft.com/office/drawing/2014/main" id="{156CF397-BBCD-4935-B99F-2FB3FC455ABD}"/>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In North America, natural lakes are all of fairly recent origin, being primarily post-Pleistocene (~10,000 years old or less), and their characteristics are influenced by their size, age, position in a watershed, underlying geological strata, and the level of connectivity with flowing water or other lakes.</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Lakes can be categorized by their origins, which are typically catastrophic, such as being formed as a result of tectonic activity (faulting), volcanic activity, landslides, glacial activity, dissolving soluble rock, river activity, wind action, shoreline activity, and damming by the buildup of organic materials.</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In addition, humans and Beaver are adept at building barriers against rivers.</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Probably the majority of lakes in central and northern North America have been formed by glacial activity.</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Both natural lakes and man-made impoundments are geographically transitory structures, with sediment capture starting as soon as they are formed.</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This chapter looks at species occurrences and interactions in lakes and ponds, and examines how such occurrences and interactions have been altered by several major types of perturbations, especially shoreline development and the introduction of nonindigenous species.</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10" name="Slide title: In North America, natural lakes are all of fairly recent origin, being primar...">
            <a:extLst xmlns:a="http://schemas.openxmlformats.org/drawingml/2006/main">
              <a:ext uri="{FF2B5EF4-FFF2-40B4-BE49-F238E27FC236}">
                <a16:creationId xmlns:a16="http://schemas.microsoft.com/office/drawing/2014/main" id="{4AA448B3-2575-4EC2-B0F7-95918B9DE26C}"/>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 North America, natural lakes are all of fairly recent origin, being primar...</a:t>
            </a:r>
          </a:p>
        </p:txBody>
      </p:sp>
    </p:spTree>
    <p:extLst>
      <p:ext uri="{BB962C8B-B14F-4D97-AF65-F5344CB8AC3E}">
        <p14:creationId xmlns:p14="http://schemas.microsoft.com/office/powerpoint/2010/main" val="483290557"/>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10" name="PlaceHolder 1">
            <a:extLst xmlns:a="http://schemas.openxmlformats.org/drawingml/2006/main">
              <a:ext uri="{FF2B5EF4-FFF2-40B4-BE49-F238E27FC236}">
                <a16:creationId xmlns:a16="http://schemas.microsoft.com/office/drawing/2014/main" id="{2009CE74-698A-4309-B436-063FCB17B9AD}"/>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Connectivity (Again)</a:t>
            </a:r>
            <a:endParaRPr sz="3200" b="0" u="none">
              <a:solidFill>
                <a:srgbClr val="000000"/>
              </a:solidFill>
              <a:latin typeface="Calibri"/>
              <a:ea typeface="Calibri"/>
              <a:cs typeface="Calibri"/>
            </a:endParaRPr>
          </a:p>
        </p:txBody>
      </p:sp>
      <p:sp>
        <p:nvSpPr>
          <p:cNvPr id="11" name="Slide text 2">
            <a:extLst xmlns:a="http://schemas.openxmlformats.org/drawingml/2006/main">
              <a:ext uri="{FF2B5EF4-FFF2-40B4-BE49-F238E27FC236}">
                <a16:creationId xmlns:a16="http://schemas.microsoft.com/office/drawing/2014/main" id="{5D6FF17E-381B-4E6B-A787-A4CC917D5E4F}"/>
              </a:ext>
            </a:extLst>
          </p:cNvPr>
          <p:cNvSpPr>
            <a:spLocks xmlns:a="http://schemas.openxmlformats.org/drawingml/2006/main" noGrp="1"/>
          </p:cNvSpPr>
          <p:nvPr/>
        </p:nvSpPr>
        <p:spPr>
          <a:xfrm xmlns:a="http://schemas.openxmlformats.org/drawingml/2006/main">
            <a:off x="457200" y="1069920"/>
            <a:ext cx="8229600" cy="553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strong effect of size (area and depth) is likely related to increased levels of habitat diversity in larger lakes.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Connectivity is particularly important in influencing physical and biological characteristics, such as fish species composition, of lakes.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Linkages between lentic and lotic systems can occur in different ways; for example, inflowing streams can deliver sediment, nutrients, and organic matter to lentic ecosystems, and lentic systems can deliver dissolved and particulate materials to outlet streams.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connectivity between stream and floodplain habitats is particularly important for riverine fishes as well as fishes adapted to the lentic habitats of floodplains.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Floodplain or oxbow lakes, formed by the cut-off of a river meander, channel braiding, or other processes, are particularly abundant within the Mississippi Alluvial Plain. </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River-lake interactions are essential to maintaining diverse floodplain lake and channel faunas, and the role of connectivity or distance from the channel clearly impacted the physical nature of the lakes—those closer to the channel were generally larger, deeper, and less turbid than more distant lakes, and contained more riverine species, whereas those with low connectivity supported fish faunas more typical of lentic habitats.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Finally, deeper lakes also offer greater environmental stability and overall habitat persistence than shallow lakes, which could periodically suffer declines in water quality or even drying during drought years.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007438104"/>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2" name="PlaceHolder 1">
            <a:extLst xmlns:a="http://schemas.openxmlformats.org/drawingml/2006/main">
              <a:ext uri="{FF2B5EF4-FFF2-40B4-BE49-F238E27FC236}">
                <a16:creationId xmlns:a16="http://schemas.microsoft.com/office/drawing/2014/main" id="{7AAFF948-53DC-4AEB-AF79-EA6F3B5E823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C0584B"/>
                </a:solidFill>
                <a:latin typeface="Calibri"/>
                <a:ea typeface="Calibri"/>
                <a:cs typeface="Calibri"/>
              </a:rPr>
              <a:t>Physical Variables and Species Richness in Lentic Systems</a:t>
            </a:r>
            <a:endParaRPr sz="2900" b="0" u="none">
              <a:solidFill>
                <a:srgbClr val="000000"/>
              </a:solidFill>
              <a:latin typeface="Calibri"/>
              <a:ea typeface="Calibri"/>
              <a:cs typeface="Calibri"/>
            </a:endParaRPr>
          </a:p>
        </p:txBody>
      </p:sp>
      <p:sp>
        <p:nvSpPr>
          <p:cNvPr id="13" name="Slide text 2">
            <a:extLst xmlns:a="http://schemas.openxmlformats.org/drawingml/2006/main">
              <a:ext uri="{FF2B5EF4-FFF2-40B4-BE49-F238E27FC236}">
                <a16:creationId xmlns:a16="http://schemas.microsoft.com/office/drawing/2014/main" id="{4896D9F6-B036-43C5-9801-1B4775E5E5BF}"/>
              </a:ext>
            </a:extLst>
          </p:cNvPr>
          <p:cNvSpPr>
            <a:spLocks xmlns:a="http://schemas.openxmlformats.org/drawingml/2006/main" noGrp="1"/>
          </p:cNvSpPr>
          <p:nvPr/>
        </p:nvSpPr>
        <p:spPr>
          <a:xfrm xmlns:a="http://schemas.openxmlformats.org/drawingml/2006/main">
            <a:off x="457200" y="1069920"/>
            <a:ext cx="8229600" cy="553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littoral zones of lakes and impoundments generally support greater fish diversity and abundance compared to pelagic or deep benthic zones.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As predictors of species richness in natural lakes, lake area seems to be the primary determinant, followed by lake depth, pH, and, to a lesser extent, latitude. </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addition, regional species richness in formerly glaciated areas is related to time since glaciation and distance from glacial refugia.</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Especially in smaller bodies of water, nearshore and shoreline vegetation influences species occurrence and composition, but even in large lakes early life-history stages of many fish species use nearshore areas for development.</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Although typically occupied by fewer species compared to the littoral zone, the pelagic system is still an important component of lentic systems in both large and small lakes; additionally, in smaller lakes many species readily move between the littoral and pelagic zones, sometimes on a diel basis, but also as a function of age and/or size.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the North American Great Lakes, the pelagic and deep pelagic regions were occupied by a group of specialized salmonids, including Lake Trout and species of ciscoes, but many of these have been totally extirpated or have greatly reduced populations as a consequence of overfishing, the introduction of nonindigenous predators, and hybridization. </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468092278"/>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pic>
        <p:nvPicPr>
          <p:cNvPr id="3" name="Log-scale scatterplot of fish-species richness versus lake area for lakes in Mexico, Canada, and the United States. The fitted line rises gradually, indicating more species in larger lakes despite wide variation among systems."/>
          <p:cNvPicPr>
            <a:picLocks xmlns:a="http://schemas.openxmlformats.org/drawingml/2006/main" noChangeAspect="1"/>
          </p:cNvPicPr>
          <p:nvPr/>
        </p:nvPicPr>
        <p:blipFill>
          <a:blip xmlns:r="http://schemas.openxmlformats.org/officeDocument/2006/relationships" xmlns:a="http://schemas.openxmlformats.org/drawingml/2006/main" r:embed="R248409f737e147ce"/>
          <a:stretch xmlns:a="http://schemas.openxmlformats.org/drawingml/2006/main"/>
        </p:blipFill>
        <p:spPr>
          <a:xfrm xmlns:a="http://schemas.openxmlformats.org/drawingml/2006/main">
            <a:off x="0" y="1277640"/>
            <a:ext cx="9144000" cy="4302360"/>
          </a:xfrm>
          <a:prstGeom xmlns:a="http://schemas.openxmlformats.org/drawingml/2006/main" prst="rect">
            <a:avLst/>
          </a:prstGeom>
          <a:ln xmlns:a="http://schemas.openxmlformats.org/drawingml/2006/main" w="38160">
            <a:noFill/>
          </a:ln>
        </p:spPr>
      </p:pic>
      <p:sp>
        <p:nvSpPr>
          <p:cNvPr id="2" name="Slide title: Lake area and fish-species richness">
            <a:extLst xmlns:a="http://schemas.openxmlformats.org/drawingml/2006/main">
              <a:ext uri="{FF2B5EF4-FFF2-40B4-BE49-F238E27FC236}">
                <a16:creationId xmlns:a16="http://schemas.microsoft.com/office/drawing/2014/main" id="{603053CE-77C0-4607-9B9A-A75B6E61DF10}"/>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Lake area and fish-species richness</a:t>
            </a:r>
          </a:p>
        </p:txBody>
      </p:sp>
    </p:spTree>
    <p:extLst>
      <p:ext uri="{BB962C8B-B14F-4D97-AF65-F5344CB8AC3E}">
        <p14:creationId xmlns:p14="http://schemas.microsoft.com/office/powerpoint/2010/main" val="704902939"/>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pic>
        <p:nvPicPr>
          <p:cNvPr id="3" name="Conceptual line graph summarizing physical variables associated with lake-species richness. Richness declines from large to small area and from deep to shallow water, and increases with elevation and latitude as indicated by labeled directional axes."/>
          <p:cNvPicPr>
            <a:picLocks xmlns:a="http://schemas.openxmlformats.org/drawingml/2006/main" noChangeAspect="1"/>
          </p:cNvPicPr>
          <p:nvPr/>
        </p:nvPicPr>
        <p:blipFill>
          <a:blip xmlns:r="http://schemas.openxmlformats.org/officeDocument/2006/relationships" xmlns:a="http://schemas.openxmlformats.org/drawingml/2006/main" r:embed="R47f52b2fb1c948b3"/>
          <a:stretch xmlns:a="http://schemas.openxmlformats.org/drawingml/2006/main"/>
        </p:blipFill>
        <p:spPr>
          <a:xfrm xmlns:a="http://schemas.openxmlformats.org/drawingml/2006/main">
            <a:off x="1153800" y="228600"/>
            <a:ext cx="6836040" cy="6400800"/>
          </a:xfrm>
          <a:prstGeom xmlns:a="http://schemas.openxmlformats.org/drawingml/2006/main" prst="rect">
            <a:avLst/>
          </a:prstGeom>
          <a:ln xmlns:a="http://schemas.openxmlformats.org/drawingml/2006/main" w="38160">
            <a:noFill/>
          </a:ln>
        </p:spPr>
      </p:pic>
      <p:sp>
        <p:nvSpPr>
          <p:cNvPr id="2" name="Slide title: Physical variables associated with lake richness">
            <a:extLst xmlns:a="http://schemas.openxmlformats.org/drawingml/2006/main">
              <a:ext uri="{FF2B5EF4-FFF2-40B4-BE49-F238E27FC236}">
                <a16:creationId xmlns:a16="http://schemas.microsoft.com/office/drawing/2014/main" id="{7725B600-ED4F-4789-96E0-E36406E2940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Physical variables associated with lake richness</a:t>
            </a:r>
          </a:p>
        </p:txBody>
      </p:sp>
    </p:spTree>
    <p:extLst>
      <p:ext uri="{BB962C8B-B14F-4D97-AF65-F5344CB8AC3E}">
        <p14:creationId xmlns:p14="http://schemas.microsoft.com/office/powerpoint/2010/main" val="583657510"/>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16" name="PlaceHolder 1">
            <a:extLst xmlns:a="http://schemas.openxmlformats.org/drawingml/2006/main">
              <a:ext uri="{FF2B5EF4-FFF2-40B4-BE49-F238E27FC236}">
                <a16:creationId xmlns:a16="http://schemas.microsoft.com/office/drawing/2014/main" id="{80D3410A-17B5-45E8-ABC7-D69DAC4A2BF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C0584B"/>
                </a:solidFill>
                <a:latin typeface="Calibri"/>
                <a:ea typeface="Calibri"/>
                <a:cs typeface="Calibri"/>
              </a:rPr>
              <a:t>Altered Faunas and Novel Habitats</a:t>
            </a:r>
            <a:endParaRPr sz="3200" b="0" u="none">
              <a:solidFill>
                <a:srgbClr val="000000"/>
              </a:solidFill>
              <a:latin typeface="Calibri"/>
              <a:ea typeface="Calibri"/>
              <a:cs typeface="Calibri"/>
            </a:endParaRPr>
          </a:p>
        </p:txBody>
      </p:sp>
      <p:sp>
        <p:nvSpPr>
          <p:cNvPr id="17" name="Slide text 2">
            <a:extLst xmlns:a="http://schemas.openxmlformats.org/drawingml/2006/main">
              <a:ext uri="{FF2B5EF4-FFF2-40B4-BE49-F238E27FC236}">
                <a16:creationId xmlns:a16="http://schemas.microsoft.com/office/drawing/2014/main" id="{4C9AAFCA-FB66-442D-8F88-EA428AE7896E}"/>
              </a:ext>
            </a:extLst>
          </p:cNvPr>
          <p:cNvSpPr>
            <a:spLocks xmlns:a="http://schemas.openxmlformats.org/drawingml/2006/main" noGrp="1"/>
          </p:cNvSpPr>
          <p:nvPr/>
        </p:nvSpPr>
        <p:spPr>
          <a:xfrm xmlns:a="http://schemas.openxmlformats.org/drawingml/2006/main">
            <a:off x="457200" y="1069920"/>
            <a:ext cx="8229600" cy="5532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Like streams and rivers, lentic systems have been highly altered by human activity, both directly and indirectly.</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Losses of native fish species from North America began early in the 19</a:t>
            </a:r>
            <a:r>
              <a:rPr sz="1800" b="0" u="none">
                <a:solidFill>
                  <a:srgbClr val="595959"/>
                </a:solidFill>
                <a:latin typeface="Calibri"/>
                <a:ea typeface="Calibri"/>
                <a:cs typeface="Calibri"/>
              </a:rPr>
              <a:t>th</a:t>
            </a:r>
            <a:r>
              <a:rPr sz="1800" b="0" u="none">
                <a:solidFill>
                  <a:srgbClr val="595959"/>
                </a:solidFill>
                <a:latin typeface="Calibri"/>
                <a:ea typeface="Calibri"/>
                <a:cs typeface="Calibri"/>
              </a:rPr>
              <a:t> century as a consequence of stream alterations, damming, land use practices, and movement of fish taxa outside of their native ranges, and accelerated throughout the 20</a:t>
            </a:r>
            <a:r>
              <a:rPr sz="1800" b="0" u="none">
                <a:solidFill>
                  <a:srgbClr val="595959"/>
                </a:solidFill>
                <a:latin typeface="Calibri"/>
                <a:ea typeface="Calibri"/>
                <a:cs typeface="Calibri"/>
              </a:rPr>
              <a:t>th</a:t>
            </a:r>
            <a:r>
              <a:rPr sz="1800" b="0" u="none">
                <a:solidFill>
                  <a:srgbClr val="595959"/>
                </a:solidFill>
                <a:latin typeface="Calibri"/>
                <a:ea typeface="Calibri"/>
                <a:cs typeface="Calibri"/>
              </a:rPr>
              <a:t> century.</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Direct actions include alteration of shoreline and littoral-zone habitats, exploitation of recreational and commercial fisheries, and the introduction of nonindigenous organisms.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Indirect actions include changes in land use in the watershed, alteration of connectivity of rivers and lakes, reductions in inflow to lakes, lowering of water tables by urban and agricultural pumping, and chances in climate related to the accelerated production of greenhouse gases.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Quantifying the effects of human and natural impacts on fish assemblages and ecosystems is often difficult because of the usual absence of data prior to the onset of major land use and associated ecosystem changes and the long history of impacts from human activity.</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Tree>
    <p:extLst>
      <p:ext uri="{BB962C8B-B14F-4D97-AF65-F5344CB8AC3E}">
        <p14:creationId xmlns:p14="http://schemas.microsoft.com/office/powerpoint/2010/main" val="1050187884"/>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8" name="PlaceHolder 1">
            <a:extLst xmlns:a="http://schemas.openxmlformats.org/drawingml/2006/main">
              <a:ext uri="{FF2B5EF4-FFF2-40B4-BE49-F238E27FC236}">
                <a16:creationId xmlns:a16="http://schemas.microsoft.com/office/drawing/2014/main" id="{6EFA88F0-DD99-461D-A50F-F83524A389DE}"/>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Littoral-Zone Impacts</a:t>
            </a:r>
            <a:endParaRPr sz="2800" b="0" u="none">
              <a:solidFill>
                <a:srgbClr val="000000"/>
              </a:solidFill>
              <a:latin typeface="Calibri"/>
              <a:ea typeface="Calibri"/>
              <a:cs typeface="Calibri"/>
            </a:endParaRPr>
          </a:p>
        </p:txBody>
      </p:sp>
      <p:sp>
        <p:nvSpPr>
          <p:cNvPr id="19" name="Slide text 2">
            <a:extLst xmlns:a="http://schemas.openxmlformats.org/drawingml/2006/main">
              <a:ext uri="{FF2B5EF4-FFF2-40B4-BE49-F238E27FC236}">
                <a16:creationId xmlns:a16="http://schemas.microsoft.com/office/drawing/2014/main" id="{E47F62C5-6B74-45D5-BDFB-A94A94A1A6E0}"/>
              </a:ext>
            </a:extLst>
          </p:cNvPr>
          <p:cNvSpPr>
            <a:spLocks xmlns:a="http://schemas.openxmlformats.org/drawingml/2006/main" noGrp="1"/>
          </p:cNvSpPr>
          <p:nvPr/>
        </p:nvSpPr>
        <p:spPr>
          <a:xfrm xmlns:a="http://schemas.openxmlformats.org/drawingml/2006/main">
            <a:off x="457200" y="897840"/>
            <a:ext cx="8229600" cy="5619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Changes in the littoral zone can have major impacts of fishes, and the alteration of littoral habitats and adjacent shorelines is increasing in many North American lakes.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One consequence of shoreline development is the loss, through direct removal or other factors, of emergent and floating-leaf vegetation, which can have negative impacts on fish assemblages, especially affecting spawning habitats and juvenile life-history stages of various fish species.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introduction of nonindigenous plants to shorelines can result in excessive plant densities, which are detrimental to fishes, other aquatic organisms, and recreational users, and thus the purposeful removal of vegetation in ponds, lakes, and reservoirs can be important for improvement of fish populations, including recreational fisheries.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intermountain and hot desert regions of the western United States, extreme competition for water from human development and agriculture threatens the small springs and streams that provide habitats to unique fish faunas, such as the Ash Meadows spring complex near Las Vegas.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the Great Lakes, nearshore structures for erosion and wave control, such as jetties, groins (spur breakwaters) and breakwaters, can have cumulative effects on habitat quality and can enhance the colonization success of nuisance species, thus facilitating much larger-scale changes in biological community composition, trophic structure, and ecosystem function.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467537301"/>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20" name="PlaceHolder 1">
            <a:extLst xmlns:a="http://schemas.openxmlformats.org/drawingml/2006/main">
              <a:ext uri="{FF2B5EF4-FFF2-40B4-BE49-F238E27FC236}">
                <a16:creationId xmlns:a16="http://schemas.microsoft.com/office/drawing/2014/main" id="{169B73B6-D8F6-4089-8E89-F5FA42BB5E3A}"/>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Biotic Homogenization and Differentiation</a:t>
            </a:r>
            <a:endParaRPr sz="2800" b="0" u="none">
              <a:solidFill>
                <a:srgbClr val="000000"/>
              </a:solidFill>
              <a:latin typeface="Calibri"/>
              <a:ea typeface="Calibri"/>
              <a:cs typeface="Calibri"/>
            </a:endParaRPr>
          </a:p>
        </p:txBody>
      </p:sp>
      <p:sp>
        <p:nvSpPr>
          <p:cNvPr id="21" name="Slide text 2">
            <a:extLst xmlns:a="http://schemas.openxmlformats.org/drawingml/2006/main">
              <a:ext uri="{FF2B5EF4-FFF2-40B4-BE49-F238E27FC236}">
                <a16:creationId xmlns:a16="http://schemas.microsoft.com/office/drawing/2014/main" id="{9385EF10-2652-4DF9-B9EE-E4F22D80485C}"/>
              </a:ext>
            </a:extLst>
          </p:cNvPr>
          <p:cNvSpPr>
            <a:spLocks xmlns:a="http://schemas.openxmlformats.org/drawingml/2006/main" noGrp="1"/>
          </p:cNvSpPr>
          <p:nvPr/>
        </p:nvSpPr>
        <p:spPr>
          <a:xfrm xmlns:a="http://schemas.openxmlformats.org/drawingml/2006/main">
            <a:off x="457200" y="897840"/>
            <a:ext cx="8229600" cy="5619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A consequence of species loss and the bypassing of natural barriers to dispersal by purposeful or accidental transport by humans is the biotic homogenization of the North American fish fauna. </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Regions typically share more species, and are thus more similar, compared to historical conditions.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Declines in regional distinctiveness can be caused by the loss of local, often endemic species, and/or by the addition and establishment of more widespread species, all facilitated by habitat alteration.</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the study of faunal homogenization of fish faunas in the United States, by far the greatest influence on increasing biotic similarity among regions was the introduction of nonindigenous species, with only slight changes cased by the loss of native species.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Food and games species make up the majority of the introduced species, with almost all the introductions following the east-to-west trajectory of European colonization.</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Homogenization also occurs at the genetic level through increased similarity among individuals in a taxon, which can lower the ability of a population to respond to environmental change and also decrease fitness under existing environmental conditions.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Functional homogenization also is of concern as the number of functional groups (i.e., how species make a living) has been reduced.</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creation of large impoundments, especially in areas where lentic ecosystems were rare or absent, has contributed to the homogenization of faunas.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Reservoirs tend to offer similar habitats to fishes and other aquatic organisms and tend to be stocked with similar suites of species across broad geographical regions.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505523439"/>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2026-08-27T23:50:12.9830000Z</dcterms:created>
  <dcterms:modified xsi:type="dcterms:W3CDTF">2026-08-27T23:50:12.9830000Z</dcterms:modified>
</coreProperties>
</file>