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emf" ContentType="image/x-emf"/>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4be9c50bc2a44f16" /><Relationship Type="http://schemas.openxmlformats.org/officeDocument/2006/relationships/extended-properties" Target="/docProps/app.xml" Id="R6e2135ea7efa4bb6" /><Relationship Type="http://schemas.openxmlformats.org/officeDocument/2006/relationships/officeDocument" Target="/ppt/presentation.xml" Id="Ra664fb5996924a38" /></Relationships>
</file>

<file path=ppt/presentation.xml><?xml version="1.0" encoding="utf-8"?>
<p:presentation xmlns:p="http://schemas.openxmlformats.org/presentationml/2006/main">
  <p:sldMasterIdLst>
    <p:sldMasterId xmlns:r="http://schemas.openxmlformats.org/officeDocument/2006/relationships" id="2147483648" r:id="Rac7dfb1750bd43ab"/>
  </p:sldMasterIdLst>
  <p:notesMasterIdLst>
    <p:notesMasterId xmlns:r="http://schemas.openxmlformats.org/officeDocument/2006/relationships" r:id="Re6a2a93672e7408b"/>
  </p:notesMasterIdLst>
  <p:sldIdLst>
    <p:sldId xmlns:r="http://schemas.openxmlformats.org/officeDocument/2006/relationships" id="256" r:id="Rcadea8b098814182"/>
    <p:sldId xmlns:r="http://schemas.openxmlformats.org/officeDocument/2006/relationships" id="257" r:id="Rd145e031d2fc4cd6"/>
    <p:sldId xmlns:r="http://schemas.openxmlformats.org/officeDocument/2006/relationships" id="258" r:id="R4eceb13670e540ff"/>
    <p:sldId xmlns:r="http://schemas.openxmlformats.org/officeDocument/2006/relationships" id="259" r:id="Rac292e0cad724d50"/>
    <p:sldId xmlns:r="http://schemas.openxmlformats.org/officeDocument/2006/relationships" id="260" r:id="R966a255f44b9409a"/>
    <p:sldId xmlns:r="http://schemas.openxmlformats.org/officeDocument/2006/relationships" id="261" r:id="R430f65fbfaa74491"/>
    <p:sldId xmlns:r="http://schemas.openxmlformats.org/officeDocument/2006/relationships" id="262" r:id="R5eb1c620e8d846f1"/>
    <p:sldId xmlns:r="http://schemas.openxmlformats.org/officeDocument/2006/relationships" id="263" r:id="R01b962927a584752"/>
    <p:sldId xmlns:r="http://schemas.openxmlformats.org/officeDocument/2006/relationships" id="264" r:id="Re8a0dd583e154fd7"/>
    <p:sldId xmlns:r="http://schemas.openxmlformats.org/officeDocument/2006/relationships" id="265" r:id="Rbaea714fbe5e430d"/>
    <p:sldId xmlns:r="http://schemas.openxmlformats.org/officeDocument/2006/relationships" id="266" r:id="Rd335d35e43414b4b"/>
    <p:sldId xmlns:r="http://schemas.openxmlformats.org/officeDocument/2006/relationships" id="267" r:id="R19c3d6f2ba864926"/>
    <p:sldId xmlns:r="http://schemas.openxmlformats.org/officeDocument/2006/relationships" id="268" r:id="Rd2a9c1c51c974b4e"/>
    <p:sldId xmlns:r="http://schemas.openxmlformats.org/officeDocument/2006/relationships" id="269" r:id="R8f7c159122164e8b"/>
    <p:sldId xmlns:r="http://schemas.openxmlformats.org/officeDocument/2006/relationships" id="270" r:id="Rdad359f1014e4853"/>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de73d89f936c4495" /><Relationship Type="http://schemas.openxmlformats.org/officeDocument/2006/relationships/slideMaster" Target="/ppt/slideMasters/slideMaster1.xml" Id="Rac7dfb1750bd43ab" /><Relationship Type="http://schemas.openxmlformats.org/officeDocument/2006/relationships/notesMaster" Target="/ppt/notesMasters/notesMaster1.xml" Id="Re6a2a93672e7408b" /><Relationship Type="http://schemas.openxmlformats.org/officeDocument/2006/relationships/presProps" Target="/ppt/presProps.xml" Id="R82c33df52d504246" /><Relationship Type="http://schemas.openxmlformats.org/officeDocument/2006/relationships/tableStyles" Target="/ppt/tableStyles.xml" Id="Rc174dd6a544741a7" /><Relationship Type="http://schemas.openxmlformats.org/officeDocument/2006/relationships/slide" Target="/ppt/slides/slide1.xml" Id="Rcadea8b098814182" /><Relationship Type="http://schemas.openxmlformats.org/officeDocument/2006/relationships/slide" Target="/ppt/slides/slide2.xml" Id="Rd145e031d2fc4cd6" /><Relationship Type="http://schemas.openxmlformats.org/officeDocument/2006/relationships/slide" Target="/ppt/slides/slide3.xml" Id="R4eceb13670e540ff" /><Relationship Type="http://schemas.openxmlformats.org/officeDocument/2006/relationships/slide" Target="/ppt/slides/slide4.xml" Id="Rac292e0cad724d50" /><Relationship Type="http://schemas.openxmlformats.org/officeDocument/2006/relationships/slide" Target="/ppt/slides/slide5.xml" Id="R966a255f44b9409a" /><Relationship Type="http://schemas.openxmlformats.org/officeDocument/2006/relationships/slide" Target="/ppt/slides/slide6.xml" Id="R430f65fbfaa74491" /><Relationship Type="http://schemas.openxmlformats.org/officeDocument/2006/relationships/slide" Target="/ppt/slides/slide7.xml" Id="R5eb1c620e8d846f1" /><Relationship Type="http://schemas.openxmlformats.org/officeDocument/2006/relationships/slide" Target="/ppt/slides/slide8.xml" Id="R01b962927a584752" /><Relationship Type="http://schemas.openxmlformats.org/officeDocument/2006/relationships/slide" Target="/ppt/slides/slide9.xml" Id="Re8a0dd583e154fd7" /><Relationship Type="http://schemas.openxmlformats.org/officeDocument/2006/relationships/slide" Target="/ppt/slides/slide10.xml" Id="Rbaea714fbe5e430d" /><Relationship Type="http://schemas.openxmlformats.org/officeDocument/2006/relationships/slide" Target="/ppt/slides/slide11.xml" Id="Rd335d35e43414b4b" /><Relationship Type="http://schemas.openxmlformats.org/officeDocument/2006/relationships/slide" Target="/ppt/slides/slide12.xml" Id="R19c3d6f2ba864926" /><Relationship Type="http://schemas.openxmlformats.org/officeDocument/2006/relationships/slide" Target="/ppt/slides/slide13.xml" Id="Rd2a9c1c51c974b4e" /><Relationship Type="http://schemas.openxmlformats.org/officeDocument/2006/relationships/slide" Target="/ppt/slides/slide14.xml" Id="R8f7c159122164e8b" /><Relationship Type="http://schemas.openxmlformats.org/officeDocument/2006/relationships/slide" Target="/ppt/slides/slide15.xml" Id="Rdad359f1014e4853"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827d1e2353ab4824"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9923911811d04261" /><Relationship Type="http://schemas.openxmlformats.org/officeDocument/2006/relationships/notesMaster" Target="/ppt/notesMasters/notesMaster1.xml" Id="R5f2c5471bf034a86"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5cf5e868ffde4938" /><Relationship Type="http://schemas.openxmlformats.org/officeDocument/2006/relationships/notesMaster" Target="/ppt/notesMasters/notesMaster1.xml" Id="R24f503c054c8462b"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9d8eb4a6a32c48fa" /><Relationship Type="http://schemas.openxmlformats.org/officeDocument/2006/relationships/notesMaster" Target="/ppt/notesMasters/notesMaster1.xml" Id="R439a590b27e042fe"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a3813fc9094a4c35" /><Relationship Type="http://schemas.openxmlformats.org/officeDocument/2006/relationships/notesMaster" Target="/ppt/notesMasters/notesMaster1.xml" Id="R2f2c911e07454b20"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4915d7c4bc5e4bed" /><Relationship Type="http://schemas.openxmlformats.org/officeDocument/2006/relationships/notesMaster" Target="/ppt/notesMasters/notesMaster1.xml" Id="Rdf779ee0803e4b19"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2ef2dc6901954bc1" /><Relationship Type="http://schemas.openxmlformats.org/officeDocument/2006/relationships/notesMaster" Target="/ppt/notesMasters/notesMaster1.xml" Id="R07ace30b53894961"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99e0e87b9efc4a98" /><Relationship Type="http://schemas.openxmlformats.org/officeDocument/2006/relationships/notesMaster" Target="/ppt/notesMasters/notesMaster1.xml" Id="R8107125950d14c0b" /></Relationships>
</file>

<file path=ppt/notesSlides/_rels/notesSlide2.xml.rels>&#65279;<?xml version="1.0" encoding="utf-8"?><Relationships xmlns="http://schemas.openxmlformats.org/package/2006/relationships"><Relationship Type="http://schemas.openxmlformats.org/officeDocument/2006/relationships/slide" Target="/ppt/slides/slide2.xml" Id="R04227e104ea84ae2" /><Relationship Type="http://schemas.openxmlformats.org/officeDocument/2006/relationships/notesMaster" Target="/ppt/notesMasters/notesMaster1.xml" Id="R77c9ef2b2cd84af2" /></Relationships>
</file>

<file path=ppt/notesSlides/_rels/notesSlide3.xml.rels>&#65279;<?xml version="1.0" encoding="utf-8"?><Relationships xmlns="http://schemas.openxmlformats.org/package/2006/relationships"><Relationship Type="http://schemas.openxmlformats.org/officeDocument/2006/relationships/slide" Target="/ppt/slides/slide3.xml" Id="Ra5fdbab8119d4fc3" /><Relationship Type="http://schemas.openxmlformats.org/officeDocument/2006/relationships/notesMaster" Target="/ppt/notesMasters/notesMaster1.xml" Id="R3fbe7f73eeb249d1" /></Relationships>
</file>

<file path=ppt/notesSlides/_rels/notesSlide4.xml.rels>&#65279;<?xml version="1.0" encoding="utf-8"?><Relationships xmlns="http://schemas.openxmlformats.org/package/2006/relationships"><Relationship Type="http://schemas.openxmlformats.org/officeDocument/2006/relationships/slide" Target="/ppt/slides/slide4.xml" Id="Rc8b01220647f4ba0" /><Relationship Type="http://schemas.openxmlformats.org/officeDocument/2006/relationships/notesMaster" Target="/ppt/notesMasters/notesMaster1.xml" Id="R570957ea97ee49a4" /></Relationships>
</file>

<file path=ppt/notesSlides/_rels/notesSlide5.xml.rels>&#65279;<?xml version="1.0" encoding="utf-8"?><Relationships xmlns="http://schemas.openxmlformats.org/package/2006/relationships"><Relationship Type="http://schemas.openxmlformats.org/officeDocument/2006/relationships/slide" Target="/ppt/slides/slide5.xml" Id="Rbe08afe86880437a" /><Relationship Type="http://schemas.openxmlformats.org/officeDocument/2006/relationships/notesMaster" Target="/ppt/notesMasters/notesMaster1.xml" Id="R73637833d2084837" /></Relationships>
</file>

<file path=ppt/notesSlides/_rels/notesSlide6.xml.rels>&#65279;<?xml version="1.0" encoding="utf-8"?><Relationships xmlns="http://schemas.openxmlformats.org/package/2006/relationships"><Relationship Type="http://schemas.openxmlformats.org/officeDocument/2006/relationships/slide" Target="/ppt/slides/slide6.xml" Id="Refd3dbf2042645b1" /><Relationship Type="http://schemas.openxmlformats.org/officeDocument/2006/relationships/notesMaster" Target="/ppt/notesMasters/notesMaster1.xml" Id="R8b7eaf8eaccc41e8" /></Relationships>
</file>

<file path=ppt/notesSlides/_rels/notesSlide7.xml.rels>&#65279;<?xml version="1.0" encoding="utf-8"?><Relationships xmlns="http://schemas.openxmlformats.org/package/2006/relationships"><Relationship Type="http://schemas.openxmlformats.org/officeDocument/2006/relationships/slide" Target="/ppt/slides/slide7.xml" Id="R216f19fca0634d57" /><Relationship Type="http://schemas.openxmlformats.org/officeDocument/2006/relationships/notesMaster" Target="/ppt/notesMasters/notesMaster1.xml" Id="R10538ec276ba42ec" /></Relationships>
</file>

<file path=ppt/notesSlides/_rels/notesSlide8.xml.rels>&#65279;<?xml version="1.0" encoding="utf-8"?><Relationships xmlns="http://schemas.openxmlformats.org/package/2006/relationships"><Relationship Type="http://schemas.openxmlformats.org/officeDocument/2006/relationships/slide" Target="/ppt/slides/slide8.xml" Id="Rdb35289491ea4d24" /><Relationship Type="http://schemas.openxmlformats.org/officeDocument/2006/relationships/notesMaster" Target="/ppt/notesMasters/notesMaster1.xml" Id="R734b50f16b7a4713" /></Relationships>
</file>

<file path=ppt/notesSlides/_rels/notesSlide9.xml.rels>&#65279;<?xml version="1.0" encoding="utf-8"?><Relationships xmlns="http://schemas.openxmlformats.org/package/2006/relationships"><Relationship Type="http://schemas.openxmlformats.org/officeDocument/2006/relationships/slide" Target="/ppt/slides/slide9.xml" Id="R6a8a731206ca4c1f" /><Relationship Type="http://schemas.openxmlformats.org/officeDocument/2006/relationships/notesMaster" Target="/ppt/notesMasters/notesMaster1.xml" Id="R9956ce08d65b4c23"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Interaction among Individuals and Species</a:t>
            </a:r>
          </a:p>
          <a:p xmlns:a="http://schemas.openxmlformats.org/drawingml/2006/main">
            <a:r>
              <a:t>Visible text:</a:t>
            </a:r>
          </a:p>
          <a:p xmlns:a="http://schemas.openxmlformats.org/drawingml/2006/main">
            <a:r>
              <a:t>Interaction among Individuals and Species</a:t>
            </a:r>
          </a:p>
          <a:p xmlns:a="http://schemas.openxmlformats.org/drawingml/2006/main">
            <a:r>
              <a:t>Part Four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Visual Communication</a:t>
            </a:r>
          </a:p>
          <a:p xmlns:a="http://schemas.openxmlformats.org/drawingml/2006/main">
            <a:r>
              <a:t>Visible text:</a:t>
            </a:r>
          </a:p>
          <a:p xmlns:a="http://schemas.openxmlformats.org/drawingml/2006/main">
            <a:r>
              <a:t>Visual Communication</a:t>
            </a:r>
          </a:p>
          <a:p xmlns:a="http://schemas.openxmlformats.org/drawingml/2006/main">
            <a:r>
              <a:t>Visual communication is also widely used in fishes in territorial defense, aggressive displays, courtship, spawning, and maintenance of schools and aggregations, and is advantageous because of the quantity of information that can be conveyed. It can include responses to color and color patterns, body shape, and body and fin movements. Fishes are able to see colors and many are responsive to wavelengths in the ultraviolent (UV) range. Both scotopic (rod based, dim light) and photopic (cone based, bright light) vision arose early in vertebrate evolution, perhaps more than 540 mya. Colors in fishes can be caused by specialized pigments that are generally contained in cells, called chromatophores, but occasionally by free pigments in the body tissues, and common pigments are carotenoids (producing yellows, oranges, and reds) and melanins (producing browns, grays, and blacks); however, because fishes cannot synthesize the pigments or their precursors, pigment-based colors are diet dependents. Structural colors, schematochromes, are colors produced by reflective structures such as layers of guanine, and cells containing such structures are iridophores; schematochromes are responsible for short-wavelength colors (blues and violets) and silvery colors. The use of visual communication is lessened in visually complex environments, or in deep or turbid water, though, with rare exception, all North American fishes have well-developed eyes.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Defense of Territory</a:t>
            </a:r>
          </a:p>
          <a:p xmlns:a="http://schemas.openxmlformats.org/drawingml/2006/main">
            <a:r>
              <a:t>Visible text:</a:t>
            </a:r>
          </a:p>
          <a:p xmlns:a="http://schemas.openxmlformats.org/drawingml/2006/main">
            <a:r>
              <a:t>Defense of Territory</a:t>
            </a:r>
          </a:p>
          <a:p xmlns:a="http://schemas.openxmlformats.org/drawingml/2006/main">
            <a:r>
              <a:t>Visual signals, including frontal and lateral displays that make an individual look larger than it really is (i.e., inflationary displays), are part of agonistic behavior in many species. These visual signals include fin and body posturing, such as elevating fins, as well as complex color changes. Some fish also charge or flee, nip, and chase. Visual signals often play an important role in the formation and maintenance of fish schools and aggregations, which can be formed on the basis of many factors, including familiarity, kinship, species, body size, parasite load, habitat and diet features.</a:t>
            </a:r>
          </a:p>
          <a:p xmlns:a="http://schemas.openxmlformats.org/drawingml/2006/main">
            <a:r>
              <a:t>Schooling and Aggregation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Courtship and Reproduction</a:t>
            </a:r>
          </a:p>
          <a:p xmlns:a="http://schemas.openxmlformats.org/drawingml/2006/main">
            <a:r>
              <a:t>Visible text:</a:t>
            </a:r>
          </a:p>
          <a:p xmlns:a="http://schemas.openxmlformats.org/drawingml/2006/main">
            <a:r>
              <a:t>Courtship and Reproduction</a:t>
            </a:r>
          </a:p>
          <a:p xmlns:a="http://schemas.openxmlformats.org/drawingml/2006/main">
            <a:r>
              <a:t>When conditions permit, visual communication often has important roles in reproduction. Sexual status and quality of mates can be conveyed by colors or body shapes, and the types of signals include movements involved with initiation of courtship and recognition of the partner's social status. In male anadromous Threespine Sticklebacks, coloration typically progresses through four distinct stages: During nest construction the male is dull colored, with pale blue eyes, dull red throat, and a medium-gray body, and is similar in appearance to a nonterritorial male; A courting male is bright overall, develops an intense red color across the ventral and lateral surfaces of the head and body, and has bright, cerulean blue eyes, and in the latter stages of courtship, the male develops a white flush over the body, perhaps as a signal of spawning readiness. Spawning males show a snowy white flush over the whole body so that the red colors are masked. Finally, the nest-tending and nest-guarding male has an increase in melanism, which masks the bright colors and gives the body an overwash of medium to dark gray, except for the blue eyes and the intense red on the throat. Stickleback behavioral displays include the zigzag dance and dorsal pricking. However, visual communication is also strongly influenced by environmental conditions; for example, in the highly tannin-stained waters of marshes, swamps, and certain lowland rivers, the horizontal light is strongly red-shifted, thus rendering the red nuptial coloration of male Threespine Sticklebacks inconspicuous, so fishes in these environments generally show an intense black nuptial coloration instead of the normal red color. Darter species also have an amazing array of color patterns that typically are shown by males during the breeding season. The role of visual signals in reproductive behavior is, of course, not limited to color patterns or body size; for example, because females of various species choose to spawn in nests that already contain eggs, some (mostly male) fishes develop egg-mimicking structures or pigments.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Darter photograph</a:t>
            </a:r>
          </a:p>
          <a:p xmlns:a="http://schemas.openxmlformats.org/drawingml/2006/main">
            <a:r>
              <a:t>Figure description:</a:t>
            </a:r>
          </a:p>
          <a:p xmlns:a="http://schemas.openxmlformats.org/drawingml/2006/main">
            <a:r>
              <a:t>Side-view photograph of a colorful darter with a dark body, orange-red spots and fin markings, and blue-green bands.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Acoustic Communication</a:t>
            </a:r>
          </a:p>
          <a:p xmlns:a="http://schemas.openxmlformats.org/drawingml/2006/main">
            <a:r>
              <a:t>Visible text:</a:t>
            </a:r>
          </a:p>
          <a:p xmlns:a="http://schemas.openxmlformats.org/drawingml/2006/main">
            <a:r>
              <a:t>Acoustic Communication</a:t>
            </a:r>
          </a:p>
          <a:p xmlns:a="http://schemas.openxmlformats.org/drawingml/2006/main">
            <a:r>
              <a:t>Fishes produce sounds to locate and choose mates (potentially important in reproductive isolation), and to show submission or aggressive responses and willingness to fight competitors for territory, mates or food. For fishes, modes of acoustic communication include the use of normally unintentional sounds, as well as purposeful sounds produced by the scraping of bony elements against each other, called stridulatory sounds, or sounds associated with the swimbladder, either by passage of air through the pneumatic duct or by muscles attached to the swimbladder. With few exceptions, sounds produced by North American freshwater fishes are made in the context of male-male aggression associated with reproduction—especially during male-male encounters over territory and during courtship and spawning. Fish sounds typically consist of low-frequency pulses, with high-frequency sounds more common in courtship than aggression, and are usually limited to one or two distinct sound types, though there are a number of examples of more complex sounds as well. As predicted by the sensory drive hypothesis, the frequency of acoustic signals can be matched to optimum receptor frequency and to quiet areas in the background sound spectrum of the environment.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Communication among Individuals</a:t>
            </a:r>
          </a:p>
          <a:p xmlns:a="http://schemas.openxmlformats.org/drawingml/2006/main">
            <a:r>
              <a:t>Visible text:</a:t>
            </a:r>
          </a:p>
          <a:p xmlns:a="http://schemas.openxmlformats.org/drawingml/2006/main">
            <a:r>
              <a:t>Communication among Individuals</a:t>
            </a:r>
          </a:p>
          <a:p xmlns:a="http://schemas.openxmlformats.org/drawingml/2006/main">
            <a:r>
              <a:t>Ten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Communication is an integral part in the daily lives of North American freshw...</a:t>
            </a:r>
          </a:p>
          <a:p xmlns:a="http://schemas.openxmlformats.org/drawingml/2006/main">
            <a:r>
              <a:t>Visible text:</a:t>
            </a:r>
          </a:p>
          <a:p xmlns:a="http://schemas.openxmlformats.org/drawingml/2006/main">
            <a:r>
              <a:t>Communication is an integral part in the daily lives of North American freshwater fishes. Communication helps to maintain reproductive isolation between species and facilitate interactions among and between species. Signals of communication can be visual, chemical, auditory, electrical, or a combination of modalities, although electrical communication has not been found for North American freshwater fishes. As with other life functions, communication evolves as a trade-off among conflicting demands; for example, coloration in fishes is a balance between factors maximizing signal value for communication and those that make an individual inconspicuous and at less risk for predation. Sensory drive refers to all processes causing biases in the evolution of communication systems, such as the constraints on the evolution of signal production by the nature of the receptor system, the potential for “eavesdropping” on signals by predators or competitors, and the impact of the environment on transmission and signal quality. Compared to the terrestrial environment, the aquatic environment offers challenges and advantages among the various forms of communication.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Chemoreception</a:t>
            </a:r>
          </a:p>
          <a:p xmlns:a="http://schemas.openxmlformats.org/drawingml/2006/main">
            <a:r>
              <a:t>Visible text:</a:t>
            </a:r>
          </a:p>
          <a:p xmlns:a="http://schemas.openxmlformats.org/drawingml/2006/main">
            <a:r>
              <a:t>Chemoreception</a:t>
            </a:r>
          </a:p>
          <a:p xmlns:a="http://schemas.openxmlformats.org/drawingml/2006/main">
            <a:r>
              <a:t>Chemical signals received via olfaction or taste are widely used, in part because water is an excellent solvent for chemicals associated with living organisms. However, the transmission and persistence of chemical signals are influenced by the amount and direction of water flow. Among North American freshwater fishes, chemoreception is used in a number of ways, including food location, sexual recognition, identification of individuals or species, predator recognition and avoidance, recognition of young, orientation to habitat, and cues in migration. Morphologically, chemoreception can be divided into three general categories: Olfactory receptors are innervated by the paired first cranial nerves, which also have branches going to the retina, which allow olfactory stimuli to alter visual responsiveness of retinal cells. Taste receptors are innervated by cranial nerves 7, 9 , and 10, as well as spinal nerves, and include taste buds, which are compound structures that also include tactile receptors, and solitary chemosensory cells (SCC). In contrast to terrestrial vertebrates, taste receptors are not confined to the inside of the mouth and are also on the fins and the body, especially around the mouth and head but also laterally. A general chemosense residing in free epidermal nerve endings of trigeminal (fifth cranial nerve) or spinal origin, about which little is yet known.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Chemosensory Communication</a:t>
            </a:r>
          </a:p>
          <a:p xmlns:a="http://schemas.openxmlformats.org/drawingml/2006/main">
            <a:r>
              <a:t>Visible text:</a:t>
            </a:r>
          </a:p>
          <a:p xmlns:a="http://schemas.openxmlformats.org/drawingml/2006/main">
            <a:r>
              <a:t>Chemosensory Communication</a:t>
            </a:r>
          </a:p>
          <a:p xmlns:a="http://schemas.openxmlformats.org/drawingml/2006/main">
            <a:r>
              <a:t>Pheromones are external chemical stimuli (odors) that are secreted to the outside by an individual and received by a second individual or individuals of the same species in which they elicit a specific adaptive response that is not dependent on prior learning or experience. Allomones are chemical signals that carry information between different species. Communication via pheromones or allomones is advantageous because they can transmit through darkness or turbid water and around obstacles; metabolically they require little energy to produce; they have a range from close contact to several km; and they can be relatively persistent in the water column. On the negative side, their transmission is dependent on diffusion or currents, so communication can be unidirectional or relatively slow, which limits possibilities for switching messages, and the message may remain long past the time of response and have unintended consequences, such as attracting predators. The evolution of pheromones is thought to have involved three discrete steps: the ancestral stage, spying stage, and communicating stage.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Stages of chemical communication</a:t>
            </a:r>
          </a:p>
          <a:p xmlns:a="http://schemas.openxmlformats.org/drawingml/2006/main">
            <a:r>
              <a:t>Figure description:</a:t>
            </a:r>
          </a:p>
          <a:p xmlns:a="http://schemas.openxmlformats.org/drawingml/2006/main">
            <a:r>
              <a:t>Three-stage diagram of chemical communication between fish. An originator releases an odor, a receiver detects the cue, and the receiver then responds to the signal; stages are labeled ancestral, spying, and communicating.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Mate Attraction, Courtship, and Spawning</a:t>
            </a:r>
          </a:p>
          <a:p xmlns:a="http://schemas.openxmlformats.org/drawingml/2006/main">
            <a:r>
              <a:t>Visible text:</a:t>
            </a:r>
          </a:p>
          <a:p xmlns:a="http://schemas.openxmlformats.org/drawingml/2006/main">
            <a:r>
              <a:t>Mate Attraction, Courtship, and Spawning Pheromone-signaling systems are particularly important in reproduction, including mate attraction, courtship, and spawning among various fish groups. Among North American freshwater fishes, examples of males responding to pheromones released by females include species in the families Petromyzontidae, Clupeidae, Cyprinidae, Characidae, Ictaluridae, Salmonidae, and Poeciliidae. In at least some cases the response is due to gonadal hormones (i.e., prostaglandins and steroids) or their metabolites that are released into the environment and are thus active as hormonal pheromones and can very rapidly communicate hormonal status of an individual to its conspecifics. Female attraction to male chemical cues also occurs in a number of North American freshwater fish families, including Petromyzontidae, Salmonidae, Cyprinidae, Ictaluridae, and Cyprinodontidae; for example, male Sea Lampreys produce bile acids that can attract females from long distances. Pheromones are also used for same-sex communication—for example, to synchronize milt production among male Goldfish.</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Social Status and Individual Recognition</a:t>
            </a:r>
          </a:p>
          <a:p xmlns:a="http://schemas.openxmlformats.org/drawingml/2006/main">
            <a:r>
              <a:t>Visible text:</a:t>
            </a:r>
          </a:p>
          <a:p xmlns:a="http://schemas.openxmlformats.org/drawingml/2006/main">
            <a:r>
              <a:t>Social Status and Individual Recognition Pheromones are also involved in communicating individual identity (including kin recognition), social status, or other social signals. Chemosensory cues are used by fishes to identify kin, with North American examples from Cyprinidae, Ictaluridae, Salmonidae, and Poeciliidae; because the releaser apparently does not modulate the signal relative to the receiver, these cases better fit the case of spying rather than communication. Work on European Threespine Sticklebacks indicates that odor is involved in kin recognition but that it is insufficient for kin recognition in the absence of visual cues; kin recognition may be important in mate selection and the avoidance of inbreeding, in the avoidance of cannibalism, in school or shoal formation, and in the reduction of stress. Kin recognition appears to be based largely on waterborne chemosensory cues associated with major histocompatability complex (MHC) genes, which are important to the immune system and are highly polymorphic, such that individuals often differ in their MHC genotypes. Overall, there is conflicting evidence on whether kin recognition is an innate or learned behavior, but at least in Arctic Char, some early association with kin is required for kin recognition using MHC to occur. Given the known survivorship values of schooling, a fish could increase its inclusive fitness by joining a school made up of its siblings, although the degree that fish schools include groups of kin is still largely unknown.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Migration</a:t>
            </a:r>
          </a:p>
          <a:p xmlns:a="http://schemas.openxmlformats.org/drawingml/2006/main">
            <a:r>
              <a:t>Visible text:</a:t>
            </a:r>
          </a:p>
          <a:p xmlns:a="http://schemas.openxmlformats.org/drawingml/2006/main">
            <a:r>
              <a:t>Migration Migratory fishes employ chemical cues to locate streams, spawning sites, or feeding areas. Chemical cues can emanate from physical or biological aspects of the environment, including odors released by conspecifics. Although the use of chemicals in migration generally does not appear to constitute communication, there are instances where true communication and/or spying could be occurring. Extensive studies of Pacific and Atlantic salmon species support the so-called olfactory hypothesis, clearly demonstrating that these fishes rely primarily on olfaction to identify their natal rivers and to return to natal spawning sites. The olfactory hypothesis comprises two principal, but not mutually exclusive, hypotheses regarding the origin of the chemical signal: The imprinting hypothesis, which states that fishes learn the chemical odors of their natal stream during a critical period in their life cycle, associated with elevated levels of thyroxine, which is strongly supported by work on salmon, and The pheromone hypothesis, which proposes that adult migratory fishes are attracted to their home stream by pheromones released by juvenile conspecifics from the same population and seems to be strongly supported by work on lampreys.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b2ab0b86f13745ce"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F9B2ADD8-DDB3-43EC-8137-22D61CC06579}"/>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E3099C7E-47DD-40EB-913F-E1E6F1BC9E7A}"/>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1799A432-CA8E-4D9B-ACA0-1E43AEFEE3CC}" type="slidenum">
              <a:t>&lt;#&gt;</a:t>
            </a:fld>
          </a:p>
        </p:txBody>
      </p:sp>
      <p:sp>
        <p:nvSpPr>
          <p:cNvPr id="4" name="PlaceHolder 3">
            <a:extLst xmlns:a="http://schemas.openxmlformats.org/drawingml/2006/main">
              <a:ext uri="{FF2B5EF4-FFF2-40B4-BE49-F238E27FC236}">
                <a16:creationId xmlns:a16="http://schemas.microsoft.com/office/drawing/2014/main" id="{025000BC-B686-4515-9DFB-CAA72E52EC4D}"/>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6eee268cd796469e" /><Relationship Type="http://schemas.openxmlformats.org/officeDocument/2006/relationships/slideLayout" Target="/ppt/slideLayouts/slideLayout1.xml" Id="R425555440e694256"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52034A33-38CD-4C69-8402-5BA300A26055}"/>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ECF65646-2246-4029-A003-4CA836C7C597}"/>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7AE96501-1219-424B-A075-E878A1948E5D}"/>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416EF579-6F4D-4F27-B7B6-E98F136B1D93}"/>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39C6936E-8610-4A6C-A9BB-5E264B70CC7F}"/>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8BDCE10A-8A9F-4AD9-8209-F68D0DD26644}"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425555440e694256"/>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9ac3a6edcff54965" /><Relationship Type="http://schemas.openxmlformats.org/officeDocument/2006/relationships/notesSlide" Target="/ppt/notesSlides/notesSlide1.xml" Id="Rd8a76790dce44023"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6dc220fc1e014c26" /><Relationship Type="http://schemas.openxmlformats.org/officeDocument/2006/relationships/notesSlide" Target="/ppt/notesSlides/notesSlide10.xml" Id="R154f5fbf8193480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bf36f239dee5471f" /><Relationship Type="http://schemas.openxmlformats.org/officeDocument/2006/relationships/notesSlide" Target="/ppt/notesSlides/notesSlide11.xml" Id="R68b3a848e2bb4889"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2cd82133510a409e" /><Relationship Type="http://schemas.openxmlformats.org/officeDocument/2006/relationships/notesSlide" Target="/ppt/notesSlides/notesSlide12.xml" Id="R1fc6e1f6b0f44a5a"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54004c9adcfc46a0" /><Relationship Type="http://schemas.openxmlformats.org/officeDocument/2006/relationships/image" Target="/ppt/media/image.png" Id="R028f7e807fec442f" /><Relationship Type="http://schemas.openxmlformats.org/officeDocument/2006/relationships/notesSlide" Target="/ppt/notesSlides/notesSlide13.xml" Id="Ra0a215cf2a614b71"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875ead3dd3ee43dd" /><Relationship Type="http://schemas.openxmlformats.org/officeDocument/2006/relationships/image" Target="/ppt/media/image.emf" Id="Ra5adaf1a79ed45e5" /><Relationship Type="http://schemas.openxmlformats.org/officeDocument/2006/relationships/notesSlide" Target="/ppt/notesSlides/notesSlide14.xml" Id="Rf632431944a747d9"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ccd895238cde4d4a" /><Relationship Type="http://schemas.openxmlformats.org/officeDocument/2006/relationships/notesSlide" Target="/ppt/notesSlides/notesSlide15.xml" Id="Rced8bf592e1a4da1"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8cd457ea08a9498c" /><Relationship Type="http://schemas.openxmlformats.org/officeDocument/2006/relationships/notesSlide" Target="/ppt/notesSlides/notesSlide2.xml" Id="R07c16776d6c749e8"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7d10deaa16d34f16" /><Relationship Type="http://schemas.openxmlformats.org/officeDocument/2006/relationships/notesSlide" Target="/ppt/notesSlides/notesSlide3.xml" Id="R27916bf47b0c452f"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aac531eb0d5a43b2" /><Relationship Type="http://schemas.openxmlformats.org/officeDocument/2006/relationships/notesSlide" Target="/ppt/notesSlides/notesSlide4.xml" Id="Rcedea856568040f7"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10d8bd0c3cd04ab6" /><Relationship Type="http://schemas.openxmlformats.org/officeDocument/2006/relationships/notesSlide" Target="/ppt/notesSlides/notesSlide5.xml" Id="R39a5a714e63f480e"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e74a6f62ccbe4332" /><Relationship Type="http://schemas.openxmlformats.org/officeDocument/2006/relationships/image" Target="/ppt/media/image.jpeg" Id="Rfe3f3f8172e3475a" /><Relationship Type="http://schemas.openxmlformats.org/officeDocument/2006/relationships/notesSlide" Target="/ppt/notesSlides/notesSlide6.xml" Id="R657ae47bce4d44bb"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9ad16795bb9e4c7e" /><Relationship Type="http://schemas.openxmlformats.org/officeDocument/2006/relationships/notesSlide" Target="/ppt/notesSlides/notesSlide7.xml" Id="R6d51d4914ec54eb4"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6abfa7c199ca41e9" /><Relationship Type="http://schemas.openxmlformats.org/officeDocument/2006/relationships/notesSlide" Target="/ppt/notesSlides/notesSlide8.xml" Id="R68ac18996bc94ef8"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aff021f7d5b946ba" /><Relationship Type="http://schemas.openxmlformats.org/officeDocument/2006/relationships/notesSlide" Target="/ppt/notesSlides/notesSlide9.xml" Id="Rab48c87274e04465"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AB225579-078E-4D7B-A703-6765A191D9FC}"/>
              </a:ext>
            </a:extLst>
          </p:cNvPr>
          <p:cNvSpPr>
            <a:spLocks xmlns:a="http://schemas.openxmlformats.org/drawingml/2006/main" noGrp="1"/>
          </p:cNvSpPr>
          <p:nvPr>
            <p:ph type="title" idx="0"/>
          </p:nvPr>
        </p:nvSpPr>
        <p:spPr>
          <a:xfrm xmlns:a="http://schemas.openxmlformats.org/drawingml/2006/main">
            <a:off x="722160" y="306972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600" b="1" u="none">
                <a:solidFill>
                  <a:srgbClr val="C0584B"/>
                </a:solidFill>
                <a:latin typeface="Calibri"/>
                <a:ea typeface="Calibri"/>
                <a:cs typeface="Calibri"/>
              </a:rPr>
              <a:t>Interaction among Individuals and Species</a:t>
            </a:r>
            <a:endParaRPr sz="36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851F3682-C139-4345-8FF5-AC496C77F716}"/>
              </a:ext>
            </a:extLst>
          </p:cNvPr>
          <p:cNvSpPr>
            <a:spLocks xmlns:a="http://schemas.openxmlformats.org/drawingml/2006/main" noGrp="1"/>
          </p:cNvSpPr>
          <p:nvPr>
            <p:ph idx="0"/>
          </p:nvPr>
        </p:nvSpPr>
        <p:spPr>
          <a:xfrm xmlns:a="http://schemas.openxmlformats.org/drawingml/2006/main">
            <a:off x="722160" y="1385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ctr">
              <a:spcBef>
                <a:spcPts val="7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95959"/>
                </a:solidFill>
                <a:latin typeface="Calibri"/>
                <a:ea typeface="Calibri"/>
                <a:cs typeface="Calibri"/>
              </a:rPr>
              <a:t>Part Four</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1861180960"/>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20" name="PlaceHolder 1">
            <a:extLst xmlns:a="http://schemas.openxmlformats.org/drawingml/2006/main">
              <a:ext uri="{FF2B5EF4-FFF2-40B4-BE49-F238E27FC236}">
                <a16:creationId xmlns:a16="http://schemas.microsoft.com/office/drawing/2014/main" id="{F05AB8B3-FC2C-48A6-B290-88104E3B6716}"/>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Visual Communication</a:t>
            </a:r>
            <a:endParaRPr sz="3200" b="0" u="none">
              <a:solidFill>
                <a:srgbClr val="000000"/>
              </a:solidFill>
              <a:latin typeface="Calibri"/>
              <a:ea typeface="Calibri"/>
              <a:cs typeface="Calibri"/>
            </a:endParaRPr>
          </a:p>
        </p:txBody>
      </p:sp>
      <p:sp>
        <p:nvSpPr>
          <p:cNvPr id="21" name="Slide text 2">
            <a:extLst xmlns:a="http://schemas.openxmlformats.org/drawingml/2006/main">
              <a:ext uri="{FF2B5EF4-FFF2-40B4-BE49-F238E27FC236}">
                <a16:creationId xmlns:a16="http://schemas.microsoft.com/office/drawing/2014/main" id="{0F8ECCD5-7B71-4600-A64B-405AB4D241F2}"/>
              </a:ext>
            </a:extLst>
          </p:cNvPr>
          <p:cNvSpPr>
            <a:spLocks xmlns:a="http://schemas.openxmlformats.org/drawingml/2006/main" noGrp="1"/>
          </p:cNvSpPr>
          <p:nvPr/>
        </p:nvSpPr>
        <p:spPr>
          <a:xfrm xmlns:a="http://schemas.openxmlformats.org/drawingml/2006/main">
            <a:off x="457200" y="1069560"/>
            <a:ext cx="8229600" cy="5195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Visual communication is also widely used in fishes in territorial defense, aggressive displays, courtship, spawning, and maintenance of schools and aggregations, and is advantageous because of the quantity of information that can be conveyed.</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It can include responses to color and color patterns, body shape, and body and fin movements.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Fishes are able to see colors and many are responsive to wavelengths in the ultraviolent (UV) range.</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Both scotopic (rod based, dim light) and photopic (cone based, bright light) vision arose early in vertebrate evolution, perhaps more than 540 mya.</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Colors in fishes can be caused by specialized pigments that are generally contained in cells, called chromatophores, but occasionally by free pigments in the body tissues, and common pigments are carotenoids (producing yellows, oranges, and reds) and melanins (producing browns, grays, and blacks); however, because fishes cannot synthesize the pigments or their precursors, pigment-based colors are diet dependents.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Structural colors, schematochromes, are colors produced by reflective structures such as layers of guanine, and cells containing such structures are iridophores; schematochromes are responsible for short-wavelength colors (blues and violets) and silvery colors.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use of visual communication is lessened in visually complex environments, or in deep or turbid water, though, with rare exception, all North American fishes have well-developed eyes.</a:t>
            </a: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296247594"/>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2" name="PlaceHolder 1">
            <a:extLst xmlns:a="http://schemas.openxmlformats.org/drawingml/2006/main">
              <a:ext uri="{FF2B5EF4-FFF2-40B4-BE49-F238E27FC236}">
                <a16:creationId xmlns:a16="http://schemas.microsoft.com/office/drawing/2014/main" id="{5705540B-242F-4CAB-A186-DBC841FD5790}"/>
              </a:ext>
            </a:extLst>
          </p:cNvPr>
          <p:cNvSpPr>
            <a:spLocks xmlns:a="http://schemas.openxmlformats.org/drawingml/2006/main" noGrp="1"/>
          </p:cNvSpPr>
          <p:nvPr>
            <p:ph type="title" idx="0"/>
          </p:nvPr>
        </p:nvSpPr>
        <p:spPr>
          <a:xfrm xmlns:a="http://schemas.openxmlformats.org/drawingml/2006/main">
            <a:off x="687240" y="3506400"/>
            <a:ext cx="8229600" cy="625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Defense of Territory</a:t>
            </a:r>
            <a:endParaRPr sz="2800" b="0" u="none">
              <a:solidFill>
                <a:srgbClr val="000000"/>
              </a:solidFill>
              <a:latin typeface="Calibri"/>
              <a:ea typeface="Calibri"/>
              <a:cs typeface="Calibri"/>
            </a:endParaRPr>
          </a:p>
        </p:txBody>
      </p:sp>
      <p:sp>
        <p:nvSpPr>
          <p:cNvPr id="23" name="Slide text 2">
            <a:extLst xmlns:a="http://schemas.openxmlformats.org/drawingml/2006/main">
              <a:ext uri="{FF2B5EF4-FFF2-40B4-BE49-F238E27FC236}">
                <a16:creationId xmlns:a16="http://schemas.microsoft.com/office/drawing/2014/main" id="{CA32BD86-2F83-4CC8-A5EC-EB896F6E7893}"/>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Visual signals, including frontal and lateral displays that make an individual look larger than it really is (i.e., inflationary displays), are part of agonistic behavior in many species.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These visual signals include fin and body posturing, such as elevating fins, as well as complex color changes.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Some fish also charge or flee, nip, and chase.</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Visual signals often play an important role in the formation and maintenance of fish schools and aggregations, which can be formed on the basis of many factors, including familiarity, kinship, species, body size, parasite load, habitat and diet features.</a:t>
            </a: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4" name="Title 1">
            <a:extLst xmlns:a="http://schemas.openxmlformats.org/drawingml/2006/main">
              <a:ext uri="{FF2B5EF4-FFF2-40B4-BE49-F238E27FC236}">
                <a16:creationId xmlns:a16="http://schemas.microsoft.com/office/drawing/2014/main" id="{2613B396-2F80-4866-B3B8-1F64CE9EF172}"/>
              </a:ext>
            </a:extLst>
          </p:cNvPr>
          <p:cNvSpPr>
            <a:spLocks xmlns:a="http://schemas.openxmlformats.org/drawingml/2006/main" noGrp="1"/>
          </p:cNvSpPr>
          <p:nvPr/>
        </p:nvSpPr>
        <p:spPr>
          <a:xfrm xmlns:a="http://schemas.openxmlformats.org/drawingml/2006/main">
            <a:off x="609480" y="426960"/>
            <a:ext cx="8229600" cy="6238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Schooling and Aggregation</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1688887045"/>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5" name="PlaceHolder 1">
            <a:extLst xmlns:a="http://schemas.openxmlformats.org/drawingml/2006/main">
              <a:ext uri="{FF2B5EF4-FFF2-40B4-BE49-F238E27FC236}">
                <a16:creationId xmlns:a16="http://schemas.microsoft.com/office/drawing/2014/main" id="{EED548DC-D4BC-44F6-B838-8AECDB67EE91}"/>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Courtship and Reproduction</a:t>
            </a:r>
            <a:endParaRPr sz="2800" b="0" u="none">
              <a:solidFill>
                <a:srgbClr val="000000"/>
              </a:solidFill>
              <a:latin typeface="Calibri"/>
              <a:ea typeface="Calibri"/>
              <a:cs typeface="Calibri"/>
            </a:endParaRPr>
          </a:p>
        </p:txBody>
      </p:sp>
      <p:sp>
        <p:nvSpPr>
          <p:cNvPr id="26" name="Slide text 2">
            <a:extLst xmlns:a="http://schemas.openxmlformats.org/drawingml/2006/main">
              <a:ext uri="{FF2B5EF4-FFF2-40B4-BE49-F238E27FC236}">
                <a16:creationId xmlns:a16="http://schemas.microsoft.com/office/drawing/2014/main" id="{F15E8F3D-5330-4607-B4C4-14FF6DB02BEF}"/>
              </a:ext>
            </a:extLst>
          </p:cNvPr>
          <p:cNvSpPr>
            <a:spLocks xmlns:a="http://schemas.openxmlformats.org/drawingml/2006/main" noGrp="1"/>
          </p:cNvSpPr>
          <p:nvPr/>
        </p:nvSpPr>
        <p:spPr>
          <a:xfrm xmlns:a="http://schemas.openxmlformats.org/drawingml/2006/main">
            <a:off x="457200" y="898200"/>
            <a:ext cx="8229600" cy="5462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When conditions permit, visual communication often has important roles in reproduction.</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Sexual status and quality of mates can be conveyed by colors or body shapes, and the types of signals include movements involved with initiation of courtship and recognition of the partner's social status.</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In male anadromous Threespine Sticklebacks, coloration typically progresses through four distinct stages: </a:t>
            </a:r>
            <a:endParaRPr sz="1400" b="0" u="none">
              <a:solidFill>
                <a:srgbClr val="000000"/>
              </a:solidFill>
              <a:latin typeface="Calibri"/>
              <a:ea typeface="Calibri"/>
              <a:cs typeface="Calibri"/>
            </a:endParaRPr>
          </a:p>
          <a:p xmlns:a="http://schemas.openxmlformats.org/drawingml/2006/main">
            <a:pPr marL="857160" lvl="1" indent="-457200">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During nest construction the male is dull colored, with pale blue eyes, dull red throat, and a medium-gray body, and is similar in appearance to a nonterritorial male;</a:t>
            </a:r>
            <a:endParaRPr sz="1200" b="0" u="none">
              <a:solidFill>
                <a:srgbClr val="000000"/>
              </a:solidFill>
              <a:latin typeface="Calibri"/>
              <a:ea typeface="Calibri"/>
              <a:cs typeface="Calibri"/>
            </a:endParaRPr>
          </a:p>
          <a:p xmlns:a="http://schemas.openxmlformats.org/drawingml/2006/main">
            <a:pPr marL="857160" lvl="1" indent="-457200">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A courting male is bright overall, develops an intense red color across the ventral and lateral surfaces of the head and body, and has bright, cerulean blue eyes, and in the latter stages of courtship, the male develops a white flush over the body, perhaps as a signal of spawning readiness.</a:t>
            </a:r>
            <a:endParaRPr sz="1200" b="0" u="none">
              <a:solidFill>
                <a:srgbClr val="000000"/>
              </a:solidFill>
              <a:latin typeface="Calibri"/>
              <a:ea typeface="Calibri"/>
              <a:cs typeface="Calibri"/>
            </a:endParaRPr>
          </a:p>
          <a:p xmlns:a="http://schemas.openxmlformats.org/drawingml/2006/main">
            <a:pPr marL="857160" lvl="1" indent="-457200">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Spawning males show a snowy white flush over the whole body so that the red colors are masked.</a:t>
            </a:r>
            <a:endParaRPr sz="1200" b="0" u="none">
              <a:solidFill>
                <a:srgbClr val="000000"/>
              </a:solidFill>
              <a:latin typeface="Calibri"/>
              <a:ea typeface="Calibri"/>
              <a:cs typeface="Calibri"/>
            </a:endParaRPr>
          </a:p>
          <a:p xmlns:a="http://schemas.openxmlformats.org/drawingml/2006/main">
            <a:pPr marL="857160" lvl="1" indent="-457200">
              <a:spcBef>
                <a:spcPts val="300"/>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200" b="0" u="none">
                <a:solidFill>
                  <a:srgbClr val="595959"/>
                </a:solidFill>
                <a:latin typeface="Calibri"/>
                <a:ea typeface="Calibri"/>
                <a:cs typeface="Calibri"/>
              </a:rPr>
              <a:t>Finally, the nest-tending and nest-guarding male has an increase in melanism, which masks the bright colors and gives the body an overwash of medium to dark gray, except for the blue eyes and the intense red on the throat.</a:t>
            </a:r>
            <a:endParaRPr sz="12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Stickleback behavioral displays include the zigzag dance and dorsal pricking.</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However, visual communication is also strongly influenced by environmental conditions; for example, in the highly tannin-stained waters of marshes, swamps, and certain lowland rivers, the horizontal light is strongly red-shifted, thus rendering the red nuptial coloration of male Threespine Sticklebacks inconspicuous, so fishes in these environments generally show an intense black nuptial coloration instead of the normal red color.</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Darter species also have an amazing array of color patterns that typically are shown by males during the breeding season.</a:t>
            </a:r>
            <a:endParaRPr sz="14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400" b="0" u="none">
                <a:solidFill>
                  <a:srgbClr val="595959"/>
                </a:solidFill>
                <a:latin typeface="Calibri"/>
                <a:ea typeface="Calibri"/>
                <a:cs typeface="Calibri"/>
              </a:rPr>
              <a:t>The role of visual signals in reproductive behavior is, of course, not limited to color patterns or body size; for example, because females of various species choose to spawn in nests that already contain eggs, some (mostly male) fishes develop egg-mimicking structures or pigments. </a:t>
            </a:r>
            <a:endParaRPr sz="1400" b="0" u="none">
              <a:solidFill>
                <a:srgbClr val="000000"/>
              </a:solidFill>
              <a:latin typeface="Calibri"/>
              <a:ea typeface="Calibri"/>
              <a:cs typeface="Calibri"/>
            </a:endParaRPr>
          </a:p>
          <a:p xmlns:a="http://schemas.openxmlformats.org/drawingml/2006/main">
            <a:pPr marL="34272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8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p:txBody>
      </p:sp>
    </p:spTree>
    <p:extLst>
      <p:ext uri="{BB962C8B-B14F-4D97-AF65-F5344CB8AC3E}">
        <p14:creationId xmlns:p14="http://schemas.microsoft.com/office/powerpoint/2010/main" val="1618797202"/>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pic>
        <p:nvPicPr>
          <p:cNvPr id="3" name="Side-view photograph of a colorful darter with a dark body, orange-red spots and fin markings, and blue-green bands."/>
          <p:cNvPicPr>
            <a:picLocks xmlns:a="http://schemas.openxmlformats.org/drawingml/2006/main" noChangeAspect="1"/>
          </p:cNvPicPr>
          <p:nvPr/>
        </p:nvPicPr>
        <p:blipFill>
          <a:blip xmlns:r="http://schemas.openxmlformats.org/officeDocument/2006/relationships" xmlns:a="http://schemas.openxmlformats.org/drawingml/2006/main" r:embed="R028f7e807fec442f"/>
          <a:stretch xmlns:a="http://schemas.openxmlformats.org/drawingml/2006/main"/>
        </p:blipFill>
        <p:spPr>
          <a:xfrm xmlns:a="http://schemas.openxmlformats.org/drawingml/2006/main">
            <a:off x="0" y="1944360"/>
            <a:ext cx="9144000" cy="2968920"/>
          </a:xfrm>
          <a:prstGeom xmlns:a="http://schemas.openxmlformats.org/drawingml/2006/main" prst="rect">
            <a:avLst/>
          </a:prstGeom>
          <a:ln xmlns:a="http://schemas.openxmlformats.org/drawingml/2006/main" w="38160">
            <a:noFill/>
          </a:ln>
        </p:spPr>
      </p:pic>
      <p:sp>
        <p:nvSpPr>
          <p:cNvPr id="2" name="Slide title: Darter photograph">
            <a:extLst xmlns:a="http://schemas.openxmlformats.org/drawingml/2006/main">
              <a:ext uri="{FF2B5EF4-FFF2-40B4-BE49-F238E27FC236}">
                <a16:creationId xmlns:a16="http://schemas.microsoft.com/office/drawing/2014/main" id="{584AA5E5-D313-492B-B9B2-D4973DDFCA7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Darter photograph</a:t>
            </a:r>
          </a:p>
        </p:txBody>
      </p:sp>
    </p:spTree>
    <p:extLst>
      <p:ext uri="{BB962C8B-B14F-4D97-AF65-F5344CB8AC3E}">
        <p14:creationId xmlns:p14="http://schemas.microsoft.com/office/powerpoint/2010/main" val="520593975"/>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a5adaf1a79ed45e5"/>
          <a:stretch xmlns:a="http://schemas.openxmlformats.org/drawingml/2006/main"/>
        </p:blipFill>
        <p:spPr>
          <a:xfrm xmlns:a="http://schemas.openxmlformats.org/drawingml/2006/main">
            <a:off x="0" y="2001600"/>
            <a:ext cx="9144000" cy="285444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6EC172EC-AF72-49B9-A78D-2014F41DCE1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1286419303"/>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9" name="PlaceHolder 1">
            <a:extLst xmlns:a="http://schemas.openxmlformats.org/drawingml/2006/main">
              <a:ext uri="{FF2B5EF4-FFF2-40B4-BE49-F238E27FC236}">
                <a16:creationId xmlns:a16="http://schemas.microsoft.com/office/drawing/2014/main" id="{88CC03F6-0D1A-4472-B8DD-8111106AC87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Acoustic Communication</a:t>
            </a:r>
            <a:endParaRPr sz="3200" b="0" u="none">
              <a:solidFill>
                <a:srgbClr val="000000"/>
              </a:solidFill>
              <a:latin typeface="Calibri"/>
              <a:ea typeface="Calibri"/>
              <a:cs typeface="Calibri"/>
            </a:endParaRPr>
          </a:p>
        </p:txBody>
      </p:sp>
      <p:sp>
        <p:nvSpPr>
          <p:cNvPr id="30" name="Slide text 2">
            <a:extLst xmlns:a="http://schemas.openxmlformats.org/drawingml/2006/main">
              <a:ext uri="{FF2B5EF4-FFF2-40B4-BE49-F238E27FC236}">
                <a16:creationId xmlns:a16="http://schemas.microsoft.com/office/drawing/2014/main" id="{B411F573-A5DE-40FF-B376-E448CB711C36}"/>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Fishes produce sounds to locate and choose mates (potentially important in reproductive isolation), and to show submission or aggressive responses and willingness to fight competitors for territory, mates or food.</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For fishes, modes of acoustic communication include the use of normally unintentional sounds, as well as purposeful sounds produced by the scraping of bony elements against each other, called stridulatory sounds, or sounds associated with the swimbladder, either by passage of air through the pneumatic duct or by muscles attached to the swimbladder.</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With few exceptions, sounds produced by North American freshwater fishes are made in the context of male-male aggression associated with reproduction—especially during male-male encounters over territory and during courtship and spawning.</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Fish sounds typically consist of low-frequency pulses, with high-frequency sounds more common in courtship than aggression, and are usually limited to one or two distinct sound types, though there are a number of examples of more complex sounds as well.</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As predicted by the sensory drive hypothesis, the frequency of acoustic signals can be matched to optimum receptor frequency and to quiet areas in the background sound spectrum of the environment.</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900664011"/>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PlaceHolder 1">
            <a:extLst xmlns:a="http://schemas.openxmlformats.org/drawingml/2006/main">
              <a:ext uri="{FF2B5EF4-FFF2-40B4-BE49-F238E27FC236}">
                <a16:creationId xmlns:a16="http://schemas.microsoft.com/office/drawing/2014/main" id="{5FBD7B6E-A995-48BF-B197-368553E6D7EA}"/>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Communication among Individuals</a:t>
            </a:r>
            <a:endParaRPr sz="2800" b="0" u="none">
              <a:solidFill>
                <a:srgbClr val="000000"/>
              </a:solidFill>
              <a:latin typeface="Calibri"/>
              <a:ea typeface="Calibri"/>
              <a:cs typeface="Calibri"/>
            </a:endParaRPr>
          </a:p>
        </p:txBody>
      </p:sp>
      <p:sp>
        <p:nvSpPr>
          <p:cNvPr id="10" name="PlaceHolder 2">
            <a:extLst xmlns:a="http://schemas.openxmlformats.org/drawingml/2006/main">
              <a:ext uri="{FF2B5EF4-FFF2-40B4-BE49-F238E27FC236}">
                <a16:creationId xmlns:a16="http://schemas.microsoft.com/office/drawing/2014/main" id="{7D8D17D9-7613-496A-9E04-0BE1811C54FD}"/>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Ten</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2017635883"/>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1" name="Slide text 1">
            <a:extLst xmlns:a="http://schemas.openxmlformats.org/drawingml/2006/main">
              <a:ext uri="{FF2B5EF4-FFF2-40B4-BE49-F238E27FC236}">
                <a16:creationId xmlns:a16="http://schemas.microsoft.com/office/drawing/2014/main" id="{35814240-5B41-49CA-93F3-7B99683705E3}"/>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Communication is an integral part in the daily lives of North American freshwater fishes.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Communication helps to maintain reproductive isolation between species and facilitate interactions among and between species.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Signals of communication can be visual, chemical, auditory, electrical, or a combination of modalities, although electrical communication has not been found for North American freshwater fishes.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As with other life functions, communication evolves as a trade-off among conflicting demands; for example, coloration in fishes is a balance between factors maximizing signal value for communication and those that make an individual inconspicuous and at less risk for predation.</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Sensory drive refers to all processes causing biases in the evolution of communication systems, such as the constraints on the evolution of signal production by the nature of the receptor system, the potential for “eavesdropping” on signals by predators or competitors, and the impact of the environment on transmission and signal quality.</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Compared to the terrestrial environment, the aquatic environment offers challenges and advantages among the various forms of communication.</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2" name="Slide title: Communication is an integral part in the daily lives of North American freshw...">
            <a:extLst xmlns:a="http://schemas.openxmlformats.org/drawingml/2006/main">
              <a:ext uri="{FF2B5EF4-FFF2-40B4-BE49-F238E27FC236}">
                <a16:creationId xmlns:a16="http://schemas.microsoft.com/office/drawing/2014/main" id="{29B46D28-ABDA-49DF-B218-6745D06B947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Communication is an integral part in the daily lives of North American freshw...</a:t>
            </a:r>
          </a:p>
        </p:txBody>
      </p:sp>
    </p:spTree>
    <p:extLst>
      <p:ext uri="{BB962C8B-B14F-4D97-AF65-F5344CB8AC3E}">
        <p14:creationId xmlns:p14="http://schemas.microsoft.com/office/powerpoint/2010/main" val="1393564810"/>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PlaceHolder 1">
            <a:extLst xmlns:a="http://schemas.openxmlformats.org/drawingml/2006/main">
              <a:ext uri="{FF2B5EF4-FFF2-40B4-BE49-F238E27FC236}">
                <a16:creationId xmlns:a16="http://schemas.microsoft.com/office/drawing/2014/main" id="{6EF10E4B-FFBB-4DB9-A05D-4906D9EF805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Chemoreception</a:t>
            </a:r>
            <a:endParaRPr sz="3200" b="0" u="none">
              <a:solidFill>
                <a:srgbClr val="000000"/>
              </a:solidFill>
              <a:latin typeface="Calibri"/>
              <a:ea typeface="Calibri"/>
              <a:cs typeface="Calibri"/>
            </a:endParaRPr>
          </a:p>
        </p:txBody>
      </p:sp>
      <p:sp>
        <p:nvSpPr>
          <p:cNvPr id="13" name="Slide text 2">
            <a:extLst xmlns:a="http://schemas.openxmlformats.org/drawingml/2006/main">
              <a:ext uri="{FF2B5EF4-FFF2-40B4-BE49-F238E27FC236}">
                <a16:creationId xmlns:a16="http://schemas.microsoft.com/office/drawing/2014/main" id="{10AB8958-4A93-491C-8BF3-B68BB3A775C6}"/>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Chemical signals received via olfaction or taste are widely used, in part because water is an excellent solvent for chemicals associated with living organisms.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However, the transmission and persistence of chemical signals are influenced by the amount and direction of water flow.</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Among North American freshwater fishes, chemoreception is used in a number of ways, including food location, sexual recognition, identification of individuals or species, predator recognition and avoidance, recognition of young, orientation to habitat, and cues in migration.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Morphologically, chemoreception can be divided into three general categories:</a:t>
            </a:r>
            <a:endParaRPr sz="1600" b="0" u="none">
              <a:solidFill>
                <a:srgbClr val="000000"/>
              </a:solidFill>
              <a:latin typeface="Calibri"/>
              <a:ea typeface="Calibri"/>
              <a:cs typeface="Calibri"/>
            </a:endParaRPr>
          </a:p>
          <a:p xmlns:a="http://schemas.openxmlformats.org/drawingml/2006/main">
            <a:pPr marL="857160" lvl="1" indent="-45720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Olfactory receptors are innervated by the paired first cranial nerves, which also have branches going to the retina, which allow olfactory stimuli to alter visual responsiveness of retinal cells.</a:t>
            </a:r>
            <a:endParaRPr sz="1400" b="0" u="none">
              <a:solidFill>
                <a:srgbClr val="000000"/>
              </a:solidFill>
              <a:latin typeface="Calibri"/>
              <a:ea typeface="Calibri"/>
              <a:cs typeface="Calibri"/>
            </a:endParaRPr>
          </a:p>
          <a:p xmlns:a="http://schemas.openxmlformats.org/drawingml/2006/main">
            <a:pPr marL="857160" lvl="1" indent="-45720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Taste receptors are innervated by cranial nerves 7, 9 , and 10, as well as spinal nerves, and include taste buds, which are compound structures that also include tactile receptors, and solitary chemosensory cells (SCC). In contrast to terrestrial vertebrates, taste receptors are not confined to the inside of the mouth and are also on the fins and the body, especially around the mouth and head but also laterally.</a:t>
            </a:r>
            <a:endParaRPr sz="1400" b="0" u="none">
              <a:solidFill>
                <a:srgbClr val="000000"/>
              </a:solidFill>
              <a:latin typeface="Calibri"/>
              <a:ea typeface="Calibri"/>
              <a:cs typeface="Calibri"/>
            </a:endParaRPr>
          </a:p>
          <a:p xmlns:a="http://schemas.openxmlformats.org/drawingml/2006/main">
            <a:pPr marL="857160" lvl="1" indent="-457200">
              <a:lnSpc>
                <a:spcPct val="110000"/>
              </a:lnSpc>
              <a:spcBef>
                <a:spcPts val="349"/>
              </a:spcBef>
              <a:buClr>
                <a:srgbClr val="595959"/>
              </a:buClr>
              <a:buFont typeface="Calibri"/>
              <a:buAutoNum type="arabicPeriod"/>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A general chemosense residing in free epidermal nerve endings of trigeminal (fifth cranial nerve) or spinal origin, about which little is yet known.</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967961019"/>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4" name="PlaceHolder 1">
            <a:extLst xmlns:a="http://schemas.openxmlformats.org/drawingml/2006/main">
              <a:ext uri="{FF2B5EF4-FFF2-40B4-BE49-F238E27FC236}">
                <a16:creationId xmlns:a16="http://schemas.microsoft.com/office/drawing/2014/main" id="{56B1C68A-B0E5-4CB1-A6A1-0B6FEB66FA00}"/>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Chemosensory Communication</a:t>
            </a:r>
            <a:endParaRPr sz="2800" b="0" u="none">
              <a:solidFill>
                <a:srgbClr val="000000"/>
              </a:solidFill>
              <a:latin typeface="Calibri"/>
              <a:ea typeface="Calibri"/>
              <a:cs typeface="Calibri"/>
            </a:endParaRPr>
          </a:p>
        </p:txBody>
      </p:sp>
      <p:sp>
        <p:nvSpPr>
          <p:cNvPr id="15" name="Slide text 2">
            <a:extLst xmlns:a="http://schemas.openxmlformats.org/drawingml/2006/main">
              <a:ext uri="{FF2B5EF4-FFF2-40B4-BE49-F238E27FC236}">
                <a16:creationId xmlns:a16="http://schemas.microsoft.com/office/drawing/2014/main" id="{51C7D30B-CB48-4A43-BADE-7D4DB40C9D88}"/>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Pheromones are external chemical stimuli (odors) that are secreted to the outside by an individual and received by a second individual or individuals of the same species in which they elicit a specific adaptive response that is not dependent on prior learning or experience.</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Allomones are chemical signals that carry information between different species.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Communication via pheromones or allomones is advantageous because they can transmit through darkness or turbid water and around obstacles; metabolically they require little energy to produce; they have a range from close contact to several km; and they can be relatively persistent in the water column.</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On the negative side, their transmission is dependent on diffusion or currents, so communication can be unidirectional or relatively slow, which limits possibilities for switching messages, and the message may remain long past the time of response and have unintended consequences, such as attracting predators.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evolution of pheromones is thought to have involved three discrete steps: the ancestral stage, spying stage, and communicating stage. </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584210440"/>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pic>
        <p:nvPicPr>
          <p:cNvPr id="3" name="Three-stage diagram of chemical communication between fish. An originator releases an odor, a receiver detects the cue, and the receiver then responds to the signal; stages are labeled ancestral, spying, and communicating."/>
          <p:cNvPicPr>
            <a:picLocks xmlns:a="http://schemas.openxmlformats.org/drawingml/2006/main" noChangeAspect="1"/>
          </p:cNvPicPr>
          <p:nvPr/>
        </p:nvPicPr>
        <p:blipFill>
          <a:blip xmlns:r="http://schemas.openxmlformats.org/officeDocument/2006/relationships" xmlns:a="http://schemas.openxmlformats.org/drawingml/2006/main" r:embed="Rfe3f3f8172e3475a"/>
          <a:stretch xmlns:a="http://schemas.openxmlformats.org/drawingml/2006/main"/>
        </p:blipFill>
        <p:spPr>
          <a:xfrm xmlns:a="http://schemas.openxmlformats.org/drawingml/2006/main">
            <a:off x="177480" y="228600"/>
            <a:ext cx="8788680" cy="6400800"/>
          </a:xfrm>
          <a:prstGeom xmlns:a="http://schemas.openxmlformats.org/drawingml/2006/main" prst="rect">
            <a:avLst/>
          </a:prstGeom>
          <a:ln xmlns:a="http://schemas.openxmlformats.org/drawingml/2006/main" w="38160">
            <a:noFill/>
          </a:ln>
        </p:spPr>
      </p:pic>
      <p:sp>
        <p:nvSpPr>
          <p:cNvPr id="2" name="Slide title: Stages of chemical communication">
            <a:extLst xmlns:a="http://schemas.openxmlformats.org/drawingml/2006/main">
              <a:ext uri="{FF2B5EF4-FFF2-40B4-BE49-F238E27FC236}">
                <a16:creationId xmlns:a16="http://schemas.microsoft.com/office/drawing/2014/main" id="{F50388C5-4C93-4451-A936-27FFE817CD3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Stages of chemical communication</a:t>
            </a:r>
          </a:p>
        </p:txBody>
      </p:sp>
    </p:spTree>
    <p:extLst>
      <p:ext uri="{BB962C8B-B14F-4D97-AF65-F5344CB8AC3E}">
        <p14:creationId xmlns:p14="http://schemas.microsoft.com/office/powerpoint/2010/main" val="1701783397"/>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7" name="Slide text 1">
            <a:extLst xmlns:a="http://schemas.openxmlformats.org/drawingml/2006/main">
              <a:ext uri="{FF2B5EF4-FFF2-40B4-BE49-F238E27FC236}">
                <a16:creationId xmlns:a16="http://schemas.microsoft.com/office/drawing/2014/main" id="{3CE57241-D38E-45DF-8B18-C121847F7319}"/>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52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100" b="0" i="1" u="none">
                <a:solidFill>
                  <a:srgbClr val="595959"/>
                </a:solidFill>
                <a:latin typeface="Calibri"/>
                <a:ea typeface="Calibri"/>
                <a:cs typeface="Calibri"/>
              </a:rPr>
              <a:t>Mate Attraction, Courtship, and Spawning</a:t>
            </a:r>
            <a:endParaRPr sz="21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Pheromone-signaling systems are particularly important in reproduction, including mate attraction, courtship, and spawning among various fish groups.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Among North American freshwater fishes, examples of males responding to pheromones released by females include species in the families Petromyzontidae, Clupeidae, Cyprinidae, Characidae, Ictaluridae, Salmonidae, and Poeciliidae.</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at least some cases the response is due to gonadal hormones (i.e., prostaglandins and steroids) or their metabolites that are released into the environment and are thus active as hormonal pheromones and can very rapidly communicate hormonal status of an individual to its conspecifics.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Female attraction to male chemical cues also occurs in a number of North American freshwater fish families, including Petromyzontidae, Salmonidae, Cyprinidae, Ictaluridae, and Cyprinodontidae; for example, male Sea Lampreys produce bile acids that can attract females from long distances.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Pheromones are also used for same-sex communication—for example, to synchronize milt production among male Goldfish.</a:t>
            </a:r>
            <a:endParaRPr sz="1900" b="0" u="none">
              <a:solidFill>
                <a:srgbClr val="000000"/>
              </a:solidFill>
              <a:latin typeface="Calibri"/>
              <a:ea typeface="Calibri"/>
              <a:cs typeface="Calibri"/>
            </a:endParaRPr>
          </a:p>
          <a:p xmlns:a="http://schemas.openxmlformats.org/drawingml/2006/main">
            <a:pPr marL="742680" lvl="1" indent="-285480">
              <a:lnSpc>
                <a:spcPct val="110000"/>
              </a:lnSpc>
              <a:spcBef>
                <a:spcPts val="4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2400">
              <a:lnSpc>
                <a:spcPct val="11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18" name="Slide title: Mate Attraction, Courtship, and Spawning">
            <a:extLst xmlns:a="http://schemas.openxmlformats.org/drawingml/2006/main">
              <a:ext uri="{FF2B5EF4-FFF2-40B4-BE49-F238E27FC236}">
                <a16:creationId xmlns:a16="http://schemas.microsoft.com/office/drawing/2014/main" id="{3B024460-671D-4FF3-911D-91D58F8D3C7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Mate Attraction, Courtship, and Spawning</a:t>
            </a:r>
          </a:p>
        </p:txBody>
      </p:sp>
    </p:spTree>
    <p:extLst>
      <p:ext uri="{BB962C8B-B14F-4D97-AF65-F5344CB8AC3E}">
        <p14:creationId xmlns:p14="http://schemas.microsoft.com/office/powerpoint/2010/main" val="13770383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8" name="Slide text 1">
            <a:extLst xmlns:a="http://schemas.openxmlformats.org/drawingml/2006/main">
              <a:ext uri="{FF2B5EF4-FFF2-40B4-BE49-F238E27FC236}">
                <a16:creationId xmlns:a16="http://schemas.microsoft.com/office/drawing/2014/main" id="{9758B70B-E890-47A6-B07F-0727C0F8798C}"/>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Social Status and Individual Recognition</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Pheromones are also involved in communicating individual identity (including kin recognition), social status, or other social signals.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Chemosensory cues are used by fishes to identify kin, with North American examples from Cyprinidae, Ictaluridae, Salmonidae, and Poeciliidae; because the releaser apparently does not modulate the signal relative to the receiver, these cases better fit the case of spying rather than communication.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Work on European Threespine Sticklebacks indicates that odor is involved in kin recognition but that it is insufficient for kin recognition in the absence of visual cues; kin recognition may be important in mate selection and the avoidance of inbreeding, in the avoidance of cannibalism, in school or shoal formation, and in the reduction of stress.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Kin recognition appears to be based largely on waterborne chemosensory cues associated with major histocompatability complex (MHC) genes, which are important to the immune system and are highly polymorphic, such that individuals often differ in their MHC genotypes.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Overall, there is conflicting evidence on whether kin recognition is an innate or learned behavior, but at least in Arctic Char, some early association with kin is required for kin recognition using MHC to occur.</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Given the known survivorship values of schooling, a fish could increase its inclusive fitness by joining a school made up of its siblings, although the degree that fish schools include groups of kin is still largely unknown.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2400">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19" name="Slide title: Social Status and Individual Recognition">
            <a:extLst xmlns:a="http://schemas.openxmlformats.org/drawingml/2006/main">
              <a:ext uri="{FF2B5EF4-FFF2-40B4-BE49-F238E27FC236}">
                <a16:creationId xmlns:a16="http://schemas.microsoft.com/office/drawing/2014/main" id="{244E6530-9E9B-45A1-9D9C-01904634FD6E}"/>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Social Status and Individual Recognition</a:t>
            </a:r>
          </a:p>
        </p:txBody>
      </p:sp>
    </p:spTree>
    <p:extLst>
      <p:ext uri="{BB962C8B-B14F-4D97-AF65-F5344CB8AC3E}">
        <p14:creationId xmlns:p14="http://schemas.microsoft.com/office/powerpoint/2010/main" val="1913960765"/>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19" name="Slide text 1">
            <a:extLst xmlns:a="http://schemas.openxmlformats.org/drawingml/2006/main">
              <a:ext uri="{FF2B5EF4-FFF2-40B4-BE49-F238E27FC236}">
                <a16:creationId xmlns:a16="http://schemas.microsoft.com/office/drawing/2014/main" id="{4D895167-2883-4C45-87D2-018FC7C4858B}"/>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Migration</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Migratory fishes employ chemical cues to locate streams, spawning sites, or feeding areas.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Chemical cues can emanate from physical or biological aspects of the environment, including odors released by conspecifics.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Although the use of chemicals in migration generally does not appear to constitute communication, there are instances where true communication and/or spying could be occurring.</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Extensive studies of Pacific and Atlantic salmon species support the so-called olfactory hypothesis, clearly demonstrating that these fishes rely primarily on olfaction to identify their natal rivers and to return to natal spawning sites. </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olfactory hypothesis comprises two principal, but not mutually exclusive, hypotheses regarding the origin of the chemical signal: </a:t>
            </a: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imprinting hypothesis, which states that fishes learn the chemical odors of their natal stream during a critical period in their life cycle, associated with elevated levels of thyroxine, which is strongly supported by work on salmon, and</a:t>
            </a:r>
            <a:endParaRPr sz="1400" b="0" u="none">
              <a:solidFill>
                <a:srgbClr val="000000"/>
              </a:solidFill>
              <a:latin typeface="Calibri"/>
              <a:ea typeface="Calibri"/>
              <a:cs typeface="Calibri"/>
            </a:endParaRPr>
          </a:p>
          <a:p xmlns:a="http://schemas.openxmlformats.org/drawingml/2006/main">
            <a:pPr marL="74268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400" b="0" u="none">
                <a:solidFill>
                  <a:srgbClr val="595959"/>
                </a:solidFill>
                <a:latin typeface="Calibri"/>
                <a:ea typeface="Calibri"/>
                <a:cs typeface="Calibri"/>
              </a:rPr>
              <a:t>The pheromone hypothesis, which proposes that adult migratory fishes are attracted to their home stream by pheromones released by juvenile conspecifics from the same population and seems to be strongly supported by work on lampreys. </a:t>
            </a: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45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0" name="Slide title: Migration">
            <a:extLst xmlns:a="http://schemas.openxmlformats.org/drawingml/2006/main">
              <a:ext uri="{FF2B5EF4-FFF2-40B4-BE49-F238E27FC236}">
                <a16:creationId xmlns:a16="http://schemas.microsoft.com/office/drawing/2014/main" id="{0DC86751-A250-4C6D-B0BE-3733EEEE3F4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Migration</a:t>
            </a:r>
          </a:p>
        </p:txBody>
      </p:sp>
    </p:spTree>
    <p:extLst>
      <p:ext uri="{BB962C8B-B14F-4D97-AF65-F5344CB8AC3E}">
        <p14:creationId xmlns:p14="http://schemas.microsoft.com/office/powerpoint/2010/main" val="718765473"/>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2026-08-27T23:50:08.2960000Z</dcterms:created>
  <dcterms:modified xsi:type="dcterms:W3CDTF">2026-08-27T23:50:08.2960000Z</dcterms:modified>
</coreProperties>
</file>