
<file path=[Content_Types].xml><?xml version="1.0" encoding="utf-8"?>
<Types xmlns="http://schemas.openxmlformats.org/package/2006/content-types">
  <Default Extension="xml" ContentType="application/vnd.openxmlformats-package.core-properties+xml"/>
  <Default Extension="emf" ContentType="image/x-emf"/>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0f3d41b8537e4ea7" /><Relationship Type="http://schemas.openxmlformats.org/officeDocument/2006/relationships/extended-properties" Target="/docProps/app.xml" Id="R203b1dcf25824813" /><Relationship Type="http://schemas.openxmlformats.org/officeDocument/2006/relationships/officeDocument" Target="/ppt/presentation.xml" Id="R71826191c6b7420c" /></Relationships>
</file>

<file path=ppt/presentation.xml><?xml version="1.0" encoding="utf-8"?>
<p:presentation xmlns:p="http://schemas.openxmlformats.org/presentationml/2006/main">
  <p:sldMasterIdLst>
    <p:sldMasterId xmlns:r="http://schemas.openxmlformats.org/officeDocument/2006/relationships" id="2147483648" r:id="Rdf7154684e64412e"/>
  </p:sldMasterIdLst>
  <p:notesMasterIdLst>
    <p:notesMasterId xmlns:r="http://schemas.openxmlformats.org/officeDocument/2006/relationships" r:id="R7ea4a893d13d4048"/>
  </p:notesMasterIdLst>
  <p:sldIdLst>
    <p:sldId xmlns:r="http://schemas.openxmlformats.org/officeDocument/2006/relationships" id="256" r:id="R6f247993c0534ade"/>
    <p:sldId xmlns:r="http://schemas.openxmlformats.org/officeDocument/2006/relationships" id="257" r:id="R087d223853e7499e"/>
    <p:sldId xmlns:r="http://schemas.openxmlformats.org/officeDocument/2006/relationships" id="258" r:id="R49c9b3804ff84088"/>
    <p:sldId xmlns:r="http://schemas.openxmlformats.org/officeDocument/2006/relationships" id="259" r:id="Rd62635cdd05e40b4"/>
    <p:sldId xmlns:r="http://schemas.openxmlformats.org/officeDocument/2006/relationships" id="260" r:id="R3050639a10724b98"/>
    <p:sldId xmlns:r="http://schemas.openxmlformats.org/officeDocument/2006/relationships" id="261" r:id="R527b6e54f8134601"/>
    <p:sldId xmlns:r="http://schemas.openxmlformats.org/officeDocument/2006/relationships" id="262" r:id="Rde9bc3d6eabe48fc"/>
    <p:sldId xmlns:r="http://schemas.openxmlformats.org/officeDocument/2006/relationships" id="263" r:id="R8be04ed7c7da49ac"/>
    <p:sldId xmlns:r="http://schemas.openxmlformats.org/officeDocument/2006/relationships" id="264" r:id="R17d6656a9dbc41e2"/>
    <p:sldId xmlns:r="http://schemas.openxmlformats.org/officeDocument/2006/relationships" id="265" r:id="R6dc3a8640fed4c91"/>
    <p:sldId xmlns:r="http://schemas.openxmlformats.org/officeDocument/2006/relationships" id="266" r:id="R95daaa6f88734356"/>
    <p:sldId xmlns:r="http://schemas.openxmlformats.org/officeDocument/2006/relationships" id="267" r:id="R698468826f8c4ef1"/>
    <p:sldId xmlns:r="http://schemas.openxmlformats.org/officeDocument/2006/relationships" id="268" r:id="R278ef877c67648e9"/>
    <p:sldId xmlns:r="http://schemas.openxmlformats.org/officeDocument/2006/relationships" id="269" r:id="Rb52cc6fc1c0d44bb"/>
    <p:sldId xmlns:r="http://schemas.openxmlformats.org/officeDocument/2006/relationships" id="270" r:id="Rfc9c62c3aee54bd7"/>
    <p:sldId xmlns:r="http://schemas.openxmlformats.org/officeDocument/2006/relationships" id="271" r:id="R2769dfbd274d4e21"/>
    <p:sldId xmlns:r="http://schemas.openxmlformats.org/officeDocument/2006/relationships" id="272" r:id="R2af6a596f48944b5"/>
    <p:sldId xmlns:r="http://schemas.openxmlformats.org/officeDocument/2006/relationships" id="273" r:id="Rdd7a3640b4934719"/>
    <p:sldId xmlns:r="http://schemas.openxmlformats.org/officeDocument/2006/relationships" id="274" r:id="R7280a810d94a47fd"/>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968a1239b42438d" /><Relationship Type="http://schemas.openxmlformats.org/officeDocument/2006/relationships/slideMaster" Target="/ppt/slideMasters/slideMaster1.xml" Id="Rdf7154684e64412e" /><Relationship Type="http://schemas.openxmlformats.org/officeDocument/2006/relationships/notesMaster" Target="/ppt/notesMasters/notesMaster1.xml" Id="R7ea4a893d13d4048" /><Relationship Type="http://schemas.openxmlformats.org/officeDocument/2006/relationships/presProps" Target="/ppt/presProps.xml" Id="R2106ea4a156f4aeb" /><Relationship Type="http://schemas.openxmlformats.org/officeDocument/2006/relationships/tableStyles" Target="/ppt/tableStyles.xml" Id="R01ff26caf0d74c1e" /><Relationship Type="http://schemas.openxmlformats.org/officeDocument/2006/relationships/slide" Target="/ppt/slides/slide1.xml" Id="R6f247993c0534ade" /><Relationship Type="http://schemas.openxmlformats.org/officeDocument/2006/relationships/slide" Target="/ppt/slides/slide2.xml" Id="R087d223853e7499e" /><Relationship Type="http://schemas.openxmlformats.org/officeDocument/2006/relationships/slide" Target="/ppt/slides/slide3.xml" Id="R49c9b3804ff84088" /><Relationship Type="http://schemas.openxmlformats.org/officeDocument/2006/relationships/slide" Target="/ppt/slides/slide4.xml" Id="Rd62635cdd05e40b4" /><Relationship Type="http://schemas.openxmlformats.org/officeDocument/2006/relationships/slide" Target="/ppt/slides/slide5.xml" Id="R3050639a10724b98" /><Relationship Type="http://schemas.openxmlformats.org/officeDocument/2006/relationships/slide" Target="/ppt/slides/slide6.xml" Id="R527b6e54f8134601" /><Relationship Type="http://schemas.openxmlformats.org/officeDocument/2006/relationships/slide" Target="/ppt/slides/slide7.xml" Id="Rde9bc3d6eabe48fc" /><Relationship Type="http://schemas.openxmlformats.org/officeDocument/2006/relationships/slide" Target="/ppt/slides/slide8.xml" Id="R8be04ed7c7da49ac" /><Relationship Type="http://schemas.openxmlformats.org/officeDocument/2006/relationships/slide" Target="/ppt/slides/slide9.xml" Id="R17d6656a9dbc41e2" /><Relationship Type="http://schemas.openxmlformats.org/officeDocument/2006/relationships/slide" Target="/ppt/slides/slide10.xml" Id="R6dc3a8640fed4c91" /><Relationship Type="http://schemas.openxmlformats.org/officeDocument/2006/relationships/slide" Target="/ppt/slides/slide11.xml" Id="R95daaa6f88734356" /><Relationship Type="http://schemas.openxmlformats.org/officeDocument/2006/relationships/slide" Target="/ppt/slides/slide12.xml" Id="R698468826f8c4ef1" /><Relationship Type="http://schemas.openxmlformats.org/officeDocument/2006/relationships/slide" Target="/ppt/slides/slide13.xml" Id="R278ef877c67648e9" /><Relationship Type="http://schemas.openxmlformats.org/officeDocument/2006/relationships/slide" Target="/ppt/slides/slide14.xml" Id="Rb52cc6fc1c0d44bb" /><Relationship Type="http://schemas.openxmlformats.org/officeDocument/2006/relationships/slide" Target="/ppt/slides/slide15.xml" Id="Rfc9c62c3aee54bd7" /><Relationship Type="http://schemas.openxmlformats.org/officeDocument/2006/relationships/slide" Target="/ppt/slides/slide16.xml" Id="R2769dfbd274d4e21" /><Relationship Type="http://schemas.openxmlformats.org/officeDocument/2006/relationships/slide" Target="/ppt/slides/slide17.xml" Id="R2af6a596f48944b5" /><Relationship Type="http://schemas.openxmlformats.org/officeDocument/2006/relationships/slide" Target="/ppt/slides/slide18.xml" Id="Rdd7a3640b4934719" /><Relationship Type="http://schemas.openxmlformats.org/officeDocument/2006/relationships/slide" Target="/ppt/slides/slide19.xml" Id="R7280a810d94a47fd"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cfe261fea07b4943"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6e378167ccc04af2" /><Relationship Type="http://schemas.openxmlformats.org/officeDocument/2006/relationships/notesMaster" Target="/ppt/notesMasters/notesMaster1.xml" Id="Rce018e31ad024c07"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dc0ba3cdd2c451d" /><Relationship Type="http://schemas.openxmlformats.org/officeDocument/2006/relationships/notesMaster" Target="/ppt/notesMasters/notesMaster1.xml" Id="Rf87a74cb26104f6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61f92ef56c55459c" /><Relationship Type="http://schemas.openxmlformats.org/officeDocument/2006/relationships/notesMaster" Target="/ppt/notesMasters/notesMaster1.xml" Id="Re59a5e34f4d74905"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0f07acad0ae46a0" /><Relationship Type="http://schemas.openxmlformats.org/officeDocument/2006/relationships/notesMaster" Target="/ppt/notesMasters/notesMaster1.xml" Id="R62a4d3bee7de470c"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fab14303149451a" /><Relationship Type="http://schemas.openxmlformats.org/officeDocument/2006/relationships/notesMaster" Target="/ppt/notesMasters/notesMaster1.xml" Id="R2f38355c03de44a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bd01b175c62b4d46" /><Relationship Type="http://schemas.openxmlformats.org/officeDocument/2006/relationships/notesMaster" Target="/ppt/notesMasters/notesMaster1.xml" Id="R65a86e96d34643b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89f33bee5f2b44f3" /><Relationship Type="http://schemas.openxmlformats.org/officeDocument/2006/relationships/notesMaster" Target="/ppt/notesMasters/notesMaster1.xml" Id="R48cb130d0f9747c0"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d48289154d7e45c6" /><Relationship Type="http://schemas.openxmlformats.org/officeDocument/2006/relationships/notesMaster" Target="/ppt/notesMasters/notesMaster1.xml" Id="Ra9479bf78b2643b2"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c602d257e08f49aa" /><Relationship Type="http://schemas.openxmlformats.org/officeDocument/2006/relationships/notesMaster" Target="/ppt/notesMasters/notesMaster1.xml" Id="R110a434b836f458f"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91706b8a70b4462a" /><Relationship Type="http://schemas.openxmlformats.org/officeDocument/2006/relationships/notesMaster" Target="/ppt/notesMasters/notesMaster1.xml" Id="R62755f4826004215"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f5296adc5264456e" /><Relationship Type="http://schemas.openxmlformats.org/officeDocument/2006/relationships/notesMaster" Target="/ppt/notesMasters/notesMaster1.xml" Id="R258c0732a57042f3" /></Relationships>
</file>

<file path=ppt/notesSlides/_rels/notesSlide2.xml.rels>&#65279;<?xml version="1.0" encoding="utf-8"?><Relationships xmlns="http://schemas.openxmlformats.org/package/2006/relationships"><Relationship Type="http://schemas.openxmlformats.org/officeDocument/2006/relationships/slide" Target="/ppt/slides/slide2.xml" Id="Ra72ede1a347d44e4" /><Relationship Type="http://schemas.openxmlformats.org/officeDocument/2006/relationships/notesMaster" Target="/ppt/notesMasters/notesMaster1.xml" Id="Rfcc293b25a7f4227" /></Relationships>
</file>

<file path=ppt/notesSlides/_rels/notesSlide3.xml.rels>&#65279;<?xml version="1.0" encoding="utf-8"?><Relationships xmlns="http://schemas.openxmlformats.org/package/2006/relationships"><Relationship Type="http://schemas.openxmlformats.org/officeDocument/2006/relationships/slide" Target="/ppt/slides/slide3.xml" Id="Rb260a65ffa024ddf" /><Relationship Type="http://schemas.openxmlformats.org/officeDocument/2006/relationships/notesMaster" Target="/ppt/notesMasters/notesMaster1.xml" Id="Rabdd637d1c3b481c" /></Relationships>
</file>

<file path=ppt/notesSlides/_rels/notesSlide4.xml.rels>&#65279;<?xml version="1.0" encoding="utf-8"?><Relationships xmlns="http://schemas.openxmlformats.org/package/2006/relationships"><Relationship Type="http://schemas.openxmlformats.org/officeDocument/2006/relationships/slide" Target="/ppt/slides/slide4.xml" Id="Rb231257a2be34834" /><Relationship Type="http://schemas.openxmlformats.org/officeDocument/2006/relationships/notesMaster" Target="/ppt/notesMasters/notesMaster1.xml" Id="R4e3607e3ad07449d" /></Relationships>
</file>

<file path=ppt/notesSlides/_rels/notesSlide5.xml.rels>&#65279;<?xml version="1.0" encoding="utf-8"?><Relationships xmlns="http://schemas.openxmlformats.org/package/2006/relationships"><Relationship Type="http://schemas.openxmlformats.org/officeDocument/2006/relationships/slide" Target="/ppt/slides/slide5.xml" Id="R0878dcd050504637" /><Relationship Type="http://schemas.openxmlformats.org/officeDocument/2006/relationships/notesMaster" Target="/ppt/notesMasters/notesMaster1.xml" Id="R799db70bad054d10" /></Relationships>
</file>

<file path=ppt/notesSlides/_rels/notesSlide6.xml.rels>&#65279;<?xml version="1.0" encoding="utf-8"?><Relationships xmlns="http://schemas.openxmlformats.org/package/2006/relationships"><Relationship Type="http://schemas.openxmlformats.org/officeDocument/2006/relationships/slide" Target="/ppt/slides/slide6.xml" Id="R6fe61ee081bb4ed6" /><Relationship Type="http://schemas.openxmlformats.org/officeDocument/2006/relationships/notesMaster" Target="/ppt/notesMasters/notesMaster1.xml" Id="R87c779e3d9e344ec" /></Relationships>
</file>

<file path=ppt/notesSlides/_rels/notesSlide7.xml.rels>&#65279;<?xml version="1.0" encoding="utf-8"?><Relationships xmlns="http://schemas.openxmlformats.org/package/2006/relationships"><Relationship Type="http://schemas.openxmlformats.org/officeDocument/2006/relationships/slide" Target="/ppt/slides/slide7.xml" Id="R9c057f6f4cf341cb" /><Relationship Type="http://schemas.openxmlformats.org/officeDocument/2006/relationships/notesMaster" Target="/ppt/notesMasters/notesMaster1.xml" Id="Redfa1163cc694888" /></Relationships>
</file>

<file path=ppt/notesSlides/_rels/notesSlide8.xml.rels>&#65279;<?xml version="1.0" encoding="utf-8"?><Relationships xmlns="http://schemas.openxmlformats.org/package/2006/relationships"><Relationship Type="http://schemas.openxmlformats.org/officeDocument/2006/relationships/slide" Target="/ppt/slides/slide8.xml" Id="R8daff4ef90e74458" /><Relationship Type="http://schemas.openxmlformats.org/officeDocument/2006/relationships/notesMaster" Target="/ppt/notesMasters/notesMaster1.xml" Id="R20744b1611da4af0" /></Relationships>
</file>

<file path=ppt/notesSlides/_rels/notesSlide9.xml.rels>&#65279;<?xml version="1.0" encoding="utf-8"?><Relationships xmlns="http://schemas.openxmlformats.org/package/2006/relationships"><Relationship Type="http://schemas.openxmlformats.org/officeDocument/2006/relationships/slide" Target="/ppt/slides/slide9.xml" Id="Red1f674138ab43f2" /><Relationship Type="http://schemas.openxmlformats.org/officeDocument/2006/relationships/notesMaster" Target="/ppt/notesMasters/notesMaster1.xml" Id="Rcd81ef1bc84e4853"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Interactions in Resource Acquisition I</a:t>
            </a:r>
          </a:p>
          <a:p xmlns:a="http://schemas.openxmlformats.org/drawingml/2006/main">
            <a:r>
              <a:t>Visible text:</a:t>
            </a:r>
          </a:p>
          <a:p xmlns:a="http://schemas.openxmlformats.org/drawingml/2006/main">
            <a:r>
              <a:t>Interactions in Resource Acquisition I</a:t>
            </a:r>
          </a:p>
          <a:p xmlns:a="http://schemas.openxmlformats.org/drawingml/2006/main">
            <a:r>
              <a:t>Eleven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Field and Mesocosm Experiments</a:t>
            </a:r>
          </a:p>
          <a:p xmlns:a="http://schemas.openxmlformats.org/drawingml/2006/main">
            <a:r>
              <a:t>Visible text:</a:t>
            </a:r>
          </a:p>
          <a:p xmlns:a="http://schemas.openxmlformats.org/drawingml/2006/main">
            <a:r>
              <a:t>Field and Mesocosm Experiments</a:t>
            </a:r>
          </a:p>
          <a:p xmlns:a="http://schemas.openxmlformats.org/drawingml/2006/main">
            <a:r>
              <a:t>Well-designed field or mesocosm experiments are not without their own problems, but they generally are considered to provide the best evidence for competition. In addition to the need for experimental arenas to closely match major attributes of natural habitats, other key points for experimental studies of competition include the need for proper controls so that only the effects of an added competitor are being measured and not potential impacts from capture and handling. Experiments also need to have proper and sufficient replication so that any effects from a competitor are not masked or attributed to differences among the sites used for controls and treatments. The need for replication applies to mesocosm experiments, laboratory streams, and so on. A still too common problem of ecological experiments is pseudoreplication—the result of confusing experimental units and evaluation units, or the case of not replicating treatments (the experimental units), although samples (evaluation units) might be replicated, and then tested for experimental effects using inferential statistics. Finally, the assignment of replicates to treatments and controls must be randomized so that potential biases are avoided. Basically, experimental designs used in competition experiments fall into two groups, additive and substitutive.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Interspecific Competition</a:t>
            </a:r>
          </a:p>
          <a:p xmlns:a="http://schemas.openxmlformats.org/drawingml/2006/main">
            <a:r>
              <a:t>Visible text:</a:t>
            </a:r>
          </a:p>
          <a:p xmlns:a="http://schemas.openxmlformats.org/drawingml/2006/main">
            <a:r>
              <a:t>Interspecific Competition An early additive experiment regarding the occurrence of competition used juveniles of three sunfish species to test for niche shifts in the presence and absence of interspecific competition, while keeping intraspecific competition relatively constant. The principal conclusions, which have been supported by subsequent studies, were that sunfishes show considerable niche flexibility, that such flexibility would be adaptive in allowing fish to respond to seasonal changes in resource availability, and that such niche shifts suggest the importance of competition in structuring natural assemblages that include these species. Although effects of interspecific competition on fishes most often focus on interaction with other fish species, interspecific competition between fishes and organisms in other taxa (such as crayfish introduced into the Colorado River basin, which may feed at the same trophic level as fishes) can also be important.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Competition, resource use, and fitness</a:t>
            </a:r>
          </a:p>
          <a:p xmlns:a="http://schemas.openxmlformats.org/drawingml/2006/main">
            <a:r>
              <a:t>Figure description:</a:t>
            </a:r>
          </a:p>
          <a:p xmlns:a="http://schemas.openxmlformats.org/drawingml/2006/main">
            <a:r>
              <a:t>Three sets of bar charts comparing resource use and fitness responses in Bluegill and Green Sunfish when alone and together. The panels show shifts in habitat or vegetation use and corresponding growth or survival under interspecific competition.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Intraspecific Competition</a:t>
            </a:r>
          </a:p>
          <a:p xmlns:a="http://schemas.openxmlformats.org/drawingml/2006/main">
            <a:r>
              <a:t>Visible text:</a:t>
            </a:r>
          </a:p>
          <a:p xmlns:a="http://schemas.openxmlformats.org/drawingml/2006/main">
            <a:r>
              <a:t>Intraspecific Competition Intraspecific interactions also can impact the structure of fish assembles. The effect of intraspecific competition was tested using Red Shiners, an extremely widespread minnow in the Midwestern United States extended into northern Mexico. Fish showed moderately reduced overwinter survival that was negatively related to initial stocking density. A subsequent experiment that gave Red Shiners free access to a series of pools and riffles in predator-free experimental streams suggests that fish may avoid excessively dense aggregations (unless factors like predators or differences in habitat quality provide stronger stimuli); the growth suppression could have been due to interference or exploitation competition for surface prey, or to interference competition for benthic prey, but the suppression was not due to exploitation competition for benthic prey. Morphological and behavioral divergence of Threespine Sticklebacks in northwestern lakes also provide opportunities to assess the presence of competition and its role in promoting such divergences, with results strongly supporting that morphological diversification in Threespine Sticklebacks could be driven by resource competition. Intraspecific interactions between larval and adult fishes are also important, and can have both positive and negative effects, but are as yet poorly studied: adults can have a positive impact on conspecific larvae by consuming predators of larvae, such as predatory insects, or by increasing the abundance of small zooplankton through removal of large zooplankton; potential negative effects include competition for large zooplankton and cannibalism.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 density, survival, and length</a:t>
            </a:r>
          </a:p>
          <a:p xmlns:a="http://schemas.openxmlformats.org/drawingml/2006/main">
            <a:r>
              <a:t>Figure description:</a:t>
            </a:r>
          </a:p>
          <a:p xmlns:a="http://schemas.openxmlformats.org/drawingml/2006/main">
            <a:r>
              <a:t>Scatterplot relating fish density to projected survival and fish length. Both fitted lines decline as density rises, showing reduced survival and smaller body size at higher densities.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Experimental competition design and response</a:t>
            </a:r>
          </a:p>
          <a:p xmlns:a="http://schemas.openxmlformats.org/drawingml/2006/main">
            <a:r>
              <a:t>Figure description:</a:t>
            </a:r>
          </a:p>
          <a:p xmlns:a="http://schemas.openxmlformats.org/drawingml/2006/main">
            <a:r>
              <a:t>Two-part experimental figure. The upper panel contrasts control and treatment ponds with different densities of benthic and limnetic phenotypes; the lower panel shows fitted relationships between morphological index and growth for control, limnetic-treatment, and benthic-treatment groups.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Food Webs, Trophic Position, and Competitive Exclusion</a:t>
            </a:r>
          </a:p>
          <a:p xmlns:a="http://schemas.openxmlformats.org/drawingml/2006/main">
            <a:r>
              <a:t>Visible text:</a:t>
            </a:r>
          </a:p>
          <a:p xmlns:a="http://schemas.openxmlformats.org/drawingml/2006/main">
            <a:r>
              <a:t>Food Webs, Trophic Position, and Competitive Exclusion</a:t>
            </a:r>
          </a:p>
          <a:p xmlns:a="http://schemas.openxmlformats.org/drawingml/2006/main">
            <a:r>
              <a:t>Food webs and food chains describe the complexity of trophic interactions occurring within a community and thus indicate how matter and energy move through an ecosystem. Food webs are dynamic, changing spatially as well as temporally, and resulting in the formation and breakage of linkages among trophic groups. Temporal changes include seasonal and annual variation related to variation in the physical environment (temperature, water chemistry, precipitation amounts, runoff, water level, stream discharge, and floodplain access in rivers) or biotic environment (spawning and recruitment of young, migratory patterns, energy demands, and impacts of fisheries). Also, the introduction of nonindigenous fishes and invertebrates can have widespread, and often unexpected, impacts on food webs, providing the potential for elimination of native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Webs and Chains</a:t>
            </a:r>
          </a:p>
          <a:p xmlns:a="http://schemas.openxmlformats.org/drawingml/2006/main">
            <a:r>
              <a:t>Visible text:</a:t>
            </a:r>
          </a:p>
          <a:p xmlns:a="http://schemas.openxmlformats.org/drawingml/2006/main">
            <a:r>
              <a:t>Webs and Chains</a:t>
            </a:r>
          </a:p>
          <a:p xmlns:a="http://schemas.openxmlformats.org/drawingml/2006/main">
            <a:r>
              <a:t>Food webs and food chains comprise trophic groups and the linkages between them. There are several types of food chains and food webs: Connectance webs essentially show all known linkages and trophic groups from primary production and detritus up to the top-level consumers (essentially who eats whom). Energy webs emphasize the relationship among and direction of energy flow between trophic groups, again starting from primary producers and detritus and moving upward to top-level consumers. Interaction webs (or functional food webs) show the strengths of interactions, such as the impact of a predator on lower trophic levels. A food chain refers to a single pathway showing the linkages and trophic groups between the bottom and top of a food web; thus, a single food web can contain multiple food chains. The number of trophic levels is sensitive to environmental disturbance and to the introduction of nonindigenous species. Factors controlling the length of a food chain include the history of community organization (what organisms have had access to a community), the amount of available resources, habitat stability, and the size of the ecosystem. Because most aquatic webs are size-structured (i.e., body size increases with trophic position), food chain length is influenced by the range in body size between organisms at the bottom and top of the food web. Changes in food webs as a consequence of nonindigenous fish and invertebrate introductions can be extensive, as seen in the changes in the food web of Lake Tahoe over a 130-year period from the late 1800s and early 1900s to 1998–2000, in which the food web has significantly shifted from a benthic and planktonic primary production toward pelagic-based production.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Food-chain interaction pathways</a:t>
            </a:r>
          </a:p>
          <a:p xmlns:a="http://schemas.openxmlformats.org/drawingml/2006/main">
            <a:r>
              <a:t>Figure description:</a:t>
            </a:r>
          </a:p>
          <a:p xmlns:a="http://schemas.openxmlformats.org/drawingml/2006/main">
            <a:r>
              <a:t>Three simplified food-chain diagrams. Each connects predaceous aquatic insects, herbivorous aquatic insects, benthic algae, large fishes, and small fishes, with thicker arrows emphasizing different dominant interaction pathways.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Competitive Exclusion</a:t>
            </a:r>
          </a:p>
          <a:p xmlns:a="http://schemas.openxmlformats.org/drawingml/2006/main">
            <a:r>
              <a:t>Visible text:</a:t>
            </a:r>
          </a:p>
          <a:p xmlns:a="http://schemas.openxmlformats.org/drawingml/2006/main">
            <a:r>
              <a:t>Competitive Exclusion</a:t>
            </a:r>
          </a:p>
          <a:p xmlns:a="http://schemas.openxmlformats.org/drawingml/2006/main">
            <a:r>
              <a:t>Competitive interactions among or within species can affect fish assemblages on ecological and evolutionary time scales. On ecological time scales, competition can result in changes in resource use, changes in growth rates and condition, and presumed changes in fitness. On evolutionary time scales, competitive interactions can provide strong selective forces resulting in genetically fixed differences in morphology and behavior, leading, at least in some cases, to speciation. Although a long-established concept in ecology, competitive exclusion of one group by another is rarely documented in nature, including among North American native fishes. In fact, various studies suggest that physical variation in flow and temperature, recolonization dynamics, and temporal variation in reproduction have greater impacts on North American fish assemblages than competitive exclusion. The loss of species due to competition may be more prevalent in terms of impacts of nonnative species on native species. The strongest support for competitive exclusion comes from a study of the replacement of Rio Grande Silvery Minnow by the nonindigenous Plains Minnow, which occurred in the span of only 10 years and seems most likely to be the result of exploitation competition.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Studies of species’ interactions as a consequence of resource acquisition hav...</a:t>
            </a:r>
          </a:p>
          <a:p xmlns:a="http://schemas.openxmlformats.org/drawingml/2006/main">
            <a:r>
              <a:t>Visible text:</a:t>
            </a:r>
          </a:p>
          <a:p xmlns:a="http://schemas.openxmlformats.org/drawingml/2006/main">
            <a:r>
              <a:t>Studies of species’ interactions as a consequence of resource acquisition have long been a major area of ecological research. This chapter focuses on possible interactions involved in obtaining trophic or spatial resources, resource linkages in fish assemblages (i.e., food chains and food webs), and trophic positions. The rate of evolution of morphological structures and behaviors associated with feeding is in part influenced by competitive interactions among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Chemical Ecology</a:t>
            </a:r>
          </a:p>
          <a:p xmlns:a="http://schemas.openxmlformats.org/drawingml/2006/main">
            <a:r>
              <a:t>Visible text:</a:t>
            </a:r>
          </a:p>
          <a:p xmlns:a="http://schemas.openxmlformats.org/drawingml/2006/main">
            <a:r>
              <a:t>Chemical Ecology</a:t>
            </a:r>
          </a:p>
          <a:p xmlns:a="http://schemas.openxmlformats.org/drawingml/2006/main">
            <a:r>
              <a:t>One line of evidence for the potential occurrence of competition has been the degree of dietary overlap, traditionally determined by studies of gut contents or by direct observations of feeding. Over the last several decades, stable isotope analysis (SIA) has proven an additional and effective means of determining the trophic bases of fish populations. Direct approaches provide information on recently consumed food items and are perhaps better at showing the impact of predation on ecosystems, whereas SIA potentially provides time integrated-dietary information on prey items that are assimilated, if the food is allocated to the tissue being analyzed, and does not require identification of gut contents. In general, changes in isotopic ration of fish tissues require 3–12 months or longer before they reflect changes in diet, depending on species and the tissue being analyzed. SIA can integrate a long (well more than one year) feeding period, especially in slow-growing fishes or populations, and response time can also vary greatly among consumer tissues. Isotopic variation can also be caused by factors other than a change in the diet of the focal species, such as by a dietary change of the prey species or even by changes occurring several trophic levels removed from the focal species. Thus, depending on the tissue analyzed, SIA integrates long-term assimilation of nutrients and would only reflect short-term feeding patterns if organisms tended to specialize on particular food types rather than feeding opportunistically.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Resource Limitation and Competition</a:t>
            </a:r>
          </a:p>
          <a:p xmlns:a="http://schemas.openxmlformats.org/drawingml/2006/main">
            <a:r>
              <a:t>Visible text:</a:t>
            </a:r>
          </a:p>
          <a:p xmlns:a="http://schemas.openxmlformats.org/drawingml/2006/main">
            <a:r>
              <a:t>Resource Limitation and Competition</a:t>
            </a:r>
          </a:p>
          <a:p xmlns:a="http://schemas.openxmlformats.org/drawingml/2006/main">
            <a:r>
              <a:t>Access to resources, or their availability, can be strongly influenced by individuals of the same of different species. Competition occurs when the negative interactions depress individual fitness, population growth rates, or overall population sizes of the two groups (individuals, populations, and species). In freshwater fishes, this can occur primarily through: Exploitation competition, or consumptive or passive competition, in which resources are limited by their common use by the same or different species, without active interactions between the individuals; Interference competition, or active competition, in which resources are limited because of access to them. Interference competition can be subdivided into territorial competition, in which an individual aggressively defends, or shows the potential to defend, some spatial resource against other individuals, and encounter competition, in which interactions among mobile individuals results in some type of harm, such as lost time or energy, theft of food, or injury or death. Preemptive competition, in which some type of space, such as a nesting site or foraging site, is passively occupied by an individual so that other individuals do not occupy the space unless the occupant leaves. Competition is usually viewed as being symmetrical, with both sides affected negatively, but the impact of competition, although still a negative response, is not necessarily equal on both sides. Competition is typically evaluated through observational field studies, such as resource partitioning, through “natural experiments,” including character displacement and release, and through manipulative field and/or laboratory studies.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Ecological Niches</a:t>
            </a:r>
          </a:p>
          <a:p xmlns:a="http://schemas.openxmlformats.org/drawingml/2006/main">
            <a:r>
              <a:t>Visible text:</a:t>
            </a:r>
          </a:p>
          <a:p xmlns:a="http://schemas.openxmlformats.org/drawingml/2006/main">
            <a:r>
              <a:t>Ecological Niches</a:t>
            </a:r>
          </a:p>
          <a:p xmlns:a="http://schemas.openxmlformats.org/drawingml/2006/main">
            <a:r>
              <a:t>Niche concepts are widely used in ecology, although their use is complicated by competing niche definitions. Recently, the multitude of niche concepts have been distilled down to three: The recess (i.e. cubbyhole)/role niche has its major focus on the environment and corresponds with Grinnell’s autecological use of the ecological niche in that a species has a set of behavioral, physiological, and morphological adaptations for exploiting particular food and habitat resources in a community. If such resources are not used, then the recess niche would be empty. This concept also leads to the consideration of ecological equivalents—different species in disparate localities that have the same or similar niche characteristics. The population-persistence niche has its focus on species’ populations rather than the environment, and emphasizes interactions among and within species, especially competition, and corresponds closely with the multidimensional Hutchinsonian niche. With this concept, the niche is a property of the species so that there can be no empty niches. The synecological population-persistence niche offers a quantitative way to characterize niches, with a focus on macrohabitats, and lends itself well to multivariate statistical approaches. The resource-utilization niche is also quantitative and multidimensional, but rather than focusing on fitness per se, this concept emphasizes how organisms are actually using resources and the limiting similarity among niches to allow for coexistence of species. Studies of resource use and niche overlap in fishes are further complicated by the great range of body sizes, and perhaps habitats, shown by fishes as they transition from larval, to juvenile, to adult stages.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Resource Partitioning and Other Observational Studies</a:t>
            </a:r>
          </a:p>
          <a:p xmlns:a="http://schemas.openxmlformats.org/drawingml/2006/main">
            <a:r>
              <a:t>Visible text:</a:t>
            </a:r>
          </a:p>
          <a:p xmlns:a="http://schemas.openxmlformats.org/drawingml/2006/main">
            <a:r>
              <a:t>Resource Partitioning and Other Observational Studies</a:t>
            </a:r>
          </a:p>
          <a:p xmlns:a="http://schemas.openxmlformats.org/drawingml/2006/main">
            <a:r>
              <a:t>Resource partitioning refers to how organisms within an ecological community differ in their use of resources and derives from the basic questions of how species coexist and how many species can occur together. Observational studies of resource partitioning in North American freshwater fishes have been based on habitat, food, and temporal (seasonal and diel) variables. Vertical habitat segregation of fishes seems to be common and potentially could be a result of interactive segregation, or the consequence of phylogenetic history or other noninteractive factors, such as individual-based optimal foraging. Most studies of resource overlap among freshwater fishes have focused on juvenile and adult life-history stages, yet intro- and interspecific interactions among early life-history stages (larvae and postlarvae) are potentially critical, especially in arid, western rivers, such as the Rio Grande, where habitats for larval fishes can be ephemeral and reproduction is often tied closely to the hydrograph. Observational field studies addressing interactive segregation among fishes continued to be prevalent in the ecological literature through the 1980s and mid-1990s, but most recently there has been a trend to support field studies with historical information and/or manipulative field or laboratory studies.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Opportunistic Distributions and “Natural Experiments”</a:t>
            </a:r>
          </a:p>
          <a:p xmlns:a="http://schemas.openxmlformats.org/drawingml/2006/main">
            <a:r>
              <a:t>Visible text:</a:t>
            </a:r>
          </a:p>
          <a:p xmlns:a="http://schemas.openxmlformats.org/drawingml/2006/main">
            <a:r>
              <a:t>Opportunistic Distributions and “Natural Experiments”</a:t>
            </a:r>
          </a:p>
          <a:p xmlns:a="http://schemas.openxmlformats.org/drawingml/2006/main">
            <a:r>
              <a:t>“Natural experiments”—that is, the comparison of nonmanipulated areas—are offered in situations where a species occurs in different combinations with other species or resources. Although such opportunistic, observational studies usually lack suitable controls, as well as having other problems with experimental design, they often can suggest the presence of competition and lead to more tightly focused, experimental tests. Interpretations of such opportunistic distributions are strengthened if multiple sympatric and allopatric sites are available, a situation that is typically rare. In a broad sense, “natural experiments” include niche shifts and character displacement, where niche shifts allow organisms to rapidly alter their trophic resource use or reproductive behavior in response to the presence or absence of heterospecifics, and character displacement refers to the reduction of overlap in resource use or in reproductive phenotypes between species through the process of natural selection. Phenotypically variable traits that remain under persistent, strong selection can lose their variability and become genetically fixed, so that phenotypic shifts can lead to evolutionary divergence resulting in character displacement.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Niche Shifts</a:t>
            </a:r>
          </a:p>
          <a:p xmlns:a="http://schemas.openxmlformats.org/drawingml/2006/main">
            <a:r>
              <a:t>Visible text:</a:t>
            </a:r>
          </a:p>
          <a:p xmlns:a="http://schemas.openxmlformats.org/drawingml/2006/main">
            <a:r>
              <a:t>Niche Shifts The spread of Red Shiner into watersheds in Arizona and New Mexico where it is not native has coincided with a dramatic decline of Spikedace, a small minnow endemic to the Gila River Basin. Two hypotheses have been proposed for the rapid decline of Spikedace—displacement by competition with Red Shiner or replacement by Red Shiner following major environmental alteration. By studying habitat use in allopatric and sympatric populations, Douglas et al. demonstrated that Spikedace shifts its habitat use where it co-occurs with Red Shiner. In allopatry, both species seem to be selecting less common but similar habitats that are significantly shallower and have slower current flow and finer substrata than the average habitats available; in sympatry, Red Shiners do not change their microhabitat but Spikedace are displaced, apparently through interference competition, into deeper microhabitats with swifter currents and larger particle sizes. The hypothesis of interference competition is also supported by interactions of the Tessellated Darter, native to Atlantic drainages, and the Banded Darter, which has been introduced from the Lake Michigan and upper Mississippi watersheds.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Character Displacement</a:t>
            </a:r>
          </a:p>
          <a:p xmlns:a="http://schemas.openxmlformats.org/drawingml/2006/main">
            <a:r>
              <a:t>Visible text:</a:t>
            </a:r>
          </a:p>
          <a:p xmlns:a="http://schemas.openxmlformats.org/drawingml/2006/main">
            <a:r>
              <a:t>Character Displacement Studies of character displacement and release take a similar approach to natural experiments but with an evolutionary rather than ecological time scale. Ecological character displacement occurs in sympatric species through genetically controlled, phenotypic divergence. Ecological character release is a special case of character displacement involving a shift in characters in allopatric compared with sympatric populations caused by the absence of other restricting species. Both displacement and release generally invoke competition as the driving force so that the distinction between the two is simply the historical pattern of events. Although most studies of character displacement and release are unable to provide independent evidence that competition is responsible for the shifts in phenotype, the current consensus is that competition is most often the driving factor. In addition, character release and trophic polymorphism are much more common in species-poor, relatively recent, high-diversity (i.e., large, deep lakes) environments. Especially with observational studies or “natural experiments,” evidence of competition is often inferred from shifts in niche overlap, as shown by the differentiation of sticklebacks and sunfishes in species-poor lakes into benthic and limnetic forms. Apparent character release also occurs in Arctic Char, with some morphotypes differing on the basis of body depth and size, at least some of which are thought to be caused by reduced interspecific competition (i.e., character release) in concert with intense intraspecific competition.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652009740b2344aa"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8ED58D15-8552-4D9F-9C52-3FBC1FF8F401}"/>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19E1850B-6DBC-4526-B222-08CBC57D51FE}"/>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95A85C48-8256-4932-8113-BCA43357E741}" type="slidenum">
              <a:t>&lt;#&gt;</a:t>
            </a:fld>
          </a:p>
        </p:txBody>
      </p:sp>
      <p:sp>
        <p:nvSpPr>
          <p:cNvPr id="4" name="PlaceHolder 3">
            <a:extLst xmlns:a="http://schemas.openxmlformats.org/drawingml/2006/main">
              <a:ext uri="{FF2B5EF4-FFF2-40B4-BE49-F238E27FC236}">
                <a16:creationId xmlns:a16="http://schemas.microsoft.com/office/drawing/2014/main" id="{BE199FFC-C9D2-45A8-96B7-80DC12B6797A}"/>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60384ebf73b4e4f" /><Relationship Type="http://schemas.openxmlformats.org/officeDocument/2006/relationships/slideLayout" Target="/ppt/slideLayouts/slideLayout1.xml" Id="Rf6e5ea39a17f421d"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D07883B-1701-4205-90C0-2E6AB16CF6C1}"/>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5E59A29E-26E6-4181-9547-D8FD875064F1}"/>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BE9F09A6-5356-4558-9A40-E2B3D404C065}"/>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7B935BD6-8D01-44FF-8521-3B4DB2AC90DB}"/>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FFC2DD43-09D4-478A-B2E7-878191DF2FD1}"/>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6D0F1D0-BA57-4A72-B311-230E3BF104A8}"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f6e5ea39a17f421d"/>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2104c6915cc04ced" /><Relationship Type="http://schemas.openxmlformats.org/officeDocument/2006/relationships/notesSlide" Target="/ppt/notesSlides/notesSlide1.xml" Id="Rf02f8bcd258c44ef"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3a0cf9cf2217417f" /><Relationship Type="http://schemas.openxmlformats.org/officeDocument/2006/relationships/notesSlide" Target="/ppt/notesSlides/notesSlide10.xml" Id="Readcb8d92b524e52"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ee044df674b64933" /><Relationship Type="http://schemas.openxmlformats.org/officeDocument/2006/relationships/notesSlide" Target="/ppt/notesSlides/notesSlide11.xml" Id="R5a3695c4c81f47e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11e220a44ec64d4a" /><Relationship Type="http://schemas.openxmlformats.org/officeDocument/2006/relationships/image" Target="/ppt/media/image.emf" Id="R20b1620da4d94b6f" /><Relationship Type="http://schemas.openxmlformats.org/officeDocument/2006/relationships/notesSlide" Target="/ppt/notesSlides/notesSlide12.xml" Id="Rceb0cb01a8d24560"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849703b95ac6404e" /><Relationship Type="http://schemas.openxmlformats.org/officeDocument/2006/relationships/notesSlide" Target="/ppt/notesSlides/notesSlide13.xml" Id="Rdd3552d3b21a4caa"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dc65eac3a46541c4" /><Relationship Type="http://schemas.openxmlformats.org/officeDocument/2006/relationships/image" Target="/ppt/media/image2.emf" Id="R93f9de1bddfd4fd3" /><Relationship Type="http://schemas.openxmlformats.org/officeDocument/2006/relationships/notesSlide" Target="/ppt/notesSlides/notesSlide14.xml" Id="R425ac543fcd54d55"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accc09d4166b4259" /><Relationship Type="http://schemas.openxmlformats.org/officeDocument/2006/relationships/image" Target="/ppt/media/image.jpeg" Id="R96e246b0799242cb" /><Relationship Type="http://schemas.openxmlformats.org/officeDocument/2006/relationships/notesSlide" Target="/ppt/notesSlides/notesSlide15.xml" Id="Rdc70e96258e64fe7"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6a3dc1f77b864c5e" /><Relationship Type="http://schemas.openxmlformats.org/officeDocument/2006/relationships/notesSlide" Target="/ppt/notesSlides/notesSlide16.xml" Id="Reabcec6c13ea4608"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5a656fec7042438a" /><Relationship Type="http://schemas.openxmlformats.org/officeDocument/2006/relationships/notesSlide" Target="/ppt/notesSlides/notesSlide17.xml" Id="Rb21deb886871488c"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499cf536437f4fd8" /><Relationship Type="http://schemas.openxmlformats.org/officeDocument/2006/relationships/image" Target="/ppt/media/image3.emf" Id="R8d0f98e53f3c4dc5" /><Relationship Type="http://schemas.openxmlformats.org/officeDocument/2006/relationships/notesSlide" Target="/ppt/notesSlides/notesSlide18.xml" Id="Ra394c69256204f7c"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52796c8c97d541fb" /><Relationship Type="http://schemas.openxmlformats.org/officeDocument/2006/relationships/notesSlide" Target="/ppt/notesSlides/notesSlide19.xml" Id="R833d0ba9fa4143f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4118c72c19b04749" /><Relationship Type="http://schemas.openxmlformats.org/officeDocument/2006/relationships/notesSlide" Target="/ppt/notesSlides/notesSlide2.xml" Id="R01950f06119d424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641bd55eb8c4868" /><Relationship Type="http://schemas.openxmlformats.org/officeDocument/2006/relationships/notesSlide" Target="/ppt/notesSlides/notesSlide3.xml" Id="R0174e1fe08614a7c"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bd831b1ff8b045df" /><Relationship Type="http://schemas.openxmlformats.org/officeDocument/2006/relationships/notesSlide" Target="/ppt/notesSlides/notesSlide4.xml" Id="R4981ccab1a0843f5"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26c63693709449a" /><Relationship Type="http://schemas.openxmlformats.org/officeDocument/2006/relationships/notesSlide" Target="/ppt/notesSlides/notesSlide5.xml" Id="R2bb3da975cdc423f"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8d5c689dcf24d9c" /><Relationship Type="http://schemas.openxmlformats.org/officeDocument/2006/relationships/notesSlide" Target="/ppt/notesSlides/notesSlide6.xml" Id="R93b5675c063443af"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e1705f03bf7f42c9" /><Relationship Type="http://schemas.openxmlformats.org/officeDocument/2006/relationships/notesSlide" Target="/ppt/notesSlides/notesSlide7.xml" Id="R47fd0229808542cd"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06ccd85d9cb04c8d" /><Relationship Type="http://schemas.openxmlformats.org/officeDocument/2006/relationships/notesSlide" Target="/ppt/notesSlides/notesSlide8.xml" Id="R4d033e6e6bf440d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8ef3848337c4db8" /><Relationship Type="http://schemas.openxmlformats.org/officeDocument/2006/relationships/notesSlide" Target="/ppt/notesSlides/notesSlide9.xml" Id="R68feaa9b22414f48"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C50C0C71-B580-4F9E-AEE3-FCE1EA387EE9}"/>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Interactions in Resource Acquisition I</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C5795F8C-A6D1-4117-9F1C-C24BBE524707}"/>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Eleven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74645391"/>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2" name="PlaceHolder 1">
            <a:extLst xmlns:a="http://schemas.openxmlformats.org/drawingml/2006/main">
              <a:ext uri="{FF2B5EF4-FFF2-40B4-BE49-F238E27FC236}">
                <a16:creationId xmlns:a16="http://schemas.microsoft.com/office/drawing/2014/main" id="{6C143A4D-C64D-42C9-A164-2ED0AB732DE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Field and Mesocosm Experiments</a:t>
            </a:r>
            <a:endParaRPr sz="2800" b="0" u="none">
              <a:solidFill>
                <a:srgbClr val="000000"/>
              </a:solidFill>
              <a:latin typeface="Calibri"/>
              <a:ea typeface="Calibri"/>
              <a:cs typeface="Calibri"/>
            </a:endParaRPr>
          </a:p>
        </p:txBody>
      </p:sp>
      <p:sp>
        <p:nvSpPr>
          <p:cNvPr id="23" name="Slide text 2">
            <a:extLst xmlns:a="http://schemas.openxmlformats.org/drawingml/2006/main">
              <a:ext uri="{FF2B5EF4-FFF2-40B4-BE49-F238E27FC236}">
                <a16:creationId xmlns:a16="http://schemas.microsoft.com/office/drawing/2014/main" id="{D4A35B81-DE23-4DB3-898B-2A5614E9319B}"/>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Well-designed field or mesocosm experiments are not without their own problems, but they generally are considered to provide the best evidence for competition.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to the need for experimental arenas to closely match major attributes of natural habitats, other key points for experimental studies of competition include the need for proper controls so that only the effects of an added competitor are being measured and not potential impacts from capture and handling.</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Experiments also need to have proper and sufficient replication so that any effects from a competitor are not masked or attributed to differences among the sites used for controls and treatments.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need for replication applies to mesocosm experiments, laboratory streams, and so 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 still too common problem of ecological experiments is pseudoreplication—the result of confusing experimental units and evaluation units, or the case of not replicating treatments (the experimental units), although samples (evaluation units) might be replicated, and then tested for experimental effects using inferential statistics.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Finally, the assignment of replicates to treatments and controls must be randomized so that potential biases are avoided.</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Basically, experimental designs used in competition experiments fall into two groups, additive and substitutive.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851622948"/>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4" name="Slide text 1">
            <a:extLst xmlns:a="http://schemas.openxmlformats.org/drawingml/2006/main">
              <a:ext uri="{FF2B5EF4-FFF2-40B4-BE49-F238E27FC236}">
                <a16:creationId xmlns:a16="http://schemas.microsoft.com/office/drawing/2014/main" id="{56551704-E2B8-4D98-8256-C807F0604E4E}"/>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2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Interspecific Competition</a:t>
            </a:r>
            <a:endParaRPr sz="21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An early additive experiment regarding the occurrence of competition used juveniles of three sunfish species to test for niche shifts in the presence and absence of interspecific competition, while keeping intraspecific competition relatively constant. </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principal conclusions, which have been supported by subsequent studies, were that sunfishes show considerable niche flexibility, that such flexibility would be adaptive in allowing fish to respond to seasonal changes in resource availability, and that such niche shifts suggest the importance of competition in structuring natural assemblages that include these species.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Although effects of interspecific competition on fishes most often focus on interaction with other fish species, interspecific competition between fishes and organisms in other taxa (such as crayfish introduced into the Colorado River basin, which may feed at the same trophic level as fishes) can also be important.</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20000"/>
              </a:lnSpc>
              <a:spcBef>
                <a:spcPts val="4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2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5" name="Slide title: Interspecific Competition">
            <a:extLst xmlns:a="http://schemas.openxmlformats.org/drawingml/2006/main">
              <a:ext uri="{FF2B5EF4-FFF2-40B4-BE49-F238E27FC236}">
                <a16:creationId xmlns:a16="http://schemas.microsoft.com/office/drawing/2014/main" id="{40163944-E9AD-407E-BD7A-E0A1A549AA4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Interspecific Competition</a:t>
            </a:r>
          </a:p>
        </p:txBody>
      </p:sp>
    </p:spTree>
    <p:extLst>
      <p:ext uri="{BB962C8B-B14F-4D97-AF65-F5344CB8AC3E}">
        <p14:creationId xmlns:p14="http://schemas.microsoft.com/office/powerpoint/2010/main" val="1133384787"/>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Three sets of bar charts comparing resource use and fitness responses in Bluegill and Green Sunfish when alone and together. The panels show shifts in habitat or vegetation use and corresponding growth or survival under interspecific competition."/>
          <p:cNvPicPr>
            <a:picLocks xmlns:a="http://schemas.openxmlformats.org/drawingml/2006/main" noChangeAspect="1"/>
          </p:cNvPicPr>
          <p:nvPr/>
        </p:nvPicPr>
        <p:blipFill>
          <a:blip xmlns:r="http://schemas.openxmlformats.org/officeDocument/2006/relationships" xmlns:a="http://schemas.openxmlformats.org/drawingml/2006/main" r:embed="R20b1620da4d94b6f"/>
          <a:stretch xmlns:a="http://schemas.openxmlformats.org/drawingml/2006/main"/>
        </p:blipFill>
        <p:spPr>
          <a:xfrm xmlns:a="http://schemas.openxmlformats.org/drawingml/2006/main">
            <a:off x="1776240" y="228600"/>
            <a:ext cx="5591160" cy="6400800"/>
          </a:xfrm>
          <a:prstGeom xmlns:a="http://schemas.openxmlformats.org/drawingml/2006/main" prst="rect">
            <a:avLst/>
          </a:prstGeom>
          <a:ln xmlns:a="http://schemas.openxmlformats.org/drawingml/2006/main" w="38160">
            <a:noFill/>
          </a:ln>
        </p:spPr>
      </p:pic>
      <p:sp>
        <p:nvSpPr>
          <p:cNvPr id="2" name="Slide title: Competition, resource use, and fitness">
            <a:extLst xmlns:a="http://schemas.openxmlformats.org/drawingml/2006/main">
              <a:ext uri="{FF2B5EF4-FFF2-40B4-BE49-F238E27FC236}">
                <a16:creationId xmlns:a16="http://schemas.microsoft.com/office/drawing/2014/main" id="{D8902D28-A6E2-42FE-B5D5-610BC50CDF7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Competition, resource use, and fitness</a:t>
            </a:r>
          </a:p>
        </p:txBody>
      </p:sp>
    </p:spTree>
    <p:extLst>
      <p:ext uri="{BB962C8B-B14F-4D97-AF65-F5344CB8AC3E}">
        <p14:creationId xmlns:p14="http://schemas.microsoft.com/office/powerpoint/2010/main" val="1278619075"/>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DD4D57A8-C407-4D24-B429-DAB033DF9032}"/>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Intraspecific Competition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Intraspecific interactions also can impact the structure of fish assembles.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effect of intraspecific competition was tested using Red Shiners, an extremely widespread minnow in the Midwestern United States extended into northern Mexico.</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 showed moderately reduced overwinter survival that was negatively related to initial stocking density.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 subsequent experiment that gave Red Shiners free access to a series of pools and riffles in predator-free experimental streams suggests that fish may avoid excessively dense aggregations (unless factors like predators or differences in habitat quality provide stronger stimuli); the growth suppression could have been due to interference or exploitation competition for surface prey, or to interference competition for benthic prey, but the suppression was not due to exploitation competition for benthic prey.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Morphological and behavioral divergence of Threespine Sticklebacks in northwestern lakes also provide opportunities to assess the presence of competition and its role in promoting such divergences, with results strongly supporting that morphological diversification in Threespine Sticklebacks could be driven by resource competition.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Intraspecific interactions between larval and adult fishes are also important, and can have both positive and negative effects, but are as yet poorly studied: adults can have a positive impact on conspecific larvae by consuming predators of larvae, such as predatory insects, or by increasing the abundance of small zooplankton through removal of large zooplankton; potential negative effects include competition for large zooplankton and cannibalism.</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7" name="Slide title: Intraspecific Competition">
            <a:extLst xmlns:a="http://schemas.openxmlformats.org/drawingml/2006/main">
              <a:ext uri="{FF2B5EF4-FFF2-40B4-BE49-F238E27FC236}">
                <a16:creationId xmlns:a16="http://schemas.microsoft.com/office/drawing/2014/main" id="{D7410CA4-FE14-4809-94BB-9A98AF6A891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Intraspecific Competition</a:t>
            </a:r>
          </a:p>
        </p:txBody>
      </p:sp>
    </p:spTree>
    <p:extLst>
      <p:ext uri="{BB962C8B-B14F-4D97-AF65-F5344CB8AC3E}">
        <p14:creationId xmlns:p14="http://schemas.microsoft.com/office/powerpoint/2010/main" val="121756378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Scatterplot relating fish density to projected survival and fish length. Both fitted lines decline as density rises, showing reduced survival and smaller body size at higher densities."/>
          <p:cNvPicPr>
            <a:picLocks xmlns:a="http://schemas.openxmlformats.org/drawingml/2006/main" noChangeAspect="1"/>
          </p:cNvPicPr>
          <p:nvPr/>
        </p:nvPicPr>
        <p:blipFill>
          <a:blip xmlns:r="http://schemas.openxmlformats.org/officeDocument/2006/relationships" xmlns:a="http://schemas.openxmlformats.org/drawingml/2006/main" r:embed="R93f9de1bddfd4fd3"/>
          <a:stretch xmlns:a="http://schemas.openxmlformats.org/drawingml/2006/main"/>
        </p:blipFill>
        <p:spPr>
          <a:xfrm xmlns:a="http://schemas.openxmlformats.org/drawingml/2006/main">
            <a:off x="177480" y="228600"/>
            <a:ext cx="8788680" cy="6400800"/>
          </a:xfrm>
          <a:prstGeom xmlns:a="http://schemas.openxmlformats.org/drawingml/2006/main" prst="rect">
            <a:avLst/>
          </a:prstGeom>
          <a:ln xmlns:a="http://schemas.openxmlformats.org/drawingml/2006/main" w="38160">
            <a:noFill/>
          </a:ln>
        </p:spPr>
      </p:pic>
      <p:sp>
        <p:nvSpPr>
          <p:cNvPr id="2" name="Slide title: Fish density, survival, and length">
            <a:extLst xmlns:a="http://schemas.openxmlformats.org/drawingml/2006/main">
              <a:ext uri="{FF2B5EF4-FFF2-40B4-BE49-F238E27FC236}">
                <a16:creationId xmlns:a16="http://schemas.microsoft.com/office/drawing/2014/main" id="{0EF5C2BC-B94C-497E-906C-6D3DA664581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 density, survival, and length</a:t>
            </a:r>
          </a:p>
        </p:txBody>
      </p:sp>
    </p:spTree>
    <p:extLst>
      <p:ext uri="{BB962C8B-B14F-4D97-AF65-F5344CB8AC3E}">
        <p14:creationId xmlns:p14="http://schemas.microsoft.com/office/powerpoint/2010/main" val="96157964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pic>
        <p:nvPicPr>
          <p:cNvPr id="3" name="Two-part experimental figure. The upper panel contrasts control and treatment ponds with different densities of benthic and limnetic phenotypes; the lower panel shows fitted relationships between morphological index and growth for control, limnetic-treatment, and benthic-treatment groups."/>
          <p:cNvPicPr>
            <a:picLocks xmlns:a="http://schemas.openxmlformats.org/drawingml/2006/main" noChangeAspect="1"/>
          </p:cNvPicPr>
          <p:nvPr/>
        </p:nvPicPr>
        <p:blipFill>
          <a:blip xmlns:r="http://schemas.openxmlformats.org/officeDocument/2006/relationships" xmlns:a="http://schemas.openxmlformats.org/drawingml/2006/main" r:embed="R96e246b0799242cb"/>
          <a:stretch xmlns:a="http://schemas.openxmlformats.org/drawingml/2006/main"/>
        </p:blipFill>
        <p:spPr>
          <a:xfrm xmlns:a="http://schemas.openxmlformats.org/drawingml/2006/main">
            <a:off x="2761920" y="228600"/>
            <a:ext cx="3619800" cy="6400800"/>
          </a:xfrm>
          <a:prstGeom xmlns:a="http://schemas.openxmlformats.org/drawingml/2006/main" prst="rect">
            <a:avLst/>
          </a:prstGeom>
          <a:ln xmlns:a="http://schemas.openxmlformats.org/drawingml/2006/main" w="38160">
            <a:noFill/>
          </a:ln>
        </p:spPr>
      </p:pic>
      <p:sp>
        <p:nvSpPr>
          <p:cNvPr id="2" name="Slide title: Experimental competition design and response">
            <a:extLst xmlns:a="http://schemas.openxmlformats.org/drawingml/2006/main">
              <a:ext uri="{FF2B5EF4-FFF2-40B4-BE49-F238E27FC236}">
                <a16:creationId xmlns:a16="http://schemas.microsoft.com/office/drawing/2014/main" id="{F326F8DF-438D-4CCD-B08C-AC27ED357BE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Experimental competition design and response</a:t>
            </a:r>
          </a:p>
        </p:txBody>
      </p:sp>
    </p:spTree>
    <p:extLst>
      <p:ext uri="{BB962C8B-B14F-4D97-AF65-F5344CB8AC3E}">
        <p14:creationId xmlns:p14="http://schemas.microsoft.com/office/powerpoint/2010/main" val="1450685006"/>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29" name="PlaceHolder 1">
            <a:extLst xmlns:a="http://schemas.openxmlformats.org/drawingml/2006/main">
              <a:ext uri="{FF2B5EF4-FFF2-40B4-BE49-F238E27FC236}">
                <a16:creationId xmlns:a16="http://schemas.microsoft.com/office/drawing/2014/main" id="{F1582F8A-1BEC-4EFA-9696-F5B2492126F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Food Webs, Trophic Position, and Competitive Exclusion</a:t>
            </a:r>
            <a:endParaRPr sz="2900" b="0" u="none">
              <a:solidFill>
                <a:srgbClr val="000000"/>
              </a:solidFill>
              <a:latin typeface="Calibri"/>
              <a:ea typeface="Calibri"/>
              <a:cs typeface="Calibri"/>
            </a:endParaRPr>
          </a:p>
        </p:txBody>
      </p:sp>
      <p:sp>
        <p:nvSpPr>
          <p:cNvPr id="30" name="Slide text 2">
            <a:extLst xmlns:a="http://schemas.openxmlformats.org/drawingml/2006/main">
              <a:ext uri="{FF2B5EF4-FFF2-40B4-BE49-F238E27FC236}">
                <a16:creationId xmlns:a16="http://schemas.microsoft.com/office/drawing/2014/main" id="{52F2B6D0-F3FF-48B3-B56C-13AD3F20BA66}"/>
              </a:ext>
            </a:extLst>
          </p:cNvPr>
          <p:cNvSpPr>
            <a:spLocks xmlns:a="http://schemas.openxmlformats.org/drawingml/2006/main" noGrp="1"/>
          </p:cNvSpPr>
          <p:nvPr/>
        </p:nvSpPr>
        <p:spPr>
          <a:xfrm xmlns:a="http://schemas.openxmlformats.org/drawingml/2006/main">
            <a:off x="457200" y="1017360"/>
            <a:ext cx="8229600" cy="5448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Food webs and food chains describe the complexity of trophic interactions occurring within a community and thus indicate how matter and energy move through an ecosystem.</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Food webs are dynamic, changing spatially as well as temporally, and resulting in the formation and breakage of linkages among trophic groups.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Temporal changes include seasonal and annual variation related to variation in the physical environment (temperature, water chemistry, precipitation amounts, runoff, water level, stream discharge, and floodplain access in rivers) or biotic environment (spawning and recruitment of young, migratory patterns, energy demands, and impacts of fisheries). </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Also, the introduction of nonindigenous fishes and invertebrates can have widespread, and often unexpected, impacts on food webs, providing the potential for elimination of native species.</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811893651"/>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31" name="PlaceHolder 1">
            <a:extLst xmlns:a="http://schemas.openxmlformats.org/drawingml/2006/main">
              <a:ext uri="{FF2B5EF4-FFF2-40B4-BE49-F238E27FC236}">
                <a16:creationId xmlns:a16="http://schemas.microsoft.com/office/drawing/2014/main" id="{5328CF9E-092E-4928-80A3-BAE3BB7FC03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Webs and Chains</a:t>
            </a:r>
            <a:endParaRPr sz="2800" b="0" u="none">
              <a:solidFill>
                <a:srgbClr val="000000"/>
              </a:solidFill>
              <a:latin typeface="Calibri"/>
              <a:ea typeface="Calibri"/>
              <a:cs typeface="Calibri"/>
            </a:endParaRPr>
          </a:p>
        </p:txBody>
      </p:sp>
      <p:sp>
        <p:nvSpPr>
          <p:cNvPr id="32" name="Slide text 2">
            <a:extLst xmlns:a="http://schemas.openxmlformats.org/drawingml/2006/main">
              <a:ext uri="{FF2B5EF4-FFF2-40B4-BE49-F238E27FC236}">
                <a16:creationId xmlns:a16="http://schemas.microsoft.com/office/drawing/2014/main" id="{EB4D1680-EE2F-468B-800D-59A9916B3701}"/>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Food webs and food chains comprise trophic groups and the linkages between them.</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There are several types of food chains and food webs:</a:t>
            </a:r>
            <a:endParaRPr sz="15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Connectance webs essentially show all known linkages and trophic groups from primary production and detritus up to the top-level consumers (essentially who eats whom). </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Energy webs emphasize the relationship among and direction of energy flow between trophic groups, again starting from primary producers and detritus and moving upward to top-level consumers.</a:t>
            </a:r>
            <a:endParaRPr sz="1300" b="0" u="none">
              <a:solidFill>
                <a:srgbClr val="000000"/>
              </a:solidFill>
              <a:latin typeface="Calibri"/>
              <a:ea typeface="Calibri"/>
              <a:cs typeface="Calibri"/>
            </a:endParaRPr>
          </a:p>
          <a:p xmlns:a="http://schemas.openxmlformats.org/drawingml/2006/main">
            <a:pPr marL="74268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Interaction webs (or functional food webs) show the strengths of interactions, such as the impact of a predator on lower trophic levels.</a:t>
            </a:r>
            <a:endParaRPr sz="13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food chain refers to a single pathway showing the linkages and trophic groups between the bottom and top of a food web; thus, a single food web can contain multiple food chains.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number of trophic levels is sensitive to environmental disturbance and to the introduction of nonindigenous species.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Factors controlling the length of a food chain include the history of community organization (what organisms have had access to a community), the amount of available resources, habitat stability, and the size of the ecosystem.</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most aquatic webs are size-structured (i.e., body size increases with trophic position), food chain length is influenced by the range in body size between organisms at the bottom and top of the food web.</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Changes in food webs as a consequence of nonindigenous fish and invertebrate introductions can be extensive, as seen in the changes in the food web of Lake Tahoe over a 130-year period from the late 1800s and early 1900s to 1998–2000, in which the food web has significantly shifted from a benthic and planktonic primary production toward pelagic-based production.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1882358514"/>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pic>
        <p:nvPicPr>
          <p:cNvPr id="3" name="Three simplified food-chain diagrams. Each connects predaceous aquatic insects, herbivorous aquatic insects, benthic algae, large fishes, and small fishes, with thicker arrows emphasizing different dominant interaction pathways."/>
          <p:cNvPicPr>
            <a:picLocks xmlns:a="http://schemas.openxmlformats.org/drawingml/2006/main" noChangeAspect="1"/>
          </p:cNvPicPr>
          <p:nvPr/>
        </p:nvPicPr>
        <p:blipFill>
          <a:blip xmlns:r="http://schemas.openxmlformats.org/officeDocument/2006/relationships" xmlns:a="http://schemas.openxmlformats.org/drawingml/2006/main" r:embed="R8d0f98e53f3c4dc5"/>
          <a:stretch xmlns:a="http://schemas.openxmlformats.org/drawingml/2006/main"/>
        </p:blipFill>
        <p:spPr>
          <a:xfrm xmlns:a="http://schemas.openxmlformats.org/drawingml/2006/main">
            <a:off x="1887480" y="228600"/>
            <a:ext cx="5368680" cy="6400800"/>
          </a:xfrm>
          <a:prstGeom xmlns:a="http://schemas.openxmlformats.org/drawingml/2006/main" prst="rect">
            <a:avLst/>
          </a:prstGeom>
          <a:ln xmlns:a="http://schemas.openxmlformats.org/drawingml/2006/main" w="38160">
            <a:noFill/>
          </a:ln>
        </p:spPr>
      </p:pic>
      <p:sp>
        <p:nvSpPr>
          <p:cNvPr id="2" name="Slide title: Food-chain interaction pathways">
            <a:extLst xmlns:a="http://schemas.openxmlformats.org/drawingml/2006/main">
              <a:ext uri="{FF2B5EF4-FFF2-40B4-BE49-F238E27FC236}">
                <a16:creationId xmlns:a16="http://schemas.microsoft.com/office/drawing/2014/main" id="{419EAD18-D7A5-4A40-9DDF-1AA2270E8A7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Food-chain interaction pathways</a:t>
            </a:r>
          </a:p>
        </p:txBody>
      </p:sp>
    </p:spTree>
    <p:extLst>
      <p:ext uri="{BB962C8B-B14F-4D97-AF65-F5344CB8AC3E}">
        <p14:creationId xmlns:p14="http://schemas.microsoft.com/office/powerpoint/2010/main" val="742302424"/>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E8DA6F89-610F-479E-9D87-699BF0EA061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Competitive Exclusion</a:t>
            </a:r>
            <a:endParaRPr sz="2800" b="0" u="none">
              <a:solidFill>
                <a:srgbClr val="000000"/>
              </a:solidFill>
              <a:latin typeface="Calibri"/>
              <a:ea typeface="Calibri"/>
              <a:cs typeface="Calibri"/>
            </a:endParaRPr>
          </a:p>
        </p:txBody>
      </p:sp>
      <p:sp>
        <p:nvSpPr>
          <p:cNvPr id="35" name="Slide text 2">
            <a:extLst xmlns:a="http://schemas.openxmlformats.org/drawingml/2006/main">
              <a:ext uri="{FF2B5EF4-FFF2-40B4-BE49-F238E27FC236}">
                <a16:creationId xmlns:a16="http://schemas.microsoft.com/office/drawing/2014/main" id="{4FA8E220-B429-443B-8C93-F588BDC697A7}"/>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Competitive interactions among or within species can affect fish assemblages on ecological and evolutionary time scales.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 ecological time scales, competition can result in changes in resource use, changes in growth rates and condition, and presumed changes in fitness.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 evolutionary time scales, competitive interactions can provide strong selective forces resulting in genetically fixed differences in morphology and behavior, leading, at least in some cases, to speciation.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a long-established concept in ecology, competitive exclusion of one group by another is rarely documented in nature, including among North American native fishes.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fact, various studies suggest that physical variation in flow and temperature, recolonization dynamics, and temporal variation in reproduction have greater impacts on North American fish assemblages than competitive exclusion.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loss of species due to competition may be more prevalent in terms of impacts of nonnative species on native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strongest support for competitive exclusion comes from a study of the replacement of Rio Grande Silvery Minnow by the nonindigenous Plains Minnow, which occurred in the span of only 10 years and seems most likely to be the result of exploitation competition.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904920666"/>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9C12AACD-7FB0-4CD0-A4A8-27629683043A}"/>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Studies of species’ interactions as a consequence of resource acquisition have long been a major area of ecological research.</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This chapter focuses on possible interactions involved in obtaining trophic or spatial resources, resource linkages in fish assemblages (i.e., food chains and food webs), and trophic positions.</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595959"/>
                </a:solidFill>
                <a:latin typeface="Calibri"/>
                <a:ea typeface="Calibri"/>
                <a:cs typeface="Calibri"/>
              </a:rPr>
              <a:t>The rate of evolution of morphological structures and behaviors associated with feeding is in part influenced by competitive interactions among species.</a:t>
            </a:r>
            <a:endParaRPr sz="2000" b="0" u="none">
              <a:solidFill>
                <a:srgbClr val="000000"/>
              </a:solidFill>
              <a:latin typeface="Calibri"/>
              <a:ea typeface="Calibri"/>
              <a:cs typeface="Calibri"/>
            </a:endParaRPr>
          </a:p>
          <a:p xmlns:a="http://schemas.openxmlformats.org/drawingml/2006/main">
            <a:pPr marL="342720" indent="-342720">
              <a:lnSpc>
                <a:spcPct val="120000"/>
              </a:lnSpc>
              <a:spcBef>
                <a:spcPts val="49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0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2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2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0" name="Slide title: Studies of species’ interactions as a consequence of resource acquisition hav...">
            <a:extLst xmlns:a="http://schemas.openxmlformats.org/drawingml/2006/main">
              <a:ext uri="{FF2B5EF4-FFF2-40B4-BE49-F238E27FC236}">
                <a16:creationId xmlns:a16="http://schemas.microsoft.com/office/drawing/2014/main" id="{86CCD0EF-1B4D-4C51-9372-ECEBB2A1B6A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Studies of species’ interactions as a consequence of resource acquisition hav...</a:t>
            </a:r>
          </a:p>
        </p:txBody>
      </p:sp>
    </p:spTree>
    <p:extLst>
      <p:ext uri="{BB962C8B-B14F-4D97-AF65-F5344CB8AC3E}">
        <p14:creationId xmlns:p14="http://schemas.microsoft.com/office/powerpoint/2010/main" val="186687361"/>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E740D494-0A47-4773-872E-977FED15749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Chemical Ecology</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AE0FB57E-A695-4CD8-B9A3-54889A663C19}"/>
              </a:ext>
            </a:extLst>
          </p:cNvPr>
          <p:cNvSpPr>
            <a:spLocks xmlns:a="http://schemas.openxmlformats.org/drawingml/2006/main" noGrp="1"/>
          </p:cNvSpPr>
          <p:nvPr/>
        </p:nvSpPr>
        <p:spPr>
          <a:xfrm xmlns:a="http://schemas.openxmlformats.org/drawingml/2006/main">
            <a:off x="457200" y="987120"/>
            <a:ext cx="8229600" cy="53625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One line of evidence for the potential occurrence of competition has been the degree of dietary overlap, traditionally determined by studies of gut contents or by direct observations of feeding.</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Over the last several decades, stable isotope analysis (SIA) has proven an additional and effective means of determining the trophic bases of fish populations.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Direct approaches provide information on recently consumed food items and are perhaps better at showing the impact of predation on ecosystems, whereas SIA potentially provides time integrated-dietary information on prey items that are assimilated, if the food is allocated to the tissue being analyzed, and does not require identification of gut contents.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general, changes in isotopic ration of fish tissues require 3–12 months or longer before they reflect changes in diet, depending on species and the tissue being analyzed.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SIA can integrate a long (well more than one year) feeding period, especially in slow-growing fishes or populations, and response time can also vary greatly among consumer tissues.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Isotopic variation can also be caused by factors other than a change in the diet of the focal species, such as by a dietary change of the prey species or even by changes occurring several trophic levels removed from the focal species.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Thus, depending on the tissue analyzed, SIA integrates long-term assimilation of nutrients and would only reflect short-term feeding patterns if organisms tended to specialize on particular food types rather than feeding opportunistically.</a:t>
            </a:r>
            <a:endParaRPr sz="16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818412741"/>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9A2A538F-6C25-40AC-A82E-B2E4C523E67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Resource Limitation and Competition</a:t>
            </a:r>
            <a:endParaRPr sz="32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9C51631E-590F-45FD-B84A-799115515E80}"/>
              </a:ext>
            </a:extLst>
          </p:cNvPr>
          <p:cNvSpPr>
            <a:spLocks xmlns:a="http://schemas.openxmlformats.org/drawingml/2006/main" noGrp="1"/>
          </p:cNvSpPr>
          <p:nvPr/>
        </p:nvSpPr>
        <p:spPr>
          <a:xfrm xmlns:a="http://schemas.openxmlformats.org/drawingml/2006/main">
            <a:off x="457200" y="898200"/>
            <a:ext cx="8229600" cy="5640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Access to resources, or their availability, can be strongly influenced by individuals of the same of different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Competition occurs when the negative interactions depress individual fitness, population growth rates, or overall population sizes of the two groups (individuals, populations, and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freshwater fishes, this can occur primarily through:</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Exploitation competition, or consumptive or passive competition, in which resources are limited by their common use by the same or different species, without active interactions between the individuals;</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Interference competition, or active competition, in which resources are limited because of access to them. Interference competition can be subdivided into territorial competition, in which an individual aggressively defends, or shows the potential to defend, some spatial resource against other individuals, and encounter competition, in which interactions among mobile individuals results in some type of harm, such as lost time or energy, theft of food, or injury or death.</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Preemptive competition, in which some type of space, such as a nesting site or foraging site, is passively occupied by an individual so that other individuals do not occupy the space unless the occupant leaves. </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Competition is usually viewed as being symmetrical, with both sides affected negatively, but the impact of competition, although still a negative response, is not necessarily equal on both sides.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Competition is typically evaluated through observational field studies, such as resource partitioning, through “natural experiments,” including character displacement and release, and through manipulative field and/or laboratory studies.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78365608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8EED5DB6-3FC4-4528-9E47-73575EC2D3E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Ecological Niches</a:t>
            </a:r>
            <a:endParaRPr sz="28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B49341DE-71E3-41B5-9E02-2F4FE3EC461C}"/>
              </a:ext>
            </a:extLst>
          </p:cNvPr>
          <p:cNvSpPr>
            <a:spLocks xmlns:a="http://schemas.openxmlformats.org/drawingml/2006/main" noGrp="1"/>
          </p:cNvSpPr>
          <p:nvPr/>
        </p:nvSpPr>
        <p:spPr>
          <a:xfrm xmlns:a="http://schemas.openxmlformats.org/drawingml/2006/main">
            <a:off x="457200" y="898200"/>
            <a:ext cx="8229600" cy="5693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Niche concepts are widely used in ecology, although their use is complicated by competing niche definitions.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Recently, the multitude of niche concepts have been distilled down to three:</a:t>
            </a:r>
            <a:endParaRPr sz="18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recess (i.e. cubbyhole)/role niche has its major focus on the environment and corresponds with Grinnell’s autecological use of the ecological niche in that a species has a set of behavioral, physiological, and morphological adaptations for exploiting particular food and habitat resources in a community. If such resources are not used, then the recess niche would be empty. This concept also leads to the consideration of ecological equivalents—different species in disparate localities that have the same or similar niche characteristics.</a:t>
            </a:r>
            <a:endParaRPr sz="14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population-persistence niche has its focus on species’ populations rather than the environment, and emphasizes interactions among and within species, especially competition, and corresponds closely with the multidimensional Hutchinsonian niche. With this concept, the niche is a property of the species so that there can be no empty niches. The synecological population-persistence niche offers a quantitative way to characterize niches, with a focus on macrohabitats, and lends itself well to multivariate statistical approaches.</a:t>
            </a:r>
            <a:endParaRPr sz="1400" b="0" u="none">
              <a:solidFill>
                <a:srgbClr val="000000"/>
              </a:solidFill>
              <a:latin typeface="Calibri"/>
              <a:ea typeface="Calibri"/>
              <a:cs typeface="Calibri"/>
            </a:endParaRPr>
          </a:p>
          <a:p xmlns:a="http://schemas.openxmlformats.org/drawingml/2006/main">
            <a:pPr marL="799920" lvl="1" indent="-34272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resource-utilization niche is also quantitative and multidimensional, but rather than focusing on fitness per se, this concept emphasizes how organisms are actually using resources and the limiting similarity among niches to allow for coexistence of species.</a:t>
            </a: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Studies of resource use and niche overlap in fishes are further complicated by the great range of body sizes, and perhaps habitats, shown by fishes as they transition from larval, to juvenile, to adult stages.</a:t>
            </a:r>
            <a:endParaRPr sz="1800" b="0" u="none">
              <a:solidFill>
                <a:srgbClr val="000000"/>
              </a:solidFill>
              <a:latin typeface="Calibri"/>
              <a:ea typeface="Calibri"/>
              <a:cs typeface="Calibri"/>
            </a:endParaRPr>
          </a:p>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669496778"/>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6" name="PlaceHolder 1">
            <a:extLst xmlns:a="http://schemas.openxmlformats.org/drawingml/2006/main">
              <a:ext uri="{FF2B5EF4-FFF2-40B4-BE49-F238E27FC236}">
                <a16:creationId xmlns:a16="http://schemas.microsoft.com/office/drawing/2014/main" id="{5623A89D-3175-4AE1-8D00-A68639079B7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Resource Partitioning and Other Observational Studies</a:t>
            </a:r>
            <a:endParaRPr sz="2800" b="0" u="none">
              <a:solidFill>
                <a:srgbClr val="000000"/>
              </a:solidFill>
              <a:latin typeface="Calibri"/>
              <a:ea typeface="Calibri"/>
              <a:cs typeface="Calibri"/>
            </a:endParaRPr>
          </a:p>
        </p:txBody>
      </p:sp>
      <p:sp>
        <p:nvSpPr>
          <p:cNvPr id="17" name="Slide text 2">
            <a:extLst xmlns:a="http://schemas.openxmlformats.org/drawingml/2006/main">
              <a:ext uri="{FF2B5EF4-FFF2-40B4-BE49-F238E27FC236}">
                <a16:creationId xmlns:a16="http://schemas.microsoft.com/office/drawing/2014/main" id="{B58AFC0A-4363-4F68-ABF7-BF58E7E855F9}"/>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Resource partitioning refers to how organisms within an ecological community differ in their use of resources and derives from the basic questions of how species coexist and how many species can occur together.</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Observational studies of resource partitioning in North American freshwater fishes have been based on habitat, food, and temporal (seasonal and diel) variables.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Vertical habitat segregation of fishes seems to be common and potentially could be a result of interactive segregation, or the consequence of phylogenetic history or other noninteractive factors, such as individual-based optimal foraging.</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Most studies of resource overlap among freshwater fishes have focused on juvenile and adult life-history stages, yet intro- and interspecific interactions among early life-history stages (larvae and postlarvae) are potentially critical, especially in arid, western rivers, such as the Rio Grande, where habitats for larval fishes can be ephemeral and reproduction is often tied closely to the hydrograph.</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Observational field studies addressing interactive segregation among fishes continued to be prevalent in the ecological literature through the 1980s and mid-1990s, but most recently there has been a trend to support field studies with historical information and/or manipulative field or laboratory studies.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338082700"/>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8" name="PlaceHolder 1">
            <a:extLst xmlns:a="http://schemas.openxmlformats.org/drawingml/2006/main">
              <a:ext uri="{FF2B5EF4-FFF2-40B4-BE49-F238E27FC236}">
                <a16:creationId xmlns:a16="http://schemas.microsoft.com/office/drawing/2014/main" id="{AE8568E2-73C5-45BA-BF74-8185BBD6D6F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Opportunistic Distributions and “Natural Experiments”</a:t>
            </a:r>
            <a:endParaRPr sz="2800" b="0" u="none">
              <a:solidFill>
                <a:srgbClr val="000000"/>
              </a:solidFill>
              <a:latin typeface="Calibri"/>
              <a:ea typeface="Calibri"/>
              <a:cs typeface="Calibri"/>
            </a:endParaRPr>
          </a:p>
        </p:txBody>
      </p:sp>
      <p:sp>
        <p:nvSpPr>
          <p:cNvPr id="19" name="Slide text 2">
            <a:extLst xmlns:a="http://schemas.openxmlformats.org/drawingml/2006/main">
              <a:ext uri="{FF2B5EF4-FFF2-40B4-BE49-F238E27FC236}">
                <a16:creationId xmlns:a16="http://schemas.microsoft.com/office/drawing/2014/main" id="{3664D42F-24A1-4C64-A458-EEDEFCE0623A}"/>
              </a:ext>
            </a:extLst>
          </p:cNvPr>
          <p:cNvSpPr>
            <a:spLocks xmlns:a="http://schemas.openxmlformats.org/drawingml/2006/main" noGrp="1"/>
          </p:cNvSpPr>
          <p:nvPr/>
        </p:nvSpPr>
        <p:spPr>
          <a:xfrm xmlns:a="http://schemas.openxmlformats.org/drawingml/2006/main">
            <a:off x="457200" y="898200"/>
            <a:ext cx="8229600" cy="5577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“Natural experiments”—that is, the comparison of nonmanipulated areas—are offered in situations where a species occurs in different combinations with other species or resources.</a:t>
            </a: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such opportunistic, observational studies usually lack suitable controls, as well as having other problems with experimental design, they often can suggest the presence of competition and lead to more tightly focused, experimental tests.</a:t>
            </a: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Interpretations of such opportunistic distributions are strengthened if multiple sympatric and allopatric sites are available, a situation that is typically rare.</a:t>
            </a: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a broad sense, “natural experiments” include niche shifts and character displacement, where niche shifts allow organisms to rapidly alter their trophic resource use or reproductive behavior in response to the presence or absence of heterospecifics, and character displacement refers to the reduction of overlap in resource use or in reproductive phenotypes between species through the process of natural selection.</a:t>
            </a: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Phenotypically variable traits that remain under persistent, strong selection can lose their variability and become genetically fixed, so that phenotypic shifts can lead to evolutionary divergence resulting in character displacement.</a:t>
            </a: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3080" indent="-34308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3080" indent="-34308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543359888"/>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20" name="Slide text 1">
            <a:extLst xmlns:a="http://schemas.openxmlformats.org/drawingml/2006/main">
              <a:ext uri="{FF2B5EF4-FFF2-40B4-BE49-F238E27FC236}">
                <a16:creationId xmlns:a16="http://schemas.microsoft.com/office/drawing/2014/main" id="{71659EFA-4638-4183-AC7D-0D245A79F308}"/>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Niche Shifts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spread of Red Shiner into watersheds in Arizona and New Mexico where it is not native has coincided with a dramatic decline of Spikedace, a small minnow endemic to the Gila River Basin. Two hypotheses have been proposed for the rapid decline of Spikedace—displacement by competition with Red Shiner or replacement by Red Shiner following major environmental alteration.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By studying habitat use in allopatric and sympatric populations, Douglas et al. demonstrated that Spikedace shifts its habitat use where it co-occurs with Red Shiner.</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allopatry, both species seem to be selecting less common but similar habitats that are significantly shallower and have slower current flow and finer substrata than the average habitats available; in sympatry, Red Shiners do not change their microhabitat but Spikedace are displaced, apparently through interference competition, into deeper microhabitats with swifter currents and larger particle sizes.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hypothesis of interference competition is also supported by interactions of the Tessellated Darter, native to Atlantic drainages, and the Banded Darter, which has been introduced from the Lake Michigan and upper Mississippi watersheds.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1" name="Slide title: Niche Shifts">
            <a:extLst xmlns:a="http://schemas.openxmlformats.org/drawingml/2006/main">
              <a:ext uri="{FF2B5EF4-FFF2-40B4-BE49-F238E27FC236}">
                <a16:creationId xmlns:a16="http://schemas.microsoft.com/office/drawing/2014/main" id="{0C59151D-6029-47B8-B29F-841F43322CA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Niche Shifts</a:t>
            </a:r>
          </a:p>
        </p:txBody>
      </p:sp>
    </p:spTree>
    <p:extLst>
      <p:ext uri="{BB962C8B-B14F-4D97-AF65-F5344CB8AC3E}">
        <p14:creationId xmlns:p14="http://schemas.microsoft.com/office/powerpoint/2010/main" val="2026854189"/>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extLst xmlns:a="http://schemas.openxmlformats.org/drawingml/2006/main">
              <a:ext uri="{FF2B5EF4-FFF2-40B4-BE49-F238E27FC236}">
                <a16:creationId xmlns:a16="http://schemas.microsoft.com/office/drawing/2014/main" id="{58A123DF-D175-4D6E-89E8-0426718D9C54}"/>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Character Displacement</a:t>
            </a:r>
            <a:endParaRPr sz="18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Studies of character displacement and release take a similar approach to natural experiments but with an evolutionary rather than ecological time scale.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Ecological character displacement occurs in sympatric species through genetically controlled, phenotypic divergence.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Ecological character release is a special case of character displacement involving a shift in characters in allopatric compared with sympatric populations caused by the absence of other restricting species.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Both displacement and release generally invoke competition as the driving force so that the distinction between the two is simply the historical pattern of events.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most studies of character displacement and release are unable to provide independent evidence that competition is responsible for the shifts in phenotype, the current consensus is that competition is most often the driving factor.</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character release and trophic polymorphism are much more common in species-poor, relatively recent, high-diversity (i.e., large, deep lakes) environments.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Especially with observational studies or “natural experiments,” evidence of competition is often inferred from shifts in niche overlap, as shown by the differentiation of sticklebacks and sunfishes in species-poor lakes into benthic and limnetic forms.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Apparent character release also occurs in Arctic Char, with some morphotypes differing on the basis of body depth and size, at least some of which are thought to be caused by reduced interspecific competition (i.e., character release) in concert with intense intraspecific competition.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2" name="Slide title: Character Displacement">
            <a:extLst xmlns:a="http://schemas.openxmlformats.org/drawingml/2006/main">
              <a:ext uri="{FF2B5EF4-FFF2-40B4-BE49-F238E27FC236}">
                <a16:creationId xmlns:a16="http://schemas.microsoft.com/office/drawing/2014/main" id="{08866168-5E2C-4D94-B514-F782F2B4FB5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Character Displacement</a:t>
            </a:r>
          </a:p>
        </p:txBody>
      </p:sp>
    </p:spTree>
    <p:extLst>
      <p:ext uri="{BB962C8B-B14F-4D97-AF65-F5344CB8AC3E}">
        <p14:creationId xmlns:p14="http://schemas.microsoft.com/office/powerpoint/2010/main" val="69684921"/>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2026-08-27T23:50:09.5210000Z</dcterms:created>
  <dcterms:modified xsi:type="dcterms:W3CDTF">2026-08-27T23:50:09.5210000Z</dcterms:modified>
</coreProperties>
</file>