
<file path=[Content_Types].xml><?xml version="1.0" encoding="utf-8"?>
<Types xmlns="http://schemas.openxmlformats.org/package/2006/content-types">
  <Default Extension="xml" ContentType="application/vnd.openxmlformats-package.core-properties+xml"/>
  <Default Extension="emf" ContentType="image/x-emf"/>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68e6840f58c046d4" /><Relationship Type="http://schemas.openxmlformats.org/officeDocument/2006/relationships/extended-properties" Target="/docProps/app.xml" Id="R263c83ded9024efd" /><Relationship Type="http://schemas.openxmlformats.org/officeDocument/2006/relationships/officeDocument" Target="/ppt/presentation.xml" Id="R1e1e5c0e462c41b9" /></Relationships>
</file>

<file path=ppt/presentation.xml><?xml version="1.0" encoding="utf-8"?>
<p:presentation xmlns:p="http://schemas.openxmlformats.org/presentationml/2006/main">
  <p:sldMasterIdLst>
    <p:sldMasterId xmlns:r="http://schemas.openxmlformats.org/officeDocument/2006/relationships" id="2147483648" r:id="R81b1a2c712f347b2"/>
  </p:sldMasterIdLst>
  <p:notesMasterIdLst>
    <p:notesMasterId xmlns:r="http://schemas.openxmlformats.org/officeDocument/2006/relationships" r:id="R2ac1831d07e345ea"/>
  </p:notesMasterIdLst>
  <p:sldIdLst>
    <p:sldId xmlns:r="http://schemas.openxmlformats.org/officeDocument/2006/relationships" id="256" r:id="R48fa4619f68b42e9"/>
    <p:sldId xmlns:r="http://schemas.openxmlformats.org/officeDocument/2006/relationships" id="257" r:id="R53a334b0669c4cd9"/>
    <p:sldId xmlns:r="http://schemas.openxmlformats.org/officeDocument/2006/relationships" id="258" r:id="R2156381dcd3d4a61"/>
    <p:sldId xmlns:r="http://schemas.openxmlformats.org/officeDocument/2006/relationships" id="259" r:id="Rb66cf7b51f064168"/>
    <p:sldId xmlns:r="http://schemas.openxmlformats.org/officeDocument/2006/relationships" id="260" r:id="Rff1734b90f7d439a"/>
    <p:sldId xmlns:r="http://schemas.openxmlformats.org/officeDocument/2006/relationships" id="261" r:id="R60869d81f24f4727"/>
    <p:sldId xmlns:r="http://schemas.openxmlformats.org/officeDocument/2006/relationships" id="262" r:id="R778d49839c3a4bec"/>
    <p:sldId xmlns:r="http://schemas.openxmlformats.org/officeDocument/2006/relationships" id="263" r:id="Rb6526712dbac4520"/>
    <p:sldId xmlns:r="http://schemas.openxmlformats.org/officeDocument/2006/relationships" id="264" r:id="R87fc0bda8ae44944"/>
    <p:sldId xmlns:r="http://schemas.openxmlformats.org/officeDocument/2006/relationships" id="265" r:id="R9d2683e02e834e63"/>
    <p:sldId xmlns:r="http://schemas.openxmlformats.org/officeDocument/2006/relationships" id="266" r:id="R94278401dd914dca"/>
    <p:sldId xmlns:r="http://schemas.openxmlformats.org/officeDocument/2006/relationships" id="267" r:id="Rb4258c6ec98849ad"/>
    <p:sldId xmlns:r="http://schemas.openxmlformats.org/officeDocument/2006/relationships" id="268" r:id="Rf2ce658faca94a0b"/>
    <p:sldId xmlns:r="http://schemas.openxmlformats.org/officeDocument/2006/relationships" id="269" r:id="Rd20c1ce3da2e43ad"/>
    <p:sldId xmlns:r="http://schemas.openxmlformats.org/officeDocument/2006/relationships" id="270" r:id="Rfd34fcf69b074ae0"/>
    <p:sldId xmlns:r="http://schemas.openxmlformats.org/officeDocument/2006/relationships" id="271" r:id="R18ed5e7a75ae4e2e"/>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a4e2a6dbf5d34364" /><Relationship Type="http://schemas.openxmlformats.org/officeDocument/2006/relationships/slideMaster" Target="/ppt/slideMasters/slideMaster1.xml" Id="R81b1a2c712f347b2" /><Relationship Type="http://schemas.openxmlformats.org/officeDocument/2006/relationships/notesMaster" Target="/ppt/notesMasters/notesMaster1.xml" Id="R2ac1831d07e345ea" /><Relationship Type="http://schemas.openxmlformats.org/officeDocument/2006/relationships/presProps" Target="/ppt/presProps.xml" Id="R51780bdbfb2a4cd8" /><Relationship Type="http://schemas.openxmlformats.org/officeDocument/2006/relationships/tableStyles" Target="/ppt/tableStyles.xml" Id="R8a693f8a415a4c28" /><Relationship Type="http://schemas.openxmlformats.org/officeDocument/2006/relationships/slide" Target="/ppt/slides/slide1.xml" Id="R48fa4619f68b42e9" /><Relationship Type="http://schemas.openxmlformats.org/officeDocument/2006/relationships/slide" Target="/ppt/slides/slide2.xml" Id="R53a334b0669c4cd9" /><Relationship Type="http://schemas.openxmlformats.org/officeDocument/2006/relationships/slide" Target="/ppt/slides/slide3.xml" Id="R2156381dcd3d4a61" /><Relationship Type="http://schemas.openxmlformats.org/officeDocument/2006/relationships/slide" Target="/ppt/slides/slide4.xml" Id="Rb66cf7b51f064168" /><Relationship Type="http://schemas.openxmlformats.org/officeDocument/2006/relationships/slide" Target="/ppt/slides/slide5.xml" Id="Rff1734b90f7d439a" /><Relationship Type="http://schemas.openxmlformats.org/officeDocument/2006/relationships/slide" Target="/ppt/slides/slide6.xml" Id="R60869d81f24f4727" /><Relationship Type="http://schemas.openxmlformats.org/officeDocument/2006/relationships/slide" Target="/ppt/slides/slide7.xml" Id="R778d49839c3a4bec" /><Relationship Type="http://schemas.openxmlformats.org/officeDocument/2006/relationships/slide" Target="/ppt/slides/slide8.xml" Id="Rb6526712dbac4520" /><Relationship Type="http://schemas.openxmlformats.org/officeDocument/2006/relationships/slide" Target="/ppt/slides/slide9.xml" Id="R87fc0bda8ae44944" /><Relationship Type="http://schemas.openxmlformats.org/officeDocument/2006/relationships/slide" Target="/ppt/slides/slide10.xml" Id="R9d2683e02e834e63" /><Relationship Type="http://schemas.openxmlformats.org/officeDocument/2006/relationships/slide" Target="/ppt/slides/slide11.xml" Id="R94278401dd914dca" /><Relationship Type="http://schemas.openxmlformats.org/officeDocument/2006/relationships/slide" Target="/ppt/slides/slide12.xml" Id="Rb4258c6ec98849ad" /><Relationship Type="http://schemas.openxmlformats.org/officeDocument/2006/relationships/slide" Target="/ppt/slides/slide13.xml" Id="Rf2ce658faca94a0b" /><Relationship Type="http://schemas.openxmlformats.org/officeDocument/2006/relationships/slide" Target="/ppt/slides/slide14.xml" Id="Rd20c1ce3da2e43ad" /><Relationship Type="http://schemas.openxmlformats.org/officeDocument/2006/relationships/slide" Target="/ppt/slides/slide15.xml" Id="Rfd34fcf69b074ae0" /><Relationship Type="http://schemas.openxmlformats.org/officeDocument/2006/relationships/slide" Target="/ppt/slides/slide16.xml" Id="R18ed5e7a75ae4e2e"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c6e066ac2cc641bf"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ce51f63abcda49fb" /><Relationship Type="http://schemas.openxmlformats.org/officeDocument/2006/relationships/notesMaster" Target="/ppt/notesMasters/notesMaster1.xml" Id="R77b833efa2874f59"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1904b908d6024769" /><Relationship Type="http://schemas.openxmlformats.org/officeDocument/2006/relationships/notesMaster" Target="/ppt/notesMasters/notesMaster1.xml" Id="R22d859f668f241ff"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c9e34acc60da49a5" /><Relationship Type="http://schemas.openxmlformats.org/officeDocument/2006/relationships/notesMaster" Target="/ppt/notesMasters/notesMaster1.xml" Id="Ra18badc3c346440a"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4213bdd9c7d44354" /><Relationship Type="http://schemas.openxmlformats.org/officeDocument/2006/relationships/notesMaster" Target="/ppt/notesMasters/notesMaster1.xml" Id="R898f3302ac654ffc"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1113be24b13d4c47" /><Relationship Type="http://schemas.openxmlformats.org/officeDocument/2006/relationships/notesMaster" Target="/ppt/notesMasters/notesMaster1.xml" Id="R2446024955964792"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336c0c82dc9b41ca" /><Relationship Type="http://schemas.openxmlformats.org/officeDocument/2006/relationships/notesMaster" Target="/ppt/notesMasters/notesMaster1.xml" Id="R59ab344d1b7f4fdb"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4b3d1d606d1f47db" /><Relationship Type="http://schemas.openxmlformats.org/officeDocument/2006/relationships/notesMaster" Target="/ppt/notesMasters/notesMaster1.xml" Id="R1e7987576b754443"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b44c1db8e7b94f72" /><Relationship Type="http://schemas.openxmlformats.org/officeDocument/2006/relationships/notesMaster" Target="/ppt/notesMasters/notesMaster1.xml" Id="Rc0c9f9ba53c643f2" /></Relationships>
</file>

<file path=ppt/notesSlides/_rels/notesSlide2.xml.rels>&#65279;<?xml version="1.0" encoding="utf-8"?><Relationships xmlns="http://schemas.openxmlformats.org/package/2006/relationships"><Relationship Type="http://schemas.openxmlformats.org/officeDocument/2006/relationships/slide" Target="/ppt/slides/slide2.xml" Id="R7e820dc5d5144208" /><Relationship Type="http://schemas.openxmlformats.org/officeDocument/2006/relationships/notesMaster" Target="/ppt/notesMasters/notesMaster1.xml" Id="R3399326c459343a1" /></Relationships>
</file>

<file path=ppt/notesSlides/_rels/notesSlide3.xml.rels>&#65279;<?xml version="1.0" encoding="utf-8"?><Relationships xmlns="http://schemas.openxmlformats.org/package/2006/relationships"><Relationship Type="http://schemas.openxmlformats.org/officeDocument/2006/relationships/slide" Target="/ppt/slides/slide3.xml" Id="R4ab39c8e5338425e" /><Relationship Type="http://schemas.openxmlformats.org/officeDocument/2006/relationships/notesMaster" Target="/ppt/notesMasters/notesMaster1.xml" Id="Rd31fdb10b5ae418a" /></Relationships>
</file>

<file path=ppt/notesSlides/_rels/notesSlide4.xml.rels>&#65279;<?xml version="1.0" encoding="utf-8"?><Relationships xmlns="http://schemas.openxmlformats.org/package/2006/relationships"><Relationship Type="http://schemas.openxmlformats.org/officeDocument/2006/relationships/slide" Target="/ppt/slides/slide4.xml" Id="R94ef32df96994f2f" /><Relationship Type="http://schemas.openxmlformats.org/officeDocument/2006/relationships/notesMaster" Target="/ppt/notesMasters/notesMaster1.xml" Id="R3c09eaab4ca94307" /></Relationships>
</file>

<file path=ppt/notesSlides/_rels/notesSlide5.xml.rels>&#65279;<?xml version="1.0" encoding="utf-8"?><Relationships xmlns="http://schemas.openxmlformats.org/package/2006/relationships"><Relationship Type="http://schemas.openxmlformats.org/officeDocument/2006/relationships/slide" Target="/ppt/slides/slide5.xml" Id="R3d5107e0811d41a7" /><Relationship Type="http://schemas.openxmlformats.org/officeDocument/2006/relationships/notesMaster" Target="/ppt/notesMasters/notesMaster1.xml" Id="R8eb4314ddc3a4b03" /></Relationships>
</file>

<file path=ppt/notesSlides/_rels/notesSlide6.xml.rels>&#65279;<?xml version="1.0" encoding="utf-8"?><Relationships xmlns="http://schemas.openxmlformats.org/package/2006/relationships"><Relationship Type="http://schemas.openxmlformats.org/officeDocument/2006/relationships/slide" Target="/ppt/slides/slide6.xml" Id="Rd124377daf8541f6" /><Relationship Type="http://schemas.openxmlformats.org/officeDocument/2006/relationships/notesMaster" Target="/ppt/notesMasters/notesMaster1.xml" Id="Rf26bfc184ace45d4" /></Relationships>
</file>

<file path=ppt/notesSlides/_rels/notesSlide7.xml.rels>&#65279;<?xml version="1.0" encoding="utf-8"?><Relationships xmlns="http://schemas.openxmlformats.org/package/2006/relationships"><Relationship Type="http://schemas.openxmlformats.org/officeDocument/2006/relationships/slide" Target="/ppt/slides/slide7.xml" Id="R2d4254de83714a11" /><Relationship Type="http://schemas.openxmlformats.org/officeDocument/2006/relationships/notesMaster" Target="/ppt/notesMasters/notesMaster1.xml" Id="R1be6ecb1279140df" /></Relationships>
</file>

<file path=ppt/notesSlides/_rels/notesSlide8.xml.rels>&#65279;<?xml version="1.0" encoding="utf-8"?><Relationships xmlns="http://schemas.openxmlformats.org/package/2006/relationships"><Relationship Type="http://schemas.openxmlformats.org/officeDocument/2006/relationships/slide" Target="/ppt/slides/slide8.xml" Id="R4ed00ae5dda3451e" /><Relationship Type="http://schemas.openxmlformats.org/officeDocument/2006/relationships/notesMaster" Target="/ppt/notesMasters/notesMaster1.xml" Id="R5e42bc88568a444d" /></Relationships>
</file>

<file path=ppt/notesSlides/_rels/notesSlide9.xml.rels>&#65279;<?xml version="1.0" encoding="utf-8"?><Relationships xmlns="http://schemas.openxmlformats.org/package/2006/relationships"><Relationship Type="http://schemas.openxmlformats.org/officeDocument/2006/relationships/slide" Target="/ppt/slides/slide9.xml" Id="R2e5c3177d2944037" /><Relationship Type="http://schemas.openxmlformats.org/officeDocument/2006/relationships/notesMaster" Target="/ppt/notesMasters/notesMaster1.xml" Id="R8634187aa6094c58"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Getting Along</a:t>
            </a:r>
          </a:p>
          <a:p xmlns:a="http://schemas.openxmlformats.org/drawingml/2006/main">
            <a:r>
              <a:t>Visible text:</a:t>
            </a:r>
          </a:p>
          <a:p xmlns:a="http://schemas.openxmlformats.org/drawingml/2006/main">
            <a:r>
              <a:t>Getting Along</a:t>
            </a:r>
          </a:p>
          <a:p xmlns:a="http://schemas.openxmlformats.org/drawingml/2006/main">
            <a:r>
              <a:t>Thirteen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Pacific Salmon Migrations and Marine-Derived Nutrients</a:t>
            </a:r>
          </a:p>
          <a:p xmlns:a="http://schemas.openxmlformats.org/drawingml/2006/main">
            <a:r>
              <a:t>Visible text:</a:t>
            </a:r>
          </a:p>
          <a:p xmlns:a="http://schemas.openxmlformats.org/drawingml/2006/main">
            <a:r>
              <a:t>Pacific Salmon Migrations and Marine-Derived Nutrients Historically, the annual migrations of Pacific salmon from the ocean into freshwater streams and lakes, where they spawn and die, constituted the largest cross-ecosystem movement of biomass in the North Pacific region. Although the degree of ecosystem effects are dependent on the salmon species and the environmental context, the annual migrations of species of Pacific salmon can influence virtually all ecosystem components, from primary producers, invertebrates, and fishes in lakes and streams, to bears, eagles, and old-growth spruce trees. Pacific salmon import huge quantities of marine-derived nutrients into streams, and such nutrients can benefit instream productivity and also riparian vegetation; a mutualistic response occurs if increased riparian vegetation then improves stream conditions for the Pacific salmon. Minnow and Sunfish Nests and Nest Associates Even though minnow and sunfish engineers are not subsidized by resources outside of their immediate ecosystem, as is the case with salmon, their engineering products can be substantial. Occupied nests can be used as spawning sites by other species of fishes, especially minnows, and in fact may be a requirement for the successful reproduction of many species; moreover, a single nest may be used by several or more associate species at the same time. The eggs/larvae of nest associates benefit by being in the clean gravel afforded by the constructed nests, by protection against predation if the host guards the nest, and by possible aeration of the eggs by the host. Potential nest-building hosts can provide different services and risks to the associates, depending on the species; for example, while minnow and sunfish hosts generally do not pose a major threat, nest associates of large piscivores such as Black Basses and Bowfins balance the apparent gain in defense of the nest by the host against the very real chance of being eaten by the host. Interactions of nest associates and hosts also can be mutualistic if the associates increase the fitness of the hosts, for example, if the young of the associates dilute the impact of predation on the young of the hosts. The relationship between host and associate is generally thought to be mutualistic, with a few exceptions where it is perhaps parasitic.</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Marine-derived nutrient cycle</a:t>
            </a:r>
          </a:p>
          <a:p xmlns:a="http://schemas.openxmlformats.org/drawingml/2006/main">
            <a:r>
              <a:t>Figure description:</a:t>
            </a:r>
          </a:p>
          <a:p xmlns:a="http://schemas.openxmlformats.org/drawingml/2006/main">
            <a:r>
              <a:t>Nutrient-cycle diagram centered on phytoplankton and invertebrate production. Arrows connect salmon migration, embryo survival, riparian vegetation, carcasses, and terrestrial insects, illustrating marine-derived nutrient feedbacks to stream ecosystems.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Alarm cues and larval abundance</a:t>
            </a:r>
          </a:p>
          <a:p xmlns:a="http://schemas.openxmlformats.org/drawingml/2006/main">
            <a:r>
              <a:t>Figure description:</a:t>
            </a:r>
          </a:p>
          <a:p xmlns:a="http://schemas.openxmlformats.org/drawingml/2006/main">
            <a:r>
              <a:t>Bar chart of green-sunfish larvae under four treatments: heterospecifics alone, heterospecifics with an alarm cue, heterospecifics with a predator cue, and heterospecifics with both predator and alarm cues. The alarm-cue treatment has the highest mean larval abundance.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Species Associations and the Potential for Other Forms of Facilitation</a:t>
            </a:r>
          </a:p>
          <a:p xmlns:a="http://schemas.openxmlformats.org/drawingml/2006/main">
            <a:r>
              <a:t>Visible text:</a:t>
            </a:r>
          </a:p>
          <a:p xmlns:a="http://schemas.openxmlformats.org/drawingml/2006/main">
            <a:r>
              <a:t>Species Associations and the Potential for Other Forms of Facilitation</a:t>
            </a:r>
          </a:p>
          <a:p xmlns:a="http://schemas.openxmlformats.org/drawingml/2006/main">
            <a:r>
              <a:t>Mixed associations of fishes can also be mutualistic, such as when the collective group vigilance increases the time available for foraging by individual members rather than sacrificing feeding time to vigilance. Fishes in monospecific shoals are able to quickly transmit information about a predator. It may be less likely that mixed-species shoals are able to transmit information rapidly, but by joining mixed-species groups, fishes could reap the benefits of being a member of a larger group (increased vigilance and reduced probability of predation) yet reduce the cost of intraspecific competition to less than it would be in an equally large of conspecifics. Also, rare species might persist by virtue of hiding within schools of more abundant heterospecifics. Suggestions of potentially facilitative or mutualistic interactions among mixed species of freshwater fishes are not new, although facultatively mutualistic benefits have not yet been shown.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Coevolution: Diffuse and Direct</a:t>
            </a:r>
          </a:p>
          <a:p xmlns:a="http://schemas.openxmlformats.org/drawingml/2006/main">
            <a:r>
              <a:t>Visible text:</a:t>
            </a:r>
          </a:p>
          <a:p xmlns:a="http://schemas.openxmlformats.org/drawingml/2006/main">
            <a:r>
              <a:t>Coevolution: Diffuse and Direct</a:t>
            </a:r>
          </a:p>
          <a:p xmlns:a="http://schemas.openxmlformats.org/drawingml/2006/main">
            <a:r>
              <a:t>Coevolution is not synonymous with mutualisms, species interactions, or symbiosis. Most basically, it constitutes “an evolutionary change in a trait of the individuals in one population in response to a trait of the individuals of a second population, followed by an evolutionary response by the second population to the change in the first.” As such, coevolutionary responses are widespread in evolution and potentially could include various forms of facilitation as well as resource divergence between species and predator-prey (including parasite-host) interactions; however, such interactions cannot be assumed due to coevolution. In fact, coevolution is difficult to prove and, even if interactions among species are coevolutionary responses, they could be a consequence of coevolution with organisms no longer present in their habitat.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Forms of Coevolution and Eco-Evolution</a:t>
            </a:r>
          </a:p>
          <a:p xmlns:a="http://schemas.openxmlformats.org/drawingml/2006/main">
            <a:r>
              <a:t>Visible text:</a:t>
            </a:r>
          </a:p>
          <a:p xmlns:a="http://schemas.openxmlformats.org/drawingml/2006/main">
            <a:r>
              <a:t>Forms of Coevolution and Eco-Evolution</a:t>
            </a:r>
          </a:p>
          <a:p xmlns:a="http://schemas.openxmlformats.org/drawingml/2006/main">
            <a:r>
              <a:t>Coevolutionary interactions can occur between tightly coupled species pairs (i.e., pairwise coevolution), where the evolution of a given trait in one species produces a subsequent evolution of a trait in the other, resulting in selective pressure producing further modification of the trait in the first species, and so on. Coevolution occurring in multispecies interactions was termed diffuse coevolution, and the fact that communities can evolve by virtue of overall contacts among species, without involving reciprocal evolutionary steps by all species, is presently considered an important aspect of coevolution. The understanding that evolutionary changes in local fish populations can occur on an ecological time scale has contributed to the development of eco-evolutionary dynamics, as has the geographic mosaic theory of coevolution. Especially in populations with short generation times and thus high turnover, rapid evolutionary responses are likely and could lead to shifts in behaviors with consequent impacts on aquatic ecosystems.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Longevity of Species Associations</a:t>
            </a:r>
          </a:p>
          <a:p xmlns:a="http://schemas.openxmlformats.org/drawingml/2006/main">
            <a:r>
              <a:t>Visible text:</a:t>
            </a:r>
          </a:p>
          <a:p xmlns:a="http://schemas.openxmlformats.org/drawingml/2006/main">
            <a:r>
              <a:t>Longevity of Species Associations</a:t>
            </a:r>
          </a:p>
          <a:p xmlns:a="http://schemas.openxmlformats.org/drawingml/2006/main">
            <a:r>
              <a:t>Especially for pairwise coevolution to occur, the interacting species need to remain associated for a substantial period of time, should have high encounter rates, and have strong interspecific interactions—a probability that is no doubt low, given that species composing local assemblages are often of widely different evolutionary ages and origins and that fish assemblages have gained and lost species over evolutionary time scales.. Habitat availability would seem an important factor in fostering close association of species, and whether fishes congregate consistently in a particular kind of habitat because of past coevolution of traits or because of independently acquired traits, the likelihood of future trait modification by coevolutionary interactions is increased if they now co-occur in regular, direct contact. Among other plant and animal taxa, certain coevolved relationships are thought to be quite old or to have developed over millions of years of intimate contact, although other studies indicate that coevolutionary interactions among species can develop over much shorter time periods (e.g., decades). Consequently, observations of persistent contacts among fish species within an ecological time scale can be pertinent to evolutionary processes for species and communities.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Species interactions that are mutually positive, or asymmetrically positive a...</a:t>
            </a:r>
          </a:p>
          <a:p xmlns:a="http://schemas.openxmlformats.org/drawingml/2006/main">
            <a:r>
              <a:t>Visible text:</a:t>
            </a:r>
          </a:p>
          <a:p xmlns:a="http://schemas.openxmlformats.org/drawingml/2006/main">
            <a:r>
              <a:t>Species interactions that are mutually positive, or asymmetrically positive and neutral, are important in fish assemblages and aquatic ecosystems in general. This leads to a potential cost-benefit situation of avoiding other species to reduce competition or joining them to reap benefits of group foraging or predator avoidance, and perhaps also to benefit from reduced intraspecific competition. The occurrence of facilitative interactions among species requires close contact for the various direct interactions treated in the following sections, but less so for indirect interactions. The number of different species likely to be taken in a small area is positively related to regional diversity, but comparisons of various museum records show that fish species in North American freshwater habitats are commonly in relatively close association with each other. Close associations of fish species in various kinds of habitats suggest the potential for such interactions to develop, although our understanding of how common positive or positive/neutral associations occur is still limited.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Facilitation</a:t>
            </a:r>
          </a:p>
          <a:p xmlns:a="http://schemas.openxmlformats.org/drawingml/2006/main">
            <a:r>
              <a:t>Visible text:</a:t>
            </a:r>
          </a:p>
          <a:p xmlns:a="http://schemas.openxmlformats.org/drawingml/2006/main">
            <a:r>
              <a:t>Facilitation</a:t>
            </a:r>
          </a:p>
          <a:p xmlns:a="http://schemas.openxmlformats.org/drawingml/2006/main">
            <a:r>
              <a:t>Facilitation, the situation where one organism makes the local environment more favorable for another, is extremely widespread in nature and can occur at numerous points in an ecosystem with widely varying strengths. Facilitative relationships can be loose associations or tightly coevolved and mutually obligate, and facilitation in fish assemblages can occur between fishes and other taxa, such as riparian vegetation, wading birds, or with other fish species. Foundation species (or dominant species) alter the local environment simply by growing, and their effects are roughly in proportion to their abundance—for example, the shading of pools in streams by riparian vegetation, resulting in cooler water and a more favorable environment for fishes. Ecosystem engineers (also called keystone modifiers) have impacts on their environment that are much greater than would be predicted by biomass alone. Physical ecosystem engineering involves a process, such as dam building by Beavers, that results in some structural change (an impoundment), which in turn changes the physical environment (impounded vs. flowing water), which can result in biotic changes to other species (alteration of invertebrate and fish assemblages) as well as provide feedback to the engineer (reduced risk of predation, etc.). In a situation closely analogous to trophic cascades, foundation species and ecosystem engineers can generate facilitation cascades.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Intentionally blank slide</a:t>
            </a:r>
          </a:p>
          <a:p xmlns:a="http://schemas.openxmlformats.org/drawingml/2006/main">
            <a:r>
              <a:t>Figure description:</a:t>
            </a:r>
          </a:p>
          <a:p xmlns:a="http://schemas.openxmlformats.org/drawingml/2006/main">
            <a:r>
              <a:t>The source image is blank and contains no visible instructional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Ecosystem engineers and foundation species</a:t>
            </a:r>
          </a:p>
          <a:p xmlns:a="http://schemas.openxmlformats.org/drawingml/2006/main">
            <a:r>
              <a:t>Figure description:</a:t>
            </a:r>
          </a:p>
          <a:p xmlns:a="http://schemas.openxmlformats.org/drawingml/2006/main">
            <a:r>
              <a:t>Conceptual graph separating ecosystem engineers from foundation species. Ecological impact rises vertically and proportional abundance rises horizontally; example organisms occupy different positions relative to a dashed diagonal boundary.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Ecosystem Engineers</a:t>
            </a:r>
          </a:p>
          <a:p xmlns:a="http://schemas.openxmlformats.org/drawingml/2006/main">
            <a:r>
              <a:t>Visible text:</a:t>
            </a:r>
          </a:p>
          <a:p xmlns:a="http://schemas.openxmlformats.org/drawingml/2006/main">
            <a:r>
              <a:t>Ecosystem Engineers</a:t>
            </a:r>
          </a:p>
          <a:p xmlns:a="http://schemas.openxmlformats.org/drawingml/2006/main">
            <a:r>
              <a:t>Species considered to be ecosystem engineers directly or indirectly control the availability of resources to other organisms by their physical modification, maintenance, or creation of habitats. Autogenic engineers function by transforming the environment through endogenous processes, such as tree growth, and remain part of the altered environment. Allogenic engineers alter the environment by transforming living or nonliving materials from one physical state to another and are not necessarily part of the modified structure; the classic example is the Beaver, which harvests live trees (physical state 1) and converts them into dead trees (physical state 2), which are placed in a dam that creates a pond. Impacts of allogenic ecosystem engineers are generally of greater importance in streams of low to intermediate energy and when food webs are heavily subsidized so that the biomass of the engineering species is greater than could be sustained by local productivity. Beavers represent important ecosystem engineers responsible for creating extensive lentic habitat patches in upland streams; prior to European contact and colonization, Beaver impacts on stream morphology and hydrology and the aquatic and riparian biota were a common and enduring feature of most North American landscapes. The decline of Beavers as a consequence of trapping likely had major impacts on fish habitats, including increased sediment evacuation from abandoned ponds, stream entrenchment, and wetland reduction, had substantial impacts on the numbers and kinds of fishes, especially in low-order streams.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Piscine Engineers</a:t>
            </a:r>
          </a:p>
          <a:p xmlns:a="http://schemas.openxmlformats.org/drawingml/2006/main">
            <a:r>
              <a:t>Visible text:</a:t>
            </a:r>
          </a:p>
          <a:p xmlns:a="http://schemas.openxmlformats.org/drawingml/2006/main">
            <a:r>
              <a:t>Piscine Engineers Ecosystem engineers also include fish species that construct various types of gravel or pebble nests, which provide nesting habitat for nest associates. Pacific Salmon Excavations Some species of Pacific salmon excavate large nests in the streambed, which can have a major impact in streams especially given that the biomass of salmon is highly subsidized by marine productivity. Nest digging displaces fine sediments, resulting in a coarser stream bottom in the spawning area, the deposition of fine materials downstream in pools and sandbars, and an increase in the concentration of suspended particulate materials in the water column, and the overall impact is detrimental to algal and invertebrate biomass. The activities associated with nest construction by salmon also have a positive role in the formation and maintenance of salmon spawning habitats and on embryo survival, which is depended on the eggs being buried below the level of bed-scour during the period of incubation. Cyprinid Pits and Mounds Males of several genera of minnows excavate nest pits surrounded by pebbles and then attract females to spawn. Sunfish and Bass Nests Male centrarchids build and defend oval to circular-shaped nests; after spawning, the male bass (and rarely the female as well) cares for the eggs by fanning them day and night and by chasing away potential predators.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Mutualisms</a:t>
            </a:r>
          </a:p>
          <a:p xmlns:a="http://schemas.openxmlformats.org/drawingml/2006/main">
            <a:r>
              <a:t>Visible text:</a:t>
            </a:r>
          </a:p>
          <a:p xmlns:a="http://schemas.openxmlformats.org/drawingml/2006/main">
            <a:r>
              <a:t>Mutualisms</a:t>
            </a:r>
          </a:p>
          <a:p xmlns:a="http://schemas.openxmlformats.org/drawingml/2006/main">
            <a:r>
              <a:t>In addition to asymmetrical relationships, facilitative interactions may be symmetrical (mutualistic) when both species benefit from the association. Mutualisms can be direct or indirect, the latter being the case of no direct contact but both parties benefit from the other’s presence. Direct mutualisms can be further subdivided into symbiotic and nonsymbiotic mutualisms, with the distinction between them based on the level of physiological integration. Although exceptions are frequent, symbiotic mutualisms are usually coevolved and obligate with a strong physiological connection, whereas nonsymbiotic mutualisms tend to be facultative and not coevolved. Mutualisms are also context dependent: they may be obligatory in one area but not another, or may even change to antagonistic interactions.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Direct Mutualisms</a:t>
            </a:r>
          </a:p>
          <a:p xmlns:a="http://schemas.openxmlformats.org/drawingml/2006/main">
            <a:r>
              <a:t>Visible text:</a:t>
            </a:r>
          </a:p>
          <a:p xmlns:a="http://schemas.openxmlformats.org/drawingml/2006/main">
            <a:r>
              <a:t>Direct Mutualisms Cleaning behavior is an example of a direct, nonsymbiotic mutualism. Although much more common in tropical fish assemblages, such behavior has been documented in Atlantic drainages of North America for coastal marsh or estuarine species. Indirect Mutualisms In addition to direct physical contact, species can benefit each other in a variety of ways even though physical contact does not occur. Benefits could occur through structures and other alterations of the physical habitat (ecosystem engineering) or by the importation of nutrients.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c5f85ed447f64e13"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C5BE1351-2701-4C0E-ADD7-3566187BF7A2}"/>
              </a:ext>
            </a:extLst>
          </p:cNvPr>
          <p:cNvSpPr>
            <a:spLocks xmlns:a="http://schemas.openxmlformats.org/drawingml/2006/main" noGrp="1"/>
          </p:cNvSpPr>
          <p:nvPr>
            <p:ph type="ftr" idx="2"/>
          </p:nvPr>
        </p:nvSpPr>
        <p:spPr/>
        <p:txBody>
          <a:bodyPr xmlns:a="http://schemas.openxmlformats.org/drawingml/2006/main"/>
          <a:lstStyle xmlns:a="http://schemas.openxmlformats.org/drawingml/2006/main"/>
          <a:p xmlns:a="http://schemas.openxmlformats.org/drawingml/2006/main">
            <a:r>
              <a:t>Footer</a:t>
            </a:r>
          </a:p>
        </p:txBody>
      </p:sp>
      <p:sp>
        <p:nvSpPr>
          <p:cNvPr id="3" name="PlaceHolder 2">
            <a:extLst xmlns:a="http://schemas.openxmlformats.org/drawingml/2006/main">
              <a:ext uri="{FF2B5EF4-FFF2-40B4-BE49-F238E27FC236}">
                <a16:creationId xmlns:a16="http://schemas.microsoft.com/office/drawing/2014/main" id="{5ECB6178-1222-4E3C-A275-0B69436F89C0}"/>
              </a:ext>
            </a:extLst>
          </p:cNvPr>
          <p:cNvSpPr>
            <a:spLocks xmlns:a="http://schemas.openxmlformats.org/drawingml/2006/main" noGrp="1"/>
          </p:cNvSpPr>
          <p:nvPr>
            <p:ph type="sldNum" idx="3"/>
          </p:nvPr>
        </p:nvSpPr>
        <p:spPr/>
        <p:txBody>
          <a:bodyPr xmlns:a="http://schemas.openxmlformats.org/drawingml/2006/main"/>
          <a:lstStyle xmlns:a="http://schemas.openxmlformats.org/drawingml/2006/main"/>
          <a:p xmlns:a="http://schemas.openxmlformats.org/drawingml/2006/main">
            <a:fld id="{E4FA1052-789D-4ACC-B604-24D66F78AB30}" type="slidenum">
              <a:t>&lt;#&gt;</a:t>
            </a:fld>
          </a:p>
        </p:txBody>
      </p:sp>
      <p:sp>
        <p:nvSpPr>
          <p:cNvPr id="4" name="PlaceHolder 3">
            <a:extLst xmlns:a="http://schemas.openxmlformats.org/drawingml/2006/main">
              <a:ext uri="{FF2B5EF4-FFF2-40B4-BE49-F238E27FC236}">
                <a16:creationId xmlns:a16="http://schemas.microsoft.com/office/drawing/2014/main" id="{9E534C75-09D4-43D6-AB88-69392106E9C1}"/>
              </a:ext>
            </a:extLst>
          </p:cNvPr>
          <p:cNvSpPr>
            <a:spLocks xmlns:a="http://schemas.openxmlformats.org/drawingml/2006/main" noGrp="1"/>
          </p:cNvSpPr>
          <p:nvPr>
            <p:ph type="dt" idx="1"/>
          </p:nvPr>
        </p:nvSpPr>
        <p:spPr/>
        <p:txBody>
          <a:bodyPr xmlns:a="http://schemas.openxmlformats.org/drawingml/2006/main"/>
          <a:lstStyle xmlns:a="http://schemas.openxmlformats.org/drawingml/2006/main"/>
          <a:p xmlns:a="http://schemas.openxmlformats.org/drawingml/2006/main">
            <a:r>
              <a:t/>
            </a: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95b7fd7140574fc8" /><Relationship Type="http://schemas.openxmlformats.org/officeDocument/2006/relationships/slideLayout" Target="/ppt/slideLayouts/slideLayout1.xml" Id="R1c7d4e4023e744eb"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9B05EFFE-EC23-42F2-9B0F-DD304988F33C}"/>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57A4376C-AEF9-4B8D-8386-5B59FC369403}"/>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
        <p:nvSpPr>
          <p:cNvPr id="4" name="PlaceHolder 3">
            <a:extLst xmlns:a="http://schemas.openxmlformats.org/drawingml/2006/main">
              <a:ext uri="{FF2B5EF4-FFF2-40B4-BE49-F238E27FC236}">
                <a16:creationId xmlns:a16="http://schemas.microsoft.com/office/drawing/2014/main" id="{21F2C0A4-D8CB-48DD-9D1D-348AA50ADFEE}"/>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898989"/>
                </a:solidFill>
                <a:latin typeface="Calibri"/>
                <a:ea typeface="Calibri"/>
                <a:cs typeface="Calibri"/>
              </a:rPr>
              <a:t>&lt;date/time&gt;</a:t>
            </a:r>
            <a:endParaRPr sz="1200" b="0" u="none">
              <a:solidFill>
                <a:srgbClr val="000000"/>
              </a:solidFill>
              <a:latin typeface="Calibri"/>
              <a:ea typeface="Calibri"/>
              <a:cs typeface="Calibri"/>
            </a:endParaRPr>
          </a:p>
        </p:txBody>
      </p:sp>
      <p:sp>
        <p:nvSpPr>
          <p:cNvPr id="5" name="PlaceHolder 4">
            <a:extLst xmlns:a="http://schemas.openxmlformats.org/drawingml/2006/main">
              <a:ext uri="{FF2B5EF4-FFF2-40B4-BE49-F238E27FC236}">
                <a16:creationId xmlns:a16="http://schemas.microsoft.com/office/drawing/2014/main" id="{748265CE-AD52-4742-8EE9-976B682022A8}"/>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6" name="PlaceHolder 5">
            <a:extLst xmlns:a="http://schemas.openxmlformats.org/drawingml/2006/main">
              <a:ext uri="{FF2B5EF4-FFF2-40B4-BE49-F238E27FC236}">
                <a16:creationId xmlns:a16="http://schemas.microsoft.com/office/drawing/2014/main" id="{359555C2-4D55-44EA-B033-BC25B9D2C49A}"/>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5CA25B7A-620C-4762-9D7F-E471298E2BF1}" type="slidenum">
              <a:rPr sz="1200" b="0" u="none">
                <a:solidFill>
                  <a:srgbClr val="898989"/>
                </a:solidFill>
                <a:latin typeface="Calibri"/>
                <a:ea typeface="Calibri"/>
                <a:cs typeface="Calibri"/>
              </a:rPr>
              <a:t>&lt;number&gt;</a:t>
            </a:fld>
            <a:endParaRPr sz="1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1c7d4e4023e744eb"/>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1e9b8dc8a0204f1f" /><Relationship Type="http://schemas.openxmlformats.org/officeDocument/2006/relationships/notesSlide" Target="/ppt/notesSlides/notesSlide1.xml" Id="R1406ec43cbbd4c85"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1b0a801e6843426a" /><Relationship Type="http://schemas.openxmlformats.org/officeDocument/2006/relationships/notesSlide" Target="/ppt/notesSlides/notesSlide10.xml" Id="R3127bf641aab4275"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946b6def38cb43aa" /><Relationship Type="http://schemas.openxmlformats.org/officeDocument/2006/relationships/image" Target="/ppt/media/image3.emf" Id="Ra9eb60be8da2409a" /><Relationship Type="http://schemas.openxmlformats.org/officeDocument/2006/relationships/notesSlide" Target="/ppt/notesSlides/notesSlide11.xml" Id="R307e6f89f33344f1"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d1efa151564e4def" /><Relationship Type="http://schemas.openxmlformats.org/officeDocument/2006/relationships/image" Target="/ppt/media/image4.emf" Id="R20f4208d5c1243f7" /><Relationship Type="http://schemas.openxmlformats.org/officeDocument/2006/relationships/notesSlide" Target="/ppt/notesSlides/notesSlide12.xml" Id="R103ddf33c71f444c"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62a17f405dac42d8" /><Relationship Type="http://schemas.openxmlformats.org/officeDocument/2006/relationships/notesSlide" Target="/ppt/notesSlides/notesSlide13.xml" Id="R93f9e1a34a6c412d"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92ec58c129784ccd" /><Relationship Type="http://schemas.openxmlformats.org/officeDocument/2006/relationships/notesSlide" Target="/ppt/notesSlides/notesSlide14.xml" Id="R40987f79df6a475e"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8005ae1ef8aa4af2" /><Relationship Type="http://schemas.openxmlformats.org/officeDocument/2006/relationships/notesSlide" Target="/ppt/notesSlides/notesSlide15.xml" Id="Rdf97e6eca24649d1"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487dec008f79437f" /><Relationship Type="http://schemas.openxmlformats.org/officeDocument/2006/relationships/notesSlide" Target="/ppt/notesSlides/notesSlide16.xml" Id="R0465694ad6ed4960"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55d4d1d6ff834a86" /><Relationship Type="http://schemas.openxmlformats.org/officeDocument/2006/relationships/notesSlide" Target="/ppt/notesSlides/notesSlide2.xml" Id="Rda268349c02a4b8f"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94b1adf9c4c44f6b" /><Relationship Type="http://schemas.openxmlformats.org/officeDocument/2006/relationships/notesSlide" Target="/ppt/notesSlides/notesSlide3.xml" Id="R30e8bc41dd7a4c46"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f1da71e883244a8f" /><Relationship Type="http://schemas.openxmlformats.org/officeDocument/2006/relationships/image" Target="/ppt/media/image.emf" Id="R2726cae4f2ab4a69" /><Relationship Type="http://schemas.openxmlformats.org/officeDocument/2006/relationships/notesSlide" Target="/ppt/notesSlides/notesSlide4.xml" Id="Rcb6b3f05c725401e"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782f019394ae44cf" /><Relationship Type="http://schemas.openxmlformats.org/officeDocument/2006/relationships/image" Target="/ppt/media/image2.emf" Id="R465165ea53cd4038" /><Relationship Type="http://schemas.openxmlformats.org/officeDocument/2006/relationships/notesSlide" Target="/ppt/notesSlides/notesSlide5.xml" Id="Rbc8c11a9cd1c40b6"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d606c274a7074b68" /><Relationship Type="http://schemas.openxmlformats.org/officeDocument/2006/relationships/notesSlide" Target="/ppt/notesSlides/notesSlide6.xml" Id="R1287c530b55448c7"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fe74f7b258434988" /><Relationship Type="http://schemas.openxmlformats.org/officeDocument/2006/relationships/notesSlide" Target="/ppt/notesSlides/notesSlide7.xml" Id="R2a762cfb965e4bbb"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7c1bf49ebbca49fd" /><Relationship Type="http://schemas.openxmlformats.org/officeDocument/2006/relationships/notesSlide" Target="/ppt/notesSlides/notesSlide8.xml" Id="Rf5bf6badbc3b4bb8"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2f786861c4a644a8" /><Relationship Type="http://schemas.openxmlformats.org/officeDocument/2006/relationships/notesSlide" Target="/ppt/notesSlides/notesSlide9.xml" Id="Rb93ca2f372604b00"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PlaceHolder 1">
            <a:extLst xmlns:a="http://schemas.openxmlformats.org/drawingml/2006/main">
              <a:ext uri="{FF2B5EF4-FFF2-40B4-BE49-F238E27FC236}">
                <a16:creationId xmlns:a16="http://schemas.microsoft.com/office/drawing/2014/main" id="{2F3924ED-0E9B-4211-BE65-E02CFD36657A}"/>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C0584B"/>
                </a:solidFill>
                <a:latin typeface="Calibri"/>
                <a:ea typeface="Calibri"/>
                <a:cs typeface="Calibri"/>
              </a:rPr>
              <a:t>Getting Along</a:t>
            </a:r>
            <a:endParaRPr sz="2800" b="0" u="none">
              <a:solidFill>
                <a:srgbClr val="000000"/>
              </a:solidFill>
              <a:latin typeface="Calibri"/>
              <a:ea typeface="Calibri"/>
              <a:cs typeface="Calibri"/>
            </a:endParaRPr>
          </a:p>
        </p:txBody>
      </p:sp>
      <p:sp>
        <p:nvSpPr>
          <p:cNvPr id="8" name="PlaceHolder 2">
            <a:extLst xmlns:a="http://schemas.openxmlformats.org/drawingml/2006/main">
              <a:ext uri="{FF2B5EF4-FFF2-40B4-BE49-F238E27FC236}">
                <a16:creationId xmlns:a16="http://schemas.microsoft.com/office/drawing/2014/main" id="{E2A2A78E-1062-4CBD-B132-FDD4787E3633}"/>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7F7F7F"/>
                </a:solidFill>
                <a:latin typeface="Calibri"/>
                <a:ea typeface="Calibri"/>
                <a:cs typeface="Calibri"/>
              </a:rPr>
              <a:t>Thirteen</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1913224906"/>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0" name="Slide text 1">
            <a:extLst xmlns:a="http://schemas.openxmlformats.org/drawingml/2006/main">
              <a:ext uri="{FF2B5EF4-FFF2-40B4-BE49-F238E27FC236}">
                <a16:creationId xmlns:a16="http://schemas.microsoft.com/office/drawing/2014/main" id="{E60DD6BF-EFDB-4868-B9C3-2CE3C3581A9A}"/>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Pacific Salmon Migrations and Marine-Derived Nutrients</a:t>
            </a:r>
            <a:endParaRPr sz="16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Historically, the annual migrations of Pacific salmon from the ocean into freshwater streams and lakes, where they spawn and die, constituted the largest cross-ecosystem movement of biomass in the North Pacific region.</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Although the degree of ecosystem effects are dependent on the salmon species and the environmental context, the annual migrations of species of Pacific salmon can influence virtually all ecosystem components, from primary producers, invertebrates, and fishes in lakes and streams, to bears, eagles, and old-growth spruce trees.</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Pacific salmon import huge quantities of marine-derived nutrients into streams, and such nutrients can benefit instream productivity and also riparian vegetation; a mutualistic response occurs if increased riparian vegetation then improves stream conditions for the Pacific salmon.</a:t>
            </a:r>
            <a:endParaRPr sz="13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Minnow and Sunfish Nests and Nest Associates</a:t>
            </a:r>
            <a:endParaRPr sz="16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Even though minnow and sunfish engineers are not subsidized by resources outside of their immediate ecosystem, as is the case with salmon, their engineering products can be substantial.</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Occupied nests can be used as spawning sites by other species of fishes, especially minnows, and in fact may be a requirement for the successful reproduction of many species; moreover, a single nest may be used by several or more associate species at the same time.</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eggs/larvae of nest associates benefit by being in the clean gravel afforded by the constructed nests, by protection against predation if the host guards the nest, and by possible aeration of the eggs by the host.</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Potential nest-building hosts can provide different services and risks to the associates, depending on the species; for example, while minnow and sunfish hosts generally do not pose a major threat, nest associates of large piscivores such as Black Basses and Bowfins balance the apparent gain in defense of the nest by the host against the very real chance of being eaten by the host.</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Interactions of nest associates and hosts also can be mutualistic if the associates increase the fitness of the hosts, for example, if the young of the associates dilute the impact of predation on the young of the hosts.</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The relationship between host and associate is generally thought to be mutualistic, with a few exceptions where it is perhaps parasitic.</a:t>
            </a:r>
            <a:endParaRPr sz="13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2680" lvl="1" indent="-285480">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2400">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8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21" name="Slide title: Pacific Salmon Migrations and Marine-Derived Nutrients">
            <a:extLst xmlns:a="http://schemas.openxmlformats.org/drawingml/2006/main">
              <a:ext uri="{FF2B5EF4-FFF2-40B4-BE49-F238E27FC236}">
                <a16:creationId xmlns:a16="http://schemas.microsoft.com/office/drawing/2014/main" id="{5D204FE6-8EA5-4F34-820B-98805A97CBF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Pacific Salmon Migrations and Marine-Derived Nutrients</a:t>
            </a:r>
          </a:p>
        </p:txBody>
      </p:sp>
    </p:spTree>
    <p:extLst>
      <p:ext uri="{BB962C8B-B14F-4D97-AF65-F5344CB8AC3E}">
        <p14:creationId xmlns:p14="http://schemas.microsoft.com/office/powerpoint/2010/main" val="145515261"/>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pic>
        <p:nvPicPr>
          <p:cNvPr id="3" name="Nutrient-cycle diagram centered on phytoplankton and invertebrate production. Arrows connect salmon migration, embryo survival, riparian vegetation, carcasses, and terrestrial insects, illustrating marine-derived nutrient feedbacks to stream ecosystems."/>
          <p:cNvPicPr>
            <a:picLocks xmlns:a="http://schemas.openxmlformats.org/drawingml/2006/main" noChangeAspect="1"/>
          </p:cNvPicPr>
          <p:nvPr/>
        </p:nvPicPr>
        <p:blipFill>
          <a:blip xmlns:r="http://schemas.openxmlformats.org/officeDocument/2006/relationships" xmlns:a="http://schemas.openxmlformats.org/drawingml/2006/main" r:embed="Ra9eb60be8da2409a"/>
          <a:stretch xmlns:a="http://schemas.openxmlformats.org/drawingml/2006/main"/>
        </p:blipFill>
        <p:spPr>
          <a:xfrm xmlns:a="http://schemas.openxmlformats.org/drawingml/2006/main">
            <a:off x="1371600" y="228600"/>
            <a:ext cx="6400800" cy="6400800"/>
          </a:xfrm>
          <a:prstGeom xmlns:a="http://schemas.openxmlformats.org/drawingml/2006/main" prst="rect">
            <a:avLst/>
          </a:prstGeom>
          <a:ln xmlns:a="http://schemas.openxmlformats.org/drawingml/2006/main" w="38160">
            <a:noFill/>
          </a:ln>
        </p:spPr>
      </p:pic>
      <p:sp>
        <p:nvSpPr>
          <p:cNvPr id="2" name="Slide title: Marine-derived nutrient cycle">
            <a:extLst xmlns:a="http://schemas.openxmlformats.org/drawingml/2006/main">
              <a:ext uri="{FF2B5EF4-FFF2-40B4-BE49-F238E27FC236}">
                <a16:creationId xmlns:a16="http://schemas.microsoft.com/office/drawing/2014/main" id="{558AE59B-5672-4E8A-88E1-8B213FAC99A4}"/>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Marine-derived nutrient cycle</a:t>
            </a:r>
          </a:p>
        </p:txBody>
      </p:sp>
    </p:spTree>
    <p:extLst>
      <p:ext uri="{BB962C8B-B14F-4D97-AF65-F5344CB8AC3E}">
        <p14:creationId xmlns:p14="http://schemas.microsoft.com/office/powerpoint/2010/main" val="993527367"/>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pic>
        <p:nvPicPr>
          <p:cNvPr id="3" name="Bar chart of green-sunfish larvae under four treatments: heterospecifics alone, heterospecifics with an alarm cue, heterospecifics with a predator cue, and heterospecifics with both predator and alarm cues. The alarm-cue treatment has the highest mean larval abundance."/>
          <p:cNvPicPr>
            <a:picLocks xmlns:a="http://schemas.openxmlformats.org/drawingml/2006/main" noChangeAspect="1"/>
          </p:cNvPicPr>
          <p:nvPr/>
        </p:nvPicPr>
        <p:blipFill>
          <a:blip xmlns:r="http://schemas.openxmlformats.org/officeDocument/2006/relationships" xmlns:a="http://schemas.openxmlformats.org/drawingml/2006/main" r:embed="R20f4208d5c1243f7"/>
          <a:stretch xmlns:a="http://schemas.openxmlformats.org/drawingml/2006/main"/>
        </p:blipFill>
        <p:spPr>
          <a:xfrm xmlns:a="http://schemas.openxmlformats.org/drawingml/2006/main">
            <a:off x="904680" y="228600"/>
            <a:ext cx="7334280" cy="6400800"/>
          </a:xfrm>
          <a:prstGeom xmlns:a="http://schemas.openxmlformats.org/drawingml/2006/main" prst="rect">
            <a:avLst/>
          </a:prstGeom>
          <a:ln xmlns:a="http://schemas.openxmlformats.org/drawingml/2006/main" w="38160">
            <a:noFill/>
          </a:ln>
        </p:spPr>
      </p:pic>
      <p:sp>
        <p:nvSpPr>
          <p:cNvPr id="2" name="Slide title: Alarm cues and larval abundance">
            <a:extLst xmlns:a="http://schemas.openxmlformats.org/drawingml/2006/main">
              <a:ext uri="{FF2B5EF4-FFF2-40B4-BE49-F238E27FC236}">
                <a16:creationId xmlns:a16="http://schemas.microsoft.com/office/drawing/2014/main" id="{E5A59D1F-9C68-4B33-8FEB-611EC6363D0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Alarm cues and larval abundance</a:t>
            </a:r>
          </a:p>
        </p:txBody>
      </p:sp>
    </p:spTree>
    <p:extLst>
      <p:ext uri="{BB962C8B-B14F-4D97-AF65-F5344CB8AC3E}">
        <p14:creationId xmlns:p14="http://schemas.microsoft.com/office/powerpoint/2010/main" val="2140726167"/>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23" name="PlaceHolder 1">
            <a:extLst xmlns:a="http://schemas.openxmlformats.org/drawingml/2006/main">
              <a:ext uri="{FF2B5EF4-FFF2-40B4-BE49-F238E27FC236}">
                <a16:creationId xmlns:a16="http://schemas.microsoft.com/office/drawing/2014/main" id="{1A907750-0C9D-4D33-A584-8EF8B8C8ED8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500" b="0" u="none">
                <a:solidFill>
                  <a:srgbClr val="C0584B"/>
                </a:solidFill>
                <a:latin typeface="Calibri"/>
                <a:ea typeface="Calibri"/>
                <a:cs typeface="Calibri"/>
              </a:rPr>
              <a:t>Species Associations and the Potential for Other Forms of Facilitation</a:t>
            </a:r>
            <a:endParaRPr sz="2500" b="0" u="none">
              <a:solidFill>
                <a:srgbClr val="000000"/>
              </a:solidFill>
              <a:latin typeface="Calibri"/>
              <a:ea typeface="Calibri"/>
              <a:cs typeface="Calibri"/>
            </a:endParaRPr>
          </a:p>
        </p:txBody>
      </p:sp>
      <p:sp>
        <p:nvSpPr>
          <p:cNvPr id="24" name="Slide text 2">
            <a:extLst xmlns:a="http://schemas.openxmlformats.org/drawingml/2006/main">
              <a:ext uri="{FF2B5EF4-FFF2-40B4-BE49-F238E27FC236}">
                <a16:creationId xmlns:a16="http://schemas.microsoft.com/office/drawing/2014/main" id="{64CEA1EA-4A58-49F7-A355-98DBFD3D474C}"/>
              </a:ext>
            </a:extLst>
          </p:cNvPr>
          <p:cNvSpPr>
            <a:spLocks xmlns:a="http://schemas.openxmlformats.org/drawingml/2006/main" noGrp="1"/>
          </p:cNvSpPr>
          <p:nvPr/>
        </p:nvSpPr>
        <p:spPr>
          <a:xfrm xmlns:a="http://schemas.openxmlformats.org/drawingml/2006/main">
            <a:off x="457200" y="1017360"/>
            <a:ext cx="8229600" cy="5532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Mixed associations of fishes can also be mutualistic, such as when the collective group vigilance increases the time available for foraging by individual members rather than sacrificing feeding time to vigilance.</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Fishes in monospecific shoals are able to quickly transmit information about a predator.</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It may be less likely that mixed-species shoals are able to transmit information rapidly, but by joining mixed-species groups, fishes could reap the benefits of being a member of a larger group (increased vigilance and reduced probability of predation) yet reduce the cost of intraspecific competition to less than it would be in an equally large of conspecifics.</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Also, rare species might persist by virtue of hiding within schools of more abundant heterospecifics.</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Suggestions of potentially facilitative or mutualistic interactions among mixed species of freshwater fishes are not new, although facultatively mutualistic benefits have not yet been shown.</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275767721"/>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25" name="PlaceHolder 1">
            <a:extLst xmlns:a="http://schemas.openxmlformats.org/drawingml/2006/main">
              <a:ext uri="{FF2B5EF4-FFF2-40B4-BE49-F238E27FC236}">
                <a16:creationId xmlns:a16="http://schemas.microsoft.com/office/drawing/2014/main" id="{925908FB-66C4-4CFD-9215-FB98D07BCC7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Coevolution: Diffuse and Direct</a:t>
            </a:r>
            <a:endParaRPr sz="3200" b="0" u="none">
              <a:solidFill>
                <a:srgbClr val="000000"/>
              </a:solidFill>
              <a:latin typeface="Calibri"/>
              <a:ea typeface="Calibri"/>
              <a:cs typeface="Calibri"/>
            </a:endParaRPr>
          </a:p>
        </p:txBody>
      </p:sp>
      <p:sp>
        <p:nvSpPr>
          <p:cNvPr id="26" name="Slide text 2">
            <a:extLst xmlns:a="http://schemas.openxmlformats.org/drawingml/2006/main">
              <a:ext uri="{FF2B5EF4-FFF2-40B4-BE49-F238E27FC236}">
                <a16:creationId xmlns:a16="http://schemas.microsoft.com/office/drawing/2014/main" id="{B3184D6E-C084-4911-9FC2-56611B47A07B}"/>
              </a:ext>
            </a:extLst>
          </p:cNvPr>
          <p:cNvSpPr>
            <a:spLocks xmlns:a="http://schemas.openxmlformats.org/drawingml/2006/main" noGrp="1"/>
          </p:cNvSpPr>
          <p:nvPr/>
        </p:nvSpPr>
        <p:spPr>
          <a:xfrm xmlns:a="http://schemas.openxmlformats.org/drawingml/2006/main">
            <a:off x="457200" y="1017360"/>
            <a:ext cx="8229600" cy="5448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Coevolution is not synonymous with mutualisms, species interactions, or symbiosis.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Most basically, it constitutes “an evolutionary change in a trait of the individuals in one population in response to a trait of the individuals of a second population, followed by an evolutionary response by the second population to the change in the first.”</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As such, coevolutionary responses are widespread in evolution and potentially could include various forms of facilitation as well as resource divergence between species and predator-prey (including parasite-host) interactions; however, such interactions cannot be assumed due to coevolution.</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In fact, coevolution is difficult to prove and, even if interactions among species are coevolutionary responses, they could be a consequence of coevolution with organisms no longer present in their habitat.</a:t>
            </a: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020764837"/>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27" name="PlaceHolder 1">
            <a:extLst xmlns:a="http://schemas.openxmlformats.org/drawingml/2006/main">
              <a:ext uri="{FF2B5EF4-FFF2-40B4-BE49-F238E27FC236}">
                <a16:creationId xmlns:a16="http://schemas.microsoft.com/office/drawing/2014/main" id="{2CE428E8-2801-442C-8950-8D5D8F377F7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Forms of Coevolution and Eco-Evolution</a:t>
            </a:r>
            <a:endParaRPr sz="2800" b="0" u="none">
              <a:solidFill>
                <a:srgbClr val="000000"/>
              </a:solidFill>
              <a:latin typeface="Calibri"/>
              <a:ea typeface="Calibri"/>
              <a:cs typeface="Calibri"/>
            </a:endParaRPr>
          </a:p>
        </p:txBody>
      </p:sp>
      <p:sp>
        <p:nvSpPr>
          <p:cNvPr id="28" name="Slide text 2">
            <a:extLst xmlns:a="http://schemas.openxmlformats.org/drawingml/2006/main">
              <a:ext uri="{FF2B5EF4-FFF2-40B4-BE49-F238E27FC236}">
                <a16:creationId xmlns:a16="http://schemas.microsoft.com/office/drawing/2014/main" id="{EF4CD03E-07B9-4D16-97C1-AA3A94FF51AE}"/>
              </a:ext>
            </a:extLst>
          </p:cNvPr>
          <p:cNvSpPr>
            <a:spLocks xmlns:a="http://schemas.openxmlformats.org/drawingml/2006/main" noGrp="1"/>
          </p:cNvSpPr>
          <p:nvPr/>
        </p:nvSpPr>
        <p:spPr>
          <a:xfrm xmlns:a="http://schemas.openxmlformats.org/drawingml/2006/main">
            <a:off x="457200" y="1017360"/>
            <a:ext cx="8229600" cy="5532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Coevolutionary interactions can occur between tightly coupled species pairs (i.e., pairwise coevolution), where the evolution of a given trait in one species produces a subsequent evolution of a trait in the other, resulting in selective pressure producing further modification of the trait in the first species, and so on.</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Coevolution occurring in multispecies interactions was termed diffuse coevolution, and the fact that communities can evolve by virtue of overall contacts among species, without involving reciprocal evolutionary steps by all species, is presently considered an important aspect of coevolution.</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understanding that evolutionary changes in local fish populations can occur on an ecological time scale has contributed to the development of eco-evolutionary dynamics, as has the geographic mosaic theory of coevolution.</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Especially in populations with short generation times and thus high turnover, rapid evolutionary responses are likely and could lead to shifts in behaviors with consequent impacts on aquatic ecosystems.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532309861"/>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29" name="PlaceHolder 1">
            <a:extLst xmlns:a="http://schemas.openxmlformats.org/drawingml/2006/main">
              <a:ext uri="{FF2B5EF4-FFF2-40B4-BE49-F238E27FC236}">
                <a16:creationId xmlns:a16="http://schemas.microsoft.com/office/drawing/2014/main" id="{15ED4609-DD1B-44B5-A92F-564C74A787C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Longevity of Species Associations</a:t>
            </a:r>
            <a:endParaRPr sz="2800" b="0" u="none">
              <a:solidFill>
                <a:srgbClr val="000000"/>
              </a:solidFill>
              <a:latin typeface="Calibri"/>
              <a:ea typeface="Calibri"/>
              <a:cs typeface="Calibri"/>
            </a:endParaRPr>
          </a:p>
        </p:txBody>
      </p:sp>
      <p:sp>
        <p:nvSpPr>
          <p:cNvPr id="30" name="Slide text 2">
            <a:extLst xmlns:a="http://schemas.openxmlformats.org/drawingml/2006/main">
              <a:ext uri="{FF2B5EF4-FFF2-40B4-BE49-F238E27FC236}">
                <a16:creationId xmlns:a16="http://schemas.microsoft.com/office/drawing/2014/main" id="{B02A7FF6-7E6F-47B9-BF0B-B81964F9F8C5}"/>
              </a:ext>
            </a:extLst>
          </p:cNvPr>
          <p:cNvSpPr>
            <a:spLocks xmlns:a="http://schemas.openxmlformats.org/drawingml/2006/main" noGrp="1"/>
          </p:cNvSpPr>
          <p:nvPr/>
        </p:nvSpPr>
        <p:spPr>
          <a:xfrm xmlns:a="http://schemas.openxmlformats.org/drawingml/2006/main">
            <a:off x="457200" y="1017360"/>
            <a:ext cx="8229600" cy="5532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Especially for pairwise coevolution to occur, the interacting species need to remain associated for a substantial period of time, should have high encounter rates, and have strong interspecific interactions—a probability that is no doubt low, given that species composing local assemblages are often of widely different evolutionary ages and origins and that fish assemblages have gained and lost species over evolutionary time scales..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Habitat availability would seem an important factor in fostering close association of species, and whether fishes congregate consistently in a particular kind of habitat because of past coevolution of traits or because of independently acquired traits, the likelihood of future trait modification by coevolutionary interactions is increased if they now co-occur in regular, direct contact.</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Among other plant and animal taxa, certain coevolved relationships are thought to be quite old or to have developed over millions of years of intimate contact, although other studies indicate that coevolutionary interactions among species can develop over much shorter time periods (e.g., decades).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Consequently, observations of persistent contacts among fish species within an ecological time scale can be pertinent to evolutionary processes for species and communities.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436575735"/>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ext 1">
            <a:extLst xmlns:a="http://schemas.openxmlformats.org/drawingml/2006/main">
              <a:ext uri="{FF2B5EF4-FFF2-40B4-BE49-F238E27FC236}">
                <a16:creationId xmlns:a16="http://schemas.microsoft.com/office/drawing/2014/main" id="{B2511B46-8D7D-4159-8253-426015E9292B}"/>
              </a:ext>
            </a:extLst>
          </p:cNvPr>
          <p:cNvSpPr>
            <a:spLocks xmlns:a="http://schemas.openxmlformats.org/drawingml/2006/main" noGrp="1"/>
          </p:cNvSpPr>
          <p:nvPr/>
        </p:nvSpPr>
        <p:spPr>
          <a:xfrm xmlns:a="http://schemas.openxmlformats.org/drawingml/2006/main">
            <a:off x="457200" y="273960"/>
            <a:ext cx="8229600" cy="6170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Species interactions that are mutually positive, or asymmetrically positive and neutral, are important in fish assemblages and aquatic ecosystems in general.</a:t>
            </a:r>
            <a:endParaRPr sz="2000" b="0" u="none">
              <a:solidFill>
                <a:srgbClr val="000000"/>
              </a:solidFill>
              <a:latin typeface="Calibri"/>
              <a:ea typeface="Calibri"/>
              <a:cs typeface="Calibri"/>
            </a:endParaRPr>
          </a:p>
          <a:p xmlns:a="http://schemas.openxmlformats.org/drawingml/2006/main">
            <a:pPr marL="342720" indent="-342720">
              <a:lnSpc>
                <a:spcPct val="11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This leads to a potential cost-benefit situation of avoiding other species to reduce competition or joining them to reap benefits of group foraging or predator avoidance, and perhaps also to benefit from reduced intraspecific competition.</a:t>
            </a:r>
            <a:endParaRPr sz="2000" b="0" u="none">
              <a:solidFill>
                <a:srgbClr val="000000"/>
              </a:solidFill>
              <a:latin typeface="Calibri"/>
              <a:ea typeface="Calibri"/>
              <a:cs typeface="Calibri"/>
            </a:endParaRPr>
          </a:p>
          <a:p xmlns:a="http://schemas.openxmlformats.org/drawingml/2006/main">
            <a:pPr marL="342720" indent="-342720">
              <a:lnSpc>
                <a:spcPct val="11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The occurrence of facilitative interactions among species requires close contact for the various direct interactions treated in the following sections, but less so for indirect interactions.</a:t>
            </a:r>
            <a:endParaRPr sz="2000" b="0" u="none">
              <a:solidFill>
                <a:srgbClr val="000000"/>
              </a:solidFill>
              <a:latin typeface="Calibri"/>
              <a:ea typeface="Calibri"/>
              <a:cs typeface="Calibri"/>
            </a:endParaRPr>
          </a:p>
          <a:p xmlns:a="http://schemas.openxmlformats.org/drawingml/2006/main">
            <a:pPr marL="342720" indent="-342720">
              <a:lnSpc>
                <a:spcPct val="11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The number of different species likely to be taken in a small area is positively related to regional diversity, but comparisons of various museum records show that fish species in North American freshwater habitats are commonly in relatively close association with each other.</a:t>
            </a:r>
            <a:endParaRPr sz="2000" b="0" u="none">
              <a:solidFill>
                <a:srgbClr val="000000"/>
              </a:solidFill>
              <a:latin typeface="Calibri"/>
              <a:ea typeface="Calibri"/>
              <a:cs typeface="Calibri"/>
            </a:endParaRPr>
          </a:p>
          <a:p xmlns:a="http://schemas.openxmlformats.org/drawingml/2006/main">
            <a:pPr marL="342720" indent="-342720">
              <a:lnSpc>
                <a:spcPct val="11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Close associations of fish species in various kinds of habitats suggest the potential for such interactions to develop, although our understanding of how common positive or positive/neutral associations occur is still limited.</a:t>
            </a:r>
            <a:endParaRPr sz="20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0" name="Slide title: Species interactions that are mutually positive, or asymmetrically positive a...">
            <a:extLst xmlns:a="http://schemas.openxmlformats.org/drawingml/2006/main">
              <a:ext uri="{FF2B5EF4-FFF2-40B4-BE49-F238E27FC236}">
                <a16:creationId xmlns:a16="http://schemas.microsoft.com/office/drawing/2014/main" id="{FAAF9CC7-922A-4224-8D18-F661D33C3DC8}"/>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Species interactions that are mutually positive, or asymmetrically positive a...</a:t>
            </a:r>
          </a:p>
        </p:txBody>
      </p:sp>
    </p:spTree>
    <p:extLst>
      <p:ext uri="{BB962C8B-B14F-4D97-AF65-F5344CB8AC3E}">
        <p14:creationId xmlns:p14="http://schemas.microsoft.com/office/powerpoint/2010/main" val="499650611"/>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0" name="PlaceHolder 1">
            <a:extLst xmlns:a="http://schemas.openxmlformats.org/drawingml/2006/main">
              <a:ext uri="{FF2B5EF4-FFF2-40B4-BE49-F238E27FC236}">
                <a16:creationId xmlns:a16="http://schemas.microsoft.com/office/drawing/2014/main" id="{01FFB2AC-4904-4BEE-A742-29EC23A5DFB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Facilitation</a:t>
            </a:r>
            <a:endParaRPr sz="3200" b="0" u="none">
              <a:solidFill>
                <a:srgbClr val="000000"/>
              </a:solidFill>
              <a:latin typeface="Calibri"/>
              <a:ea typeface="Calibri"/>
              <a:cs typeface="Calibri"/>
            </a:endParaRPr>
          </a:p>
        </p:txBody>
      </p:sp>
      <p:sp>
        <p:nvSpPr>
          <p:cNvPr id="11" name="Slide text 2">
            <a:extLst xmlns:a="http://schemas.openxmlformats.org/drawingml/2006/main">
              <a:ext uri="{FF2B5EF4-FFF2-40B4-BE49-F238E27FC236}">
                <a16:creationId xmlns:a16="http://schemas.microsoft.com/office/drawing/2014/main" id="{4803CCC2-406F-4304-8984-EFCD1EEEAE45}"/>
              </a:ext>
            </a:extLst>
          </p:cNvPr>
          <p:cNvSpPr>
            <a:spLocks xmlns:a="http://schemas.openxmlformats.org/drawingml/2006/main" noGrp="1"/>
          </p:cNvSpPr>
          <p:nvPr/>
        </p:nvSpPr>
        <p:spPr>
          <a:xfrm xmlns:a="http://schemas.openxmlformats.org/drawingml/2006/main">
            <a:off x="457200" y="1017360"/>
            <a:ext cx="8229600" cy="5448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Facilitation, the situation where one organism makes the local environment more favorable for another, is extremely widespread in nature and can occur at numerous points in an ecosystem with widely varying strengths.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Facilitative relationships can be loose associations or tightly coevolved and mutually obligate, and facilitation in fish assemblages can occur between fishes and other taxa, such as riparian vegetation, wading birds, or with other fish species.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Foundation species (or dominant species) alter the local environment simply by growing, and their effects are roughly in proportion to their abundance—for example, the shading of pools in streams by riparian vegetation, resulting in cooler water and a more favorable environment for fishes. </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Ecosystem engineers (also called keystone modifiers) have impacts on their environment that are much greater than would be predicted by biomass alone.</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Physical ecosystem engineering involves a process, such as dam building by Beavers, that results in some structural change (an impoundment), which in turn changes the physical environment (impounded vs. flowing water), which can result in biotic changes to other species (alteration of invertebrate and fish assemblages) as well as provide feedback to the engineer (reduced risk of predation, etc.).</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a situation closely analogous to trophic cascades, foundation species and ecosystem engineers can generate facilitation cascades.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345838838"/>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pic>
        <p:nvPicPr>
          <p:cNvPr id="3" name="Decorative blank source image"/>
          <p:cNvPicPr>
            <a:picLocks xmlns:a="http://schemas.openxmlformats.org/drawingml/2006/main" noChangeAspect="1"/>
          </p:cNvPicPr>
          <p:nvPr/>
        </p:nvPicPr>
        <p:blipFill>
          <a:blip xmlns:r="http://schemas.openxmlformats.org/officeDocument/2006/relationships" xmlns:a="http://schemas.openxmlformats.org/drawingml/2006/main" r:embed="R2726cae4f2ab4a69"/>
          <a:stretch xmlns:a="http://schemas.openxmlformats.org/drawingml/2006/main"/>
        </p:blipFill>
        <p:spPr>
          <a:xfrm xmlns:a="http://schemas.openxmlformats.org/drawingml/2006/main">
            <a:off x="1039680" y="0"/>
            <a:ext cx="7064280" cy="9144000"/>
          </a:xfrm>
          <a:prstGeom xmlns:a="http://schemas.openxmlformats.org/drawingml/2006/main" prst="rect">
            <a:avLst/>
          </a:prstGeom>
          <a:ln xmlns:a="http://schemas.openxmlformats.org/drawingml/2006/main" w="38160">
            <a:noFill/>
          </a:ln>
        </p:spPr>
      </p:pic>
      <p:sp>
        <p:nvSpPr>
          <p:cNvPr id="2" name="Slide title: Intentionally blank slide">
            <a:extLst xmlns:a="http://schemas.openxmlformats.org/drawingml/2006/main">
              <a:ext uri="{FF2B5EF4-FFF2-40B4-BE49-F238E27FC236}">
                <a16:creationId xmlns:a16="http://schemas.microsoft.com/office/drawing/2014/main" id="{C595D6A5-1DC8-4E48-AAC6-D95A6FCF8DC0}"/>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Intentionally blank slide</a:t>
            </a:r>
          </a:p>
        </p:txBody>
      </p:sp>
    </p:spTree>
    <p:extLst>
      <p:ext uri="{BB962C8B-B14F-4D97-AF65-F5344CB8AC3E}">
        <p14:creationId xmlns:p14="http://schemas.microsoft.com/office/powerpoint/2010/main" val="1530871716"/>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pic>
        <p:nvPicPr>
          <p:cNvPr id="3" name="Conceptual graph separating ecosystem engineers from foundation species. Ecological impact rises vertically and proportional abundance rises horizontally; example organisms occupy different positions relative to a dashed diagonal boundary."/>
          <p:cNvPicPr>
            <a:picLocks xmlns:a="http://schemas.openxmlformats.org/drawingml/2006/main" noChangeAspect="1"/>
          </p:cNvPicPr>
          <p:nvPr/>
        </p:nvPicPr>
        <p:blipFill>
          <a:blip xmlns:r="http://schemas.openxmlformats.org/officeDocument/2006/relationships" xmlns:a="http://schemas.openxmlformats.org/drawingml/2006/main" r:embed="R465165ea53cd4038"/>
          <a:stretch xmlns:a="http://schemas.openxmlformats.org/drawingml/2006/main"/>
        </p:blipFill>
        <p:spPr>
          <a:xfrm xmlns:a="http://schemas.openxmlformats.org/drawingml/2006/main">
            <a:off x="1153800" y="228600"/>
            <a:ext cx="6836040" cy="6400800"/>
          </a:xfrm>
          <a:prstGeom xmlns:a="http://schemas.openxmlformats.org/drawingml/2006/main" prst="rect">
            <a:avLst/>
          </a:prstGeom>
          <a:ln xmlns:a="http://schemas.openxmlformats.org/drawingml/2006/main" w="38160">
            <a:noFill/>
          </a:ln>
        </p:spPr>
      </p:pic>
      <p:sp>
        <p:nvSpPr>
          <p:cNvPr id="2" name="Slide title: Ecosystem engineers and foundation species">
            <a:extLst xmlns:a="http://schemas.openxmlformats.org/drawingml/2006/main">
              <a:ext uri="{FF2B5EF4-FFF2-40B4-BE49-F238E27FC236}">
                <a16:creationId xmlns:a16="http://schemas.microsoft.com/office/drawing/2014/main" id="{991A668C-CFB2-4876-AED4-0A831048A39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Ecosystem engineers and foundation species</a:t>
            </a:r>
          </a:p>
        </p:txBody>
      </p:sp>
    </p:spTree>
    <p:extLst>
      <p:ext uri="{BB962C8B-B14F-4D97-AF65-F5344CB8AC3E}">
        <p14:creationId xmlns:p14="http://schemas.microsoft.com/office/powerpoint/2010/main" val="1481456687"/>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4" name="PlaceHolder 1">
            <a:extLst xmlns:a="http://schemas.openxmlformats.org/drawingml/2006/main">
              <a:ext uri="{FF2B5EF4-FFF2-40B4-BE49-F238E27FC236}">
                <a16:creationId xmlns:a16="http://schemas.microsoft.com/office/drawing/2014/main" id="{906652DB-E5DC-4F7A-93EA-55B7AF292CD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Ecosystem Engineers</a:t>
            </a:r>
            <a:endParaRPr sz="2800" b="0" u="none">
              <a:solidFill>
                <a:srgbClr val="000000"/>
              </a:solidFill>
              <a:latin typeface="Calibri"/>
              <a:ea typeface="Calibri"/>
              <a:cs typeface="Calibri"/>
            </a:endParaRPr>
          </a:p>
        </p:txBody>
      </p:sp>
      <p:sp>
        <p:nvSpPr>
          <p:cNvPr id="15" name="Slide text 2">
            <a:extLst xmlns:a="http://schemas.openxmlformats.org/drawingml/2006/main">
              <a:ext uri="{FF2B5EF4-FFF2-40B4-BE49-F238E27FC236}">
                <a16:creationId xmlns:a16="http://schemas.microsoft.com/office/drawing/2014/main" id="{1F1487CA-874F-4181-8931-9376B29F9705}"/>
              </a:ext>
            </a:extLst>
          </p:cNvPr>
          <p:cNvSpPr>
            <a:spLocks xmlns:a="http://schemas.openxmlformats.org/drawingml/2006/main" noGrp="1"/>
          </p:cNvSpPr>
          <p:nvPr/>
        </p:nvSpPr>
        <p:spPr>
          <a:xfrm xmlns:a="http://schemas.openxmlformats.org/drawingml/2006/main">
            <a:off x="457200" y="1017360"/>
            <a:ext cx="8229600" cy="5532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Species considered to be ecosystem engineers directly or indirectly control the availability of resources to other organisms by their physical modification, maintenance, or creation of habitats.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Autogenic engineers function by transforming the environment through endogenous processes, such as tree growth, and remain part of the altered environment.</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Allogenic engineers alter the environment by transforming living or nonliving materials from one physical state to another and are not necessarily part of the modified structure; the classic example is the Beaver, which harvests live trees (physical state 1) and converts them into dead trees (physical state 2), which are placed in a dam that creates a pond.</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Impacts of allogenic ecosystem engineers are generally of greater importance in streams of low to intermediate energy and when food webs are heavily subsidized so that the biomass of the engineering species is greater than could be sustained by local productivity.</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Beavers represent important ecosystem engineers responsible for creating extensive lentic habitat patches in upland streams; prior to European contact and colonization, Beaver impacts on stream morphology and hydrology and the aquatic and riparian biota were a common and enduring feature of most North American landscapes.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decline of Beavers as a consequence of trapping likely had major impacts on fish habitats, including increased sediment evacuation from abandoned ponds, stream entrenchment, and wetland reduction, had substantial impacts on the numbers and kinds of fishes, especially in low-order streams.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8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1794294738"/>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16" name="Slide text 1">
            <a:extLst xmlns:a="http://schemas.openxmlformats.org/drawingml/2006/main">
              <a:ext uri="{FF2B5EF4-FFF2-40B4-BE49-F238E27FC236}">
                <a16:creationId xmlns:a16="http://schemas.microsoft.com/office/drawing/2014/main" id="{E68EB769-B9AD-43A5-AA3B-26EB7ADB25F7}"/>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1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i="1" u="none">
                <a:solidFill>
                  <a:srgbClr val="595959"/>
                </a:solidFill>
                <a:latin typeface="Calibri"/>
                <a:ea typeface="Calibri"/>
                <a:cs typeface="Calibri"/>
              </a:rPr>
              <a:t>Piscine Engineers</a:t>
            </a:r>
            <a:endParaRPr sz="19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Ecosystem engineers also include fish species that construct various types of gravel or pebble nests, which provide nesting habitat for nest associates.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Pacific Salmon Excavations</a:t>
            </a:r>
            <a:endParaRPr sz="18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Some species of Pacific salmon excavate large nests in the streambed, which can have a major impact in streams especially given that the biomass of salmon is highly subsidized by marine productivity.</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Nest digging displaces fine sediments, resulting in a coarser stream bottom in the spawning area, the deposition of fine materials downstream in pools and sandbars, and an increase in the concentration of suspended particulate materials in the water column, and the overall impact is detrimental to algal and invertebrate biomass.</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activities associated with nest construction by salmon also have a positive role in the formation and maintenance of salmon spawning habitats and on embryo survival, which is depended on the eggs being buried below the level of bed-scour during the period of incubation.</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Cyprinid Pits and Mounds</a:t>
            </a:r>
            <a:endParaRPr sz="18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Males of several genera of minnows excavate nest pits surrounded by pebbles and then attract females to spawn.</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Sunfish and Bass Nests</a:t>
            </a:r>
            <a:endParaRPr sz="18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Male centrarchids build and defend oval to circular-shaped nests; after spawning, the male bass (and rarely the female as well) cares for the eggs by fanning them day and night and by chasing away potential predators.</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42680" lvl="1" indent="-285480">
              <a:lnSpc>
                <a:spcPct val="110000"/>
              </a:lnSpc>
              <a:spcBef>
                <a:spcPts val="451"/>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2400">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1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17" name="Slide title: Piscine Engineers">
            <a:extLst xmlns:a="http://schemas.openxmlformats.org/drawingml/2006/main">
              <a:ext uri="{FF2B5EF4-FFF2-40B4-BE49-F238E27FC236}">
                <a16:creationId xmlns:a16="http://schemas.microsoft.com/office/drawing/2014/main" id="{647EB113-FF06-414F-8DF4-0A94E41ECAA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Piscine Engineers</a:t>
            </a:r>
          </a:p>
        </p:txBody>
      </p:sp>
    </p:spTree>
    <p:extLst>
      <p:ext uri="{BB962C8B-B14F-4D97-AF65-F5344CB8AC3E}">
        <p14:creationId xmlns:p14="http://schemas.microsoft.com/office/powerpoint/2010/main" val="1207386602"/>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17" name="PlaceHolder 1">
            <a:extLst xmlns:a="http://schemas.openxmlformats.org/drawingml/2006/main">
              <a:ext uri="{FF2B5EF4-FFF2-40B4-BE49-F238E27FC236}">
                <a16:creationId xmlns:a16="http://schemas.microsoft.com/office/drawing/2014/main" id="{33830BC7-56FA-438E-8452-2E73B28AA19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Mutualisms</a:t>
            </a:r>
            <a:endParaRPr sz="2800" b="0" u="none">
              <a:solidFill>
                <a:srgbClr val="000000"/>
              </a:solidFill>
              <a:latin typeface="Calibri"/>
              <a:ea typeface="Calibri"/>
              <a:cs typeface="Calibri"/>
            </a:endParaRPr>
          </a:p>
        </p:txBody>
      </p:sp>
      <p:sp>
        <p:nvSpPr>
          <p:cNvPr id="18" name="Slide text 2">
            <a:extLst xmlns:a="http://schemas.openxmlformats.org/drawingml/2006/main">
              <a:ext uri="{FF2B5EF4-FFF2-40B4-BE49-F238E27FC236}">
                <a16:creationId xmlns:a16="http://schemas.microsoft.com/office/drawing/2014/main" id="{4D12D85B-104B-4C08-9694-FE99BC684549}"/>
              </a:ext>
            </a:extLst>
          </p:cNvPr>
          <p:cNvSpPr>
            <a:spLocks xmlns:a="http://schemas.openxmlformats.org/drawingml/2006/main" noGrp="1"/>
          </p:cNvSpPr>
          <p:nvPr/>
        </p:nvSpPr>
        <p:spPr>
          <a:xfrm xmlns:a="http://schemas.openxmlformats.org/drawingml/2006/main">
            <a:off x="457200" y="1017360"/>
            <a:ext cx="8229600" cy="5532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In addition to asymmetrical relationships, facilitative interactions may be symmetrical (mutualistic) when both species benefit from the association.</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Mutualisms can be direct or indirect, the latter being the case of no direct contact but both parties benefit from the other’s presence.</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Direct mutualisms can be further subdivided into symbiotic and nonsymbiotic mutualisms, with the distinction between them based on the level of physiological integration.</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Although exceptions are frequent, symbiotic mutualisms are usually coevolved and obligate with a strong physiological connection, whereas nonsymbiotic mutualisms tend to be facultative and not coevolved.</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Mutualisms are also context dependent: they may be obligatory in one area but not another, or may even change to antagonistic interactions.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612345497"/>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19" name="Slide text 1">
            <a:extLst xmlns:a="http://schemas.openxmlformats.org/drawingml/2006/main">
              <a:ext uri="{FF2B5EF4-FFF2-40B4-BE49-F238E27FC236}">
                <a16:creationId xmlns:a16="http://schemas.microsoft.com/office/drawing/2014/main" id="{445B102B-ED04-4587-803E-A4C176855824}"/>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20000"/>
              </a:lnSpc>
              <a:spcBef>
                <a:spcPts val="524"/>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100" b="0" i="1" u="none">
                <a:solidFill>
                  <a:srgbClr val="595959"/>
                </a:solidFill>
                <a:latin typeface="Calibri"/>
                <a:ea typeface="Calibri"/>
                <a:cs typeface="Calibri"/>
              </a:rPr>
              <a:t>Direct Mutualisms</a:t>
            </a:r>
            <a:endParaRPr sz="21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Cleaning behavior is an example of a direct, nonsymbiotic mutualism.</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Although much more common in tropical fish assemblages, such behavior has been documented in Atlantic drainages of North America for coastal marsh or estuarine species.</a:t>
            </a:r>
            <a:endParaRPr sz="1900" b="0" u="none">
              <a:solidFill>
                <a:srgbClr val="000000"/>
              </a:solidFill>
              <a:latin typeface="Calibri"/>
              <a:ea typeface="Calibri"/>
              <a:cs typeface="Calibri"/>
            </a:endParaRPr>
          </a:p>
          <a:p xmlns:a="http://schemas.openxmlformats.org/drawingml/2006/main">
            <a:pPr>
              <a:lnSpc>
                <a:spcPct val="120000"/>
              </a:lnSpc>
              <a:spcBef>
                <a:spcPts val="524"/>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100" b="0" i="1" u="none">
                <a:solidFill>
                  <a:srgbClr val="595959"/>
                </a:solidFill>
                <a:latin typeface="Calibri"/>
                <a:ea typeface="Calibri"/>
                <a:cs typeface="Calibri"/>
              </a:rPr>
              <a:t>Indirect Mutualisms</a:t>
            </a:r>
            <a:endParaRPr sz="21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In addition to direct physical contact, species can benefit each other in a variety of ways even though physical contact does not occur.</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Benefits could occur through structures and other alterations of the physical habitat (ecosystem engineering) or by the importation of nutrients.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42680" lvl="1" indent="-285480">
              <a:lnSpc>
                <a:spcPct val="120000"/>
              </a:lnSpc>
              <a:spcBef>
                <a:spcPts val="47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2400">
              <a:lnSpc>
                <a:spcPct val="12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0" name="Slide title: Direct Mutualisms">
            <a:extLst xmlns:a="http://schemas.openxmlformats.org/drawingml/2006/main">
              <a:ext uri="{FF2B5EF4-FFF2-40B4-BE49-F238E27FC236}">
                <a16:creationId xmlns:a16="http://schemas.microsoft.com/office/drawing/2014/main" id="{AE923DB3-EA72-4DA1-9E48-18C03AD5707C}"/>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Direct Mutualisms</a:t>
            </a:r>
          </a:p>
        </p:txBody>
      </p:sp>
    </p:spTree>
    <p:extLst>
      <p:ext uri="{BB962C8B-B14F-4D97-AF65-F5344CB8AC3E}">
        <p14:creationId xmlns:p14="http://schemas.microsoft.com/office/powerpoint/2010/main" val="397682784"/>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2026-08-27T23:50:11.5830000Z</dcterms:created>
  <dcterms:modified xsi:type="dcterms:W3CDTF">2026-08-27T23:50:11.5830000Z</dcterms:modified>
</coreProperties>
</file>